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5AB1-E09D-30B5-12FF-6414F28DF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DF04D-4DED-170C-1F25-3ACBEC9F7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F68A-FDFB-A699-05EE-31E4E6A7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16ED-C4C7-4405-A79E-6E698F3C11BE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D01CE-5DC6-A1DD-746F-56C74AE9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C723C-6687-46A8-42EB-7E3C75EA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6989-7E0D-4DB1-A819-4FC042A7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4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3375-763B-E033-438F-AF172AC8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0EA73-6A9D-19CF-47A9-14DA19516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7195-7349-DEA8-28BE-888537FD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16ED-C4C7-4405-A79E-6E698F3C11BE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9679-FFFB-8E0A-7164-61FD40F5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A2C59-6B36-A77D-08F7-354A4A7C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6989-7E0D-4DB1-A819-4FC042A7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0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68744-ACA2-2924-A617-AA77E69D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31147-6C79-40BC-D2A1-95036EFC1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A21-8562-29CF-2D50-730FF865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16ED-C4C7-4405-A79E-6E698F3C11BE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F69C-7EFE-4E80-7B19-D4E69AFC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7A2F5-AE84-81F2-E3B0-8E6B45CC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6989-7E0D-4DB1-A819-4FC042A7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D288-ECC0-CF68-7327-30EAC4E3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C939-29B9-F0E1-FC55-283C5101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055E-973B-DB6A-B3D6-FD4E9C82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16ED-C4C7-4405-A79E-6E698F3C11BE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72C7-5D20-9470-B8FF-95A534EC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484E-71F3-0748-BD67-FAA924D4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6989-7E0D-4DB1-A819-4FC042A7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15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ACDE-990B-5A9D-943F-70C2BB80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5D0EF-9CB1-DA1C-8441-5E9DE8F3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BD562-3BB9-4B57-EF18-3885AC54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16ED-C4C7-4405-A79E-6E698F3C11BE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8B14-BCB5-9BD2-A3ED-46FA0CC0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4143D-D914-C15D-3052-7D7CFCA2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6989-7E0D-4DB1-A819-4FC042A7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7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A962-0C85-025E-25AF-E7132E99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FBDF-3792-71DD-27F7-5AE8C8D25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AA9B5-65DF-2F82-2241-1CF84AAB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07B82-C370-E9BF-9325-4928D82B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16ED-C4C7-4405-A79E-6E698F3C11BE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5305F-7F8E-E2BF-11CB-07AF4B9C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6789-5F88-8036-4B5B-7FCCF4EF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6989-7E0D-4DB1-A819-4FC042A7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0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52A1-899B-519E-4826-6AA66EDA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D7BFD-2ABE-847C-C5DB-A88A6E2D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DC37-C7D6-7D27-9B84-655E29E5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E54EA-A964-771D-CD9F-F0CCF3976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0A448-B6D4-E94C-E192-44DDCD447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D4C03-9E42-3B0D-2E00-A988C0BD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16ED-C4C7-4405-A79E-6E698F3C11BE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8EFBD-A071-0E4F-A08F-3EB9D3FD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A285B-58FF-48FB-F67C-09656A19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6989-7E0D-4DB1-A819-4FC042A7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10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7086-940F-4C75-2AE3-A704069D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52F1B-FDFB-FD48-68B2-5BA1D711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16ED-C4C7-4405-A79E-6E698F3C11BE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A918E-8FEE-C5CD-345D-67D620CC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28A07-13EF-B29D-E863-72903772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6989-7E0D-4DB1-A819-4FC042A7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30A81-AFD6-3E76-C358-0904E82F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16ED-C4C7-4405-A79E-6E698F3C11BE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D11D1-DC3B-43A8-37AF-8066BDB6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64BDC-9574-42BE-2C00-D5A1C8B0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6989-7E0D-4DB1-A819-4FC042A7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0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A877-030F-5A29-DB0B-D3D0C9FB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681F-DBA4-10F3-DFB2-A7B7CDCB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75FEF-C3AC-8F49-B081-5E6B1632C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56E77-B7A6-7299-6041-6630E959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16ED-C4C7-4405-A79E-6E698F3C11BE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A7A04-71D5-1F8A-84C4-3C3EBB75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02079-B3A2-56E1-763E-C55CB61F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6989-7E0D-4DB1-A819-4FC042A7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70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7404-D299-76CC-0B0D-ECBC5ABA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04883-620E-AAC5-8788-1D939317E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B4AC8-CE0B-E8D2-1AF9-6660178CD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1A3A-C903-AA53-0282-B2DE3945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16ED-C4C7-4405-A79E-6E698F3C11BE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C65C6-F6CC-618A-52B9-A0D5FCB7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AC561-842D-73AD-89BC-37341037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6989-7E0D-4DB1-A819-4FC042A7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D3342-A32F-578C-4B97-1FD60230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F8C2-9FFE-2660-1B56-84CB2147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C17F-7014-B407-8550-B13BA82CF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16ED-C4C7-4405-A79E-6E698F3C11BE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F585-117D-2F0C-432B-FA5AC8725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C8625-D15D-BCD4-C96D-3E1AF420B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6989-7E0D-4DB1-A819-4FC042A7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8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64580-2C54-89E9-DEC2-E9D92AFBD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0CAF45-0F61-FBC1-4F73-2725018E24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4A13EC-55E8-9F30-768C-DCB318FF22A1}"/>
              </a:ext>
            </a:extLst>
          </p:cNvPr>
          <p:cNvGrpSpPr/>
          <p:nvPr/>
        </p:nvGrpSpPr>
        <p:grpSpPr>
          <a:xfrm>
            <a:off x="3663696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93C900-D1BC-0494-39DD-75504CE5D0BC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BF55A1-EB19-AA86-80A0-30F580D8C8B0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EF63A5-47A9-FF50-FB03-8B13602B5BDC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292867C-A829-DBC1-CBA7-02253D16CFF5}"/>
              </a:ext>
            </a:extLst>
          </p:cNvPr>
          <p:cNvSpPr/>
          <p:nvPr/>
        </p:nvSpPr>
        <p:spPr>
          <a:xfrm>
            <a:off x="5885688" y="905256"/>
            <a:ext cx="420624" cy="4130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702A5-1D9D-95A5-A186-895821E3A365}"/>
              </a:ext>
            </a:extLst>
          </p:cNvPr>
          <p:cNvSpPr/>
          <p:nvPr/>
        </p:nvSpPr>
        <p:spPr>
          <a:xfrm>
            <a:off x="8107680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0F168-2621-EFF4-2F29-41BAAB1467EB}"/>
              </a:ext>
            </a:extLst>
          </p:cNvPr>
          <p:cNvSpPr/>
          <p:nvPr/>
        </p:nvSpPr>
        <p:spPr>
          <a:xfrm>
            <a:off x="5885688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DA1775-28F7-90B8-8C81-2BEA71EAEEF8}"/>
              </a:ext>
            </a:extLst>
          </p:cNvPr>
          <p:cNvSpPr/>
          <p:nvPr/>
        </p:nvSpPr>
        <p:spPr>
          <a:xfrm>
            <a:off x="3657600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8E5DBF-23EB-54F1-A9AD-10C35F84E436}"/>
              </a:ext>
            </a:extLst>
          </p:cNvPr>
          <p:cNvGrpSpPr/>
          <p:nvPr/>
        </p:nvGrpSpPr>
        <p:grpSpPr>
          <a:xfrm>
            <a:off x="9822180" y="421755"/>
            <a:ext cx="1921002" cy="597670"/>
            <a:chOff x="9822180" y="421755"/>
            <a:chExt cx="1921002" cy="59767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D70685-46A2-E037-12F8-605ED5181277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77EBB4-95E5-6B86-4831-08427A61BEB4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127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3A583-9693-47C0-D14F-C2591F0BE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C5BEA-E2A3-5CC6-9C0C-BFFC69877E7D}"/>
              </a:ext>
            </a:extLst>
          </p:cNvPr>
          <p:cNvSpPr/>
          <p:nvPr/>
        </p:nvSpPr>
        <p:spPr>
          <a:xfrm>
            <a:off x="4572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7B8ADF-43D0-583A-1264-479F48116795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914914-E418-186E-BDC3-D6F2D7F562EF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CB8BFF8-E97B-B205-9AB0-0B665F08C6ED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EF013C-AEC3-6AED-8678-40808DFAA1D4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017E3CE6-A1E7-5A45-B97F-16CC0AFC26B9}"/>
              </a:ext>
            </a:extLst>
          </p:cNvPr>
          <p:cNvSpPr/>
          <p:nvPr/>
        </p:nvSpPr>
        <p:spPr>
          <a:xfrm>
            <a:off x="5890260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9D39F6-07F2-6181-5021-EC9C71DA588D}"/>
              </a:ext>
            </a:extLst>
          </p:cNvPr>
          <p:cNvSpPr/>
          <p:nvPr/>
        </p:nvSpPr>
        <p:spPr>
          <a:xfrm>
            <a:off x="3664458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CF2FA6-8A00-0272-C4D3-49064C17E259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3F464A-ED93-8021-E594-05449ED3B7A9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D3AC64-F305-8AA9-42B5-5B79FEA99817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E55228-EA98-946B-8BBE-B2A5C079A110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2A6765-0A19-F977-2351-E1D38849BCEA}"/>
              </a:ext>
            </a:extLst>
          </p:cNvPr>
          <p:cNvGrpSpPr/>
          <p:nvPr/>
        </p:nvGrpSpPr>
        <p:grpSpPr>
          <a:xfrm>
            <a:off x="-2849118" y="1182493"/>
            <a:ext cx="2667762" cy="369332"/>
            <a:chOff x="624078" y="1133594"/>
            <a:chExt cx="2667762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B74573E-4B7A-9732-4C7B-053E8AF08B0C}"/>
                </a:ext>
              </a:extLst>
            </p:cNvPr>
            <p:cNvSpPr txBox="1"/>
            <p:nvPr/>
          </p:nvSpPr>
          <p:spPr>
            <a:xfrm>
              <a:off x="995934" y="1133594"/>
              <a:ext cx="229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rPr>
                <a:t>Project Description </a:t>
              </a:r>
              <a:endParaRPr lang="en-IN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E04388F3-FC45-DED6-1E13-67B1659E1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078" y="1133594"/>
              <a:ext cx="348234" cy="348234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3EDFE9D-D5EF-6B73-4487-CE6270A01A5A}"/>
              </a:ext>
            </a:extLst>
          </p:cNvPr>
          <p:cNvSpPr/>
          <p:nvPr/>
        </p:nvSpPr>
        <p:spPr>
          <a:xfrm>
            <a:off x="3633597" y="905256"/>
            <a:ext cx="4929378" cy="5043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7E2DF-E882-4D7C-7DE0-1CA26A1CE394}"/>
              </a:ext>
            </a:extLst>
          </p:cNvPr>
          <p:cNvSpPr txBox="1"/>
          <p:nvPr/>
        </p:nvSpPr>
        <p:spPr>
          <a:xfrm>
            <a:off x="409956" y="551313"/>
            <a:ext cx="221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Features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92DD3-D61A-0463-AD73-186FA1C5AFC2}"/>
              </a:ext>
            </a:extLst>
          </p:cNvPr>
          <p:cNvSpPr txBox="1"/>
          <p:nvPr/>
        </p:nvSpPr>
        <p:spPr>
          <a:xfrm>
            <a:off x="409956" y="1400214"/>
            <a:ext cx="589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Tab 2.2: Particular student </a:t>
            </a:r>
            <a:r>
              <a:rPr lang="en-IN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activity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:</a:t>
            </a:r>
            <a:endParaRPr lang="en-IN" sz="28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61F69-E585-4145-3FFE-0A227A14EAB4}"/>
              </a:ext>
            </a:extLst>
          </p:cNvPr>
          <p:cNvSpPr txBox="1"/>
          <p:nvPr/>
        </p:nvSpPr>
        <p:spPr>
          <a:xfrm>
            <a:off x="406527" y="2062181"/>
            <a:ext cx="8156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Activity Heatmap 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to show students regular coding activities using dark and light colour weights</a:t>
            </a:r>
            <a:endParaRPr lang="en-IN" sz="28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EAC522-EBE4-00E7-EC27-09309ADF00BA}"/>
              </a:ext>
            </a:extLst>
          </p:cNvPr>
          <p:cNvSpPr/>
          <p:nvPr/>
        </p:nvSpPr>
        <p:spPr>
          <a:xfrm>
            <a:off x="8756686" y="3564294"/>
            <a:ext cx="3435314" cy="32937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28E3C-1DB6-D69F-2316-63CFDAEBD7F8}"/>
              </a:ext>
            </a:extLst>
          </p:cNvPr>
          <p:cNvSpPr txBox="1"/>
          <p:nvPr/>
        </p:nvSpPr>
        <p:spPr>
          <a:xfrm>
            <a:off x="9266355" y="3690610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Technology Stack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A2D909-4B60-022C-0B30-0F1679618B73}"/>
              </a:ext>
            </a:extLst>
          </p:cNvPr>
          <p:cNvSpPr/>
          <p:nvPr/>
        </p:nvSpPr>
        <p:spPr>
          <a:xfrm>
            <a:off x="9095232" y="4117008"/>
            <a:ext cx="709127" cy="681135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780ABC-6A22-5895-74F2-F9FDA86D810B}"/>
              </a:ext>
            </a:extLst>
          </p:cNvPr>
          <p:cNvSpPr txBox="1"/>
          <p:nvPr/>
        </p:nvSpPr>
        <p:spPr>
          <a:xfrm>
            <a:off x="9095232" y="4855209"/>
            <a:ext cx="156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Recharts</a:t>
            </a:r>
            <a:endParaRPr lang="en-IN" sz="12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926DC9-A697-F320-820F-BEF31FDCD6C4}"/>
              </a:ext>
            </a:extLst>
          </p:cNvPr>
          <p:cNvSpPr/>
          <p:nvPr/>
        </p:nvSpPr>
        <p:spPr>
          <a:xfrm>
            <a:off x="10574748" y="4167538"/>
            <a:ext cx="1272501" cy="636686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C526E-8EDB-19C7-A796-03370DD89213}"/>
              </a:ext>
            </a:extLst>
          </p:cNvPr>
          <p:cNvSpPr txBox="1"/>
          <p:nvPr/>
        </p:nvSpPr>
        <p:spPr>
          <a:xfrm>
            <a:off x="10726756" y="4855209"/>
            <a:ext cx="156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Node fetch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9AFBDE-9E74-830A-BE62-44E3A619AF16}"/>
              </a:ext>
            </a:extLst>
          </p:cNvPr>
          <p:cNvSpPr/>
          <p:nvPr/>
        </p:nvSpPr>
        <p:spPr>
          <a:xfrm>
            <a:off x="9007621" y="5290789"/>
            <a:ext cx="1272501" cy="636686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2A9790-E8F8-AD09-DC76-616CF80BC1D1}"/>
              </a:ext>
            </a:extLst>
          </p:cNvPr>
          <p:cNvSpPr txBox="1"/>
          <p:nvPr/>
        </p:nvSpPr>
        <p:spPr>
          <a:xfrm>
            <a:off x="9003049" y="5931072"/>
            <a:ext cx="156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React-</a:t>
            </a:r>
            <a:r>
              <a:rPr lang="en-IN" sz="12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calander</a:t>
            </a:r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-heatmap</a:t>
            </a:r>
          </a:p>
        </p:txBody>
      </p:sp>
    </p:spTree>
    <p:extLst>
      <p:ext uri="{BB962C8B-B14F-4D97-AF65-F5344CB8AC3E}">
        <p14:creationId xmlns:p14="http://schemas.microsoft.com/office/powerpoint/2010/main" val="1273108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728EA-31D2-1BEC-F36E-978150B90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290D60-E341-074F-4E71-770F6D17F2BC}"/>
              </a:ext>
            </a:extLst>
          </p:cNvPr>
          <p:cNvSpPr/>
          <p:nvPr/>
        </p:nvSpPr>
        <p:spPr>
          <a:xfrm>
            <a:off x="4572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04ADDF-06F2-283A-C25C-76637EC5E49D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E9AD76-2625-06DE-8FF3-71ACA7F1BF1E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5179AD-7A29-452A-BF27-C291E2FE8DEB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18C98C-FE83-434C-5292-CE36E419312A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A2B5E3D-EF24-F0FF-E4A5-FD79A15B7DB0}"/>
              </a:ext>
            </a:extLst>
          </p:cNvPr>
          <p:cNvSpPr/>
          <p:nvPr/>
        </p:nvSpPr>
        <p:spPr>
          <a:xfrm>
            <a:off x="5890260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BEC5F9-5A4F-E704-49F0-E135754DD81D}"/>
              </a:ext>
            </a:extLst>
          </p:cNvPr>
          <p:cNvSpPr/>
          <p:nvPr/>
        </p:nvSpPr>
        <p:spPr>
          <a:xfrm>
            <a:off x="3664458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152FB7-91EF-0746-A7C2-9C85A5728BCD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6D73D4-6C0F-BF7A-89B7-52E9981E007E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0FAD1D-D6C6-3254-B3D5-2FB82CAFBE12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D937CA-7171-8CB2-DE94-3693ED6D9258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94A6DFE-FA4F-CE2C-9C99-B5CA646734CC}"/>
              </a:ext>
            </a:extLst>
          </p:cNvPr>
          <p:cNvGrpSpPr/>
          <p:nvPr/>
        </p:nvGrpSpPr>
        <p:grpSpPr>
          <a:xfrm>
            <a:off x="-2849118" y="1182493"/>
            <a:ext cx="2667762" cy="369332"/>
            <a:chOff x="624078" y="1133594"/>
            <a:chExt cx="2667762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1217BC4-BF36-1A3E-897B-276587A1B264}"/>
                </a:ext>
              </a:extLst>
            </p:cNvPr>
            <p:cNvSpPr txBox="1"/>
            <p:nvPr/>
          </p:nvSpPr>
          <p:spPr>
            <a:xfrm>
              <a:off x="995934" y="1133594"/>
              <a:ext cx="229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rPr>
                <a:t>Project Description </a:t>
              </a:r>
              <a:endParaRPr lang="en-IN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FEC3F204-1700-A53F-B1D6-88322B55E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078" y="1133594"/>
              <a:ext cx="348234" cy="348234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AC70AEE1-B6D0-C796-AD7B-C216C93D1406}"/>
              </a:ext>
            </a:extLst>
          </p:cNvPr>
          <p:cNvSpPr/>
          <p:nvPr/>
        </p:nvSpPr>
        <p:spPr>
          <a:xfrm>
            <a:off x="3633597" y="905256"/>
            <a:ext cx="4929378" cy="5043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D5DC8-116D-8C51-3919-D82E9BF246B2}"/>
              </a:ext>
            </a:extLst>
          </p:cNvPr>
          <p:cNvSpPr txBox="1"/>
          <p:nvPr/>
        </p:nvSpPr>
        <p:spPr>
          <a:xfrm>
            <a:off x="409956" y="551313"/>
            <a:ext cx="221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Features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FFA014-5E3B-614A-8CFD-32377312D623}"/>
              </a:ext>
            </a:extLst>
          </p:cNvPr>
          <p:cNvSpPr txBox="1"/>
          <p:nvPr/>
        </p:nvSpPr>
        <p:spPr>
          <a:xfrm>
            <a:off x="409956" y="1400214"/>
            <a:ext cx="589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Tab 3: </a:t>
            </a:r>
            <a:r>
              <a:rPr lang="en-IN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Periodic data sync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:</a:t>
            </a:r>
            <a:endParaRPr lang="en-IN" sz="28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41CD8-B99C-C5B2-6769-F393EE0B1FFA}"/>
              </a:ext>
            </a:extLst>
          </p:cNvPr>
          <p:cNvSpPr txBox="1"/>
          <p:nvPr/>
        </p:nvSpPr>
        <p:spPr>
          <a:xfrm>
            <a:off x="406527" y="2062181"/>
            <a:ext cx="8156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System automatically syncs data once in a day from coding platform. Faculty can change that sync time using </a:t>
            </a:r>
            <a:r>
              <a:rPr lang="en-IN" sz="24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Settings 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tab.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6A4F38-5F21-3939-5FD4-15C3E9CE7404}"/>
              </a:ext>
            </a:extLst>
          </p:cNvPr>
          <p:cNvSpPr/>
          <p:nvPr/>
        </p:nvSpPr>
        <p:spPr>
          <a:xfrm>
            <a:off x="8756686" y="3564294"/>
            <a:ext cx="3435314" cy="32937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252996-B640-3C76-F2C6-89CD3563714E}"/>
              </a:ext>
            </a:extLst>
          </p:cNvPr>
          <p:cNvSpPr txBox="1"/>
          <p:nvPr/>
        </p:nvSpPr>
        <p:spPr>
          <a:xfrm>
            <a:off x="9266355" y="3690610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Technology Stack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CD840-1797-49A8-5B8A-2B7C355DF4E7}"/>
              </a:ext>
            </a:extLst>
          </p:cNvPr>
          <p:cNvSpPr txBox="1"/>
          <p:nvPr/>
        </p:nvSpPr>
        <p:spPr>
          <a:xfrm>
            <a:off x="8934831" y="4362061"/>
            <a:ext cx="1566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Node </a:t>
            </a:r>
            <a:r>
              <a:rPr lang="en-I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cron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0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4BCF7-6C8C-6E88-24F7-30A1743FE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33BB02-BC9F-C6CD-A8FD-6AB795142AF2}"/>
              </a:ext>
            </a:extLst>
          </p:cNvPr>
          <p:cNvSpPr/>
          <p:nvPr/>
        </p:nvSpPr>
        <p:spPr>
          <a:xfrm>
            <a:off x="4572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18F396-2637-AB98-B0C1-F464CD6658FF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6D62AB7-8536-D05C-9F84-AE237560F319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269600-7957-7F21-84F4-20AFBD057CEB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2A98DB-39BA-3195-4C0D-746440347358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C24511D-4140-3D74-735D-862956C32AC6}"/>
              </a:ext>
            </a:extLst>
          </p:cNvPr>
          <p:cNvSpPr/>
          <p:nvPr/>
        </p:nvSpPr>
        <p:spPr>
          <a:xfrm>
            <a:off x="5890260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0870C0-B0B4-55DC-0161-2A48FEA87F74}"/>
              </a:ext>
            </a:extLst>
          </p:cNvPr>
          <p:cNvSpPr/>
          <p:nvPr/>
        </p:nvSpPr>
        <p:spPr>
          <a:xfrm>
            <a:off x="3664458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5B51B5-8AD1-28AC-DC2F-DCD17B2B7EAF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2AC958-E991-CEDF-1222-E8EC4B2878D3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9DAD754-5F4A-011D-3ABB-567C16790264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B866DE-BD94-510D-9D2E-3C3B3859DF8C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74D40E-460A-2679-1954-131F7AF6F62C}"/>
              </a:ext>
            </a:extLst>
          </p:cNvPr>
          <p:cNvGrpSpPr/>
          <p:nvPr/>
        </p:nvGrpSpPr>
        <p:grpSpPr>
          <a:xfrm>
            <a:off x="-2849118" y="1182493"/>
            <a:ext cx="2667762" cy="369332"/>
            <a:chOff x="624078" y="1133594"/>
            <a:chExt cx="2667762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F979B76-0222-63CA-3E9B-957945A4FA95}"/>
                </a:ext>
              </a:extLst>
            </p:cNvPr>
            <p:cNvSpPr txBox="1"/>
            <p:nvPr/>
          </p:nvSpPr>
          <p:spPr>
            <a:xfrm>
              <a:off x="995934" y="1133594"/>
              <a:ext cx="229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rPr>
                <a:t>Project Description </a:t>
              </a:r>
              <a:endParaRPr lang="en-IN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F0CB1B24-28A4-76A7-EC8E-7205F8B74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078" y="1133594"/>
              <a:ext cx="348234" cy="348234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46D3A97-5F05-538F-7623-3A0ABEAE62E6}"/>
              </a:ext>
            </a:extLst>
          </p:cNvPr>
          <p:cNvSpPr/>
          <p:nvPr/>
        </p:nvSpPr>
        <p:spPr>
          <a:xfrm>
            <a:off x="3633597" y="905256"/>
            <a:ext cx="4929378" cy="5043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0DAEE-4B16-8756-ED92-7E347F0AD280}"/>
              </a:ext>
            </a:extLst>
          </p:cNvPr>
          <p:cNvSpPr txBox="1"/>
          <p:nvPr/>
        </p:nvSpPr>
        <p:spPr>
          <a:xfrm>
            <a:off x="409956" y="551313"/>
            <a:ext cx="221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Features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843B6-16E7-CD98-1374-9BEC281A8DCD}"/>
              </a:ext>
            </a:extLst>
          </p:cNvPr>
          <p:cNvSpPr txBox="1"/>
          <p:nvPr/>
        </p:nvSpPr>
        <p:spPr>
          <a:xfrm>
            <a:off x="409956" y="1400214"/>
            <a:ext cx="589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Primary technologies: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B8AB15-5A06-B865-9570-6B64099C2BC7}"/>
              </a:ext>
            </a:extLst>
          </p:cNvPr>
          <p:cNvSpPr/>
          <p:nvPr/>
        </p:nvSpPr>
        <p:spPr>
          <a:xfrm>
            <a:off x="0" y="2064449"/>
            <a:ext cx="12192000" cy="4793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0DE7FD-9F01-C44D-0CC6-2AE51CC14641}"/>
              </a:ext>
            </a:extLst>
          </p:cNvPr>
          <p:cNvSpPr txBox="1"/>
          <p:nvPr/>
        </p:nvSpPr>
        <p:spPr>
          <a:xfrm>
            <a:off x="3811798" y="2207958"/>
            <a:ext cx="4568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Primary Technology Stack</a:t>
            </a:r>
            <a:endParaRPr lang="en-IN" sz="24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718031-FA10-CB64-1EE9-B46C3070E609}"/>
              </a:ext>
            </a:extLst>
          </p:cNvPr>
          <p:cNvSpPr/>
          <p:nvPr/>
        </p:nvSpPr>
        <p:spPr>
          <a:xfrm>
            <a:off x="776561" y="2892490"/>
            <a:ext cx="1483568" cy="125963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E72F7D-5AC5-38AF-F73E-6176F9DFBB29}"/>
              </a:ext>
            </a:extLst>
          </p:cNvPr>
          <p:cNvSpPr/>
          <p:nvPr/>
        </p:nvSpPr>
        <p:spPr>
          <a:xfrm>
            <a:off x="3799736" y="2892490"/>
            <a:ext cx="1483568" cy="125963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2C83C-F094-B8CA-C830-36839F0EE1BF}"/>
              </a:ext>
            </a:extLst>
          </p:cNvPr>
          <p:cNvSpPr/>
          <p:nvPr/>
        </p:nvSpPr>
        <p:spPr>
          <a:xfrm>
            <a:off x="6763962" y="2892490"/>
            <a:ext cx="1483568" cy="1259632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B9F7E5-9172-B4ED-DF2E-2A6EE70AC5AD}"/>
              </a:ext>
            </a:extLst>
          </p:cNvPr>
          <p:cNvSpPr/>
          <p:nvPr/>
        </p:nvSpPr>
        <p:spPr>
          <a:xfrm>
            <a:off x="9968934" y="2892490"/>
            <a:ext cx="1483568" cy="1259632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FE66DE-2641-08C9-C006-E9E283ED0720}"/>
              </a:ext>
            </a:extLst>
          </p:cNvPr>
          <p:cNvSpPr/>
          <p:nvPr/>
        </p:nvSpPr>
        <p:spPr>
          <a:xfrm>
            <a:off x="776561" y="4567330"/>
            <a:ext cx="1483568" cy="1259632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93950A-A795-C02A-11C4-7D540C6586E9}"/>
              </a:ext>
            </a:extLst>
          </p:cNvPr>
          <p:cNvSpPr/>
          <p:nvPr/>
        </p:nvSpPr>
        <p:spPr>
          <a:xfrm>
            <a:off x="3799736" y="4533899"/>
            <a:ext cx="1483568" cy="1259632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68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87DE1-02A4-4353-163A-5D6164D00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A19CBC-B6F2-3C7C-9627-8A932D24E8D1}"/>
              </a:ext>
            </a:extLst>
          </p:cNvPr>
          <p:cNvSpPr/>
          <p:nvPr/>
        </p:nvSpPr>
        <p:spPr>
          <a:xfrm>
            <a:off x="4572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59B1D0-E285-3B0D-F1EB-4787F5526A57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88126F-35DD-67E6-5BB8-E72AD33117B1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63E2BE-D189-1F2C-9B60-F72F26D71837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4021B4-99AE-09DA-5F12-BD5518CB34AA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57597B-3E62-BEC0-AD92-B8170B228CA5}"/>
              </a:ext>
            </a:extLst>
          </p:cNvPr>
          <p:cNvSpPr/>
          <p:nvPr/>
        </p:nvSpPr>
        <p:spPr>
          <a:xfrm>
            <a:off x="5890260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05C4F2-024A-FB54-433F-3AC97807FCD8}"/>
              </a:ext>
            </a:extLst>
          </p:cNvPr>
          <p:cNvSpPr/>
          <p:nvPr/>
        </p:nvSpPr>
        <p:spPr>
          <a:xfrm>
            <a:off x="3664458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3D7C0A-5501-31C5-01B7-68E5B79FDF60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107362-C9B6-8253-886E-A18F1A373358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A04961-D890-8589-B55D-6E9247CEBEB1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051628-5ED0-5765-0151-E05CC400E103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DEF324-D34A-DB88-79A4-330E0B29DC3E}"/>
              </a:ext>
            </a:extLst>
          </p:cNvPr>
          <p:cNvGrpSpPr/>
          <p:nvPr/>
        </p:nvGrpSpPr>
        <p:grpSpPr>
          <a:xfrm>
            <a:off x="-2849118" y="1182493"/>
            <a:ext cx="2667762" cy="369332"/>
            <a:chOff x="624078" y="1133594"/>
            <a:chExt cx="2667762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260096-450A-D261-0D7E-9A02DD7243B6}"/>
                </a:ext>
              </a:extLst>
            </p:cNvPr>
            <p:cNvSpPr txBox="1"/>
            <p:nvPr/>
          </p:nvSpPr>
          <p:spPr>
            <a:xfrm>
              <a:off x="995934" y="1133594"/>
              <a:ext cx="229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rPr>
                <a:t>Project Description </a:t>
              </a:r>
              <a:endParaRPr lang="en-IN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6650C841-D671-7C0A-6D3C-87BCD4D7C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078" y="1133594"/>
              <a:ext cx="348234" cy="348234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D66D874B-690C-F9D8-47FC-D0BFE9354EA1}"/>
              </a:ext>
            </a:extLst>
          </p:cNvPr>
          <p:cNvSpPr/>
          <p:nvPr/>
        </p:nvSpPr>
        <p:spPr>
          <a:xfrm>
            <a:off x="3633597" y="905256"/>
            <a:ext cx="4929378" cy="5043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25E57D-8DB0-6DA5-AA9A-FA1BD4317C22}"/>
              </a:ext>
            </a:extLst>
          </p:cNvPr>
          <p:cNvSpPr txBox="1"/>
          <p:nvPr/>
        </p:nvSpPr>
        <p:spPr>
          <a:xfrm>
            <a:off x="5031366" y="3072958"/>
            <a:ext cx="221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Features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72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429FE-F8C9-5471-EC45-D5932A877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5126D8-0F35-3C91-FC58-EE76E15232E2}"/>
              </a:ext>
            </a:extLst>
          </p:cNvPr>
          <p:cNvSpPr/>
          <p:nvPr/>
        </p:nvSpPr>
        <p:spPr>
          <a:xfrm>
            <a:off x="0" y="-2099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056F7-C224-BA7D-A9EE-7A1A38AFF131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95C09F-623A-BB73-F982-B29357A813BB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A7455B-9C98-4EFE-C6E6-8E47D858A07F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5E79A7-24F3-8432-98A1-02AED04D830C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CF4DE974-9433-35CA-5318-FACE318FFB69}"/>
              </a:ext>
            </a:extLst>
          </p:cNvPr>
          <p:cNvSpPr/>
          <p:nvPr/>
        </p:nvSpPr>
        <p:spPr>
          <a:xfrm>
            <a:off x="5890260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32A6B5-F713-3A2F-0BBF-9D5D509E9EAB}"/>
              </a:ext>
            </a:extLst>
          </p:cNvPr>
          <p:cNvSpPr/>
          <p:nvPr/>
        </p:nvSpPr>
        <p:spPr>
          <a:xfrm>
            <a:off x="3664458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26FF90-4A99-25FA-AEA3-2D9AEA9E1508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A95EAE-3619-9152-318D-745E7AFEE51E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5D645A-FBA5-4EED-0A35-4F2FAF66A48E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45BE1A-0505-6858-477A-A9F6D7F15D70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89B5827-2A38-62E9-6611-116FA7F8437E}"/>
              </a:ext>
            </a:extLst>
          </p:cNvPr>
          <p:cNvGrpSpPr/>
          <p:nvPr/>
        </p:nvGrpSpPr>
        <p:grpSpPr>
          <a:xfrm>
            <a:off x="485204" y="1205484"/>
            <a:ext cx="2667762" cy="369332"/>
            <a:chOff x="624078" y="1133594"/>
            <a:chExt cx="2667762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0AD1B9-B2FE-6418-99AA-45DD74E8FCC2}"/>
                </a:ext>
              </a:extLst>
            </p:cNvPr>
            <p:cNvSpPr txBox="1"/>
            <p:nvPr/>
          </p:nvSpPr>
          <p:spPr>
            <a:xfrm>
              <a:off x="995934" y="1133594"/>
              <a:ext cx="229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rPr>
                <a:t>Project Description </a:t>
              </a:r>
              <a:endParaRPr lang="en-IN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512E9BC0-EF13-2EEA-88BC-CCAAAC75E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078" y="1133594"/>
              <a:ext cx="348234" cy="348234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011B2BD8-AE69-4918-6B30-1A002D0C12DE}"/>
              </a:ext>
            </a:extLst>
          </p:cNvPr>
          <p:cNvSpPr/>
          <p:nvPr/>
        </p:nvSpPr>
        <p:spPr>
          <a:xfrm>
            <a:off x="8167116" y="3222498"/>
            <a:ext cx="416052" cy="4050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2E2EB-CAED-E86D-3878-0568FACA74DF}"/>
              </a:ext>
            </a:extLst>
          </p:cNvPr>
          <p:cNvSpPr txBox="1"/>
          <p:nvPr/>
        </p:nvSpPr>
        <p:spPr>
          <a:xfrm>
            <a:off x="826961" y="1574816"/>
            <a:ext cx="22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Features </a:t>
            </a:r>
            <a:endParaRPr lang="en-IN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0A93BC05-0E32-3103-1E44-2E9C4E4B4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205" y="1574816"/>
            <a:ext cx="348234" cy="3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62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6BDE2-35A9-6075-5FD3-219AAD84F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70982-7FAA-FAD3-7F39-F3BC6BE9BBD0}"/>
              </a:ext>
            </a:extLst>
          </p:cNvPr>
          <p:cNvSpPr/>
          <p:nvPr/>
        </p:nvSpPr>
        <p:spPr>
          <a:xfrm>
            <a:off x="0" y="-2099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424FD3-66B9-AC78-5371-359BC4B7DC49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5ADE43-3480-C3EE-74CB-D23FB62096A7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3D538A-416D-50AB-E92F-986DCFFC5255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9029AD-2303-F5BE-2203-05415D79FE95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648F7B01-DEDD-F011-D2CA-1E69DE74E93A}"/>
              </a:ext>
            </a:extLst>
          </p:cNvPr>
          <p:cNvSpPr/>
          <p:nvPr/>
        </p:nvSpPr>
        <p:spPr>
          <a:xfrm>
            <a:off x="3664458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B45B98-300F-B36C-217F-E1D790EE5261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E07CBA-85CB-733B-730D-59D2B84DC539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040127C-9432-D88D-094A-03A4F13F23E4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68421A-CAAA-B466-B3EB-8143ADBC39AB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6C9677B-80E0-F35D-ED71-8C7775390B99}"/>
              </a:ext>
            </a:extLst>
          </p:cNvPr>
          <p:cNvSpPr/>
          <p:nvPr/>
        </p:nvSpPr>
        <p:spPr>
          <a:xfrm>
            <a:off x="8167116" y="3222498"/>
            <a:ext cx="416052" cy="4050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BF52CD-038E-CE92-09F3-2661AF86F0AC}"/>
              </a:ext>
            </a:extLst>
          </p:cNvPr>
          <p:cNvGrpSpPr/>
          <p:nvPr/>
        </p:nvGrpSpPr>
        <p:grpSpPr>
          <a:xfrm>
            <a:off x="-2848737" y="1208997"/>
            <a:ext cx="2667762" cy="738664"/>
            <a:chOff x="485204" y="1205484"/>
            <a:chExt cx="2667762" cy="7386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CE0746-8E06-61F7-730D-32D3BCE8439E}"/>
                </a:ext>
              </a:extLst>
            </p:cNvPr>
            <p:cNvGrpSpPr/>
            <p:nvPr/>
          </p:nvGrpSpPr>
          <p:grpSpPr>
            <a:xfrm>
              <a:off x="485204" y="1205484"/>
              <a:ext cx="2667762" cy="369332"/>
              <a:chOff x="624078" y="1133594"/>
              <a:chExt cx="2667762" cy="36933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C7A619-679F-0206-E851-3D3644693C5B}"/>
                  </a:ext>
                </a:extLst>
              </p:cNvPr>
              <p:cNvSpPr txBox="1"/>
              <p:nvPr/>
            </p:nvSpPr>
            <p:spPr>
              <a:xfrm>
                <a:off x="995934" y="1133594"/>
                <a:ext cx="2295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rPr>
                  <a:t>Project Description </a:t>
                </a:r>
                <a:endParaRPr lang="en-IN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pic>
            <p:nvPicPr>
              <p:cNvPr id="13" name="Graphic 12" descr="Checkmark with solid fill">
                <a:extLst>
                  <a:ext uri="{FF2B5EF4-FFF2-40B4-BE49-F238E27FC236}">
                    <a16:creationId xmlns:a16="http://schemas.microsoft.com/office/drawing/2014/main" id="{99A8F1C3-7F14-9EFD-20FA-AB761CC40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4078" y="1133594"/>
                <a:ext cx="348234" cy="34823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9D6591-5CF8-E4D6-82B5-C332AFA95CD7}"/>
                </a:ext>
              </a:extLst>
            </p:cNvPr>
            <p:cNvGrpSpPr/>
            <p:nvPr/>
          </p:nvGrpSpPr>
          <p:grpSpPr>
            <a:xfrm>
              <a:off x="489205" y="1574816"/>
              <a:ext cx="2554534" cy="369332"/>
              <a:chOff x="489205" y="1574816"/>
              <a:chExt cx="2554534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8A121B-5C05-B376-BA20-3EA04E8F03DE}"/>
                  </a:ext>
                </a:extLst>
              </p:cNvPr>
              <p:cNvSpPr txBox="1"/>
              <p:nvPr/>
            </p:nvSpPr>
            <p:spPr>
              <a:xfrm>
                <a:off x="826961" y="1574816"/>
                <a:ext cx="2216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rPr>
                  <a:t>Features </a:t>
                </a:r>
                <a:endParaRPr lang="en-IN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pic>
            <p:nvPicPr>
              <p:cNvPr id="15" name="Graphic 14" descr="Checkmark with solid fill">
                <a:extLst>
                  <a:ext uri="{FF2B5EF4-FFF2-40B4-BE49-F238E27FC236}">
                    <a16:creationId xmlns:a16="http://schemas.microsoft.com/office/drawing/2014/main" id="{E50B8B2D-9929-7930-43E0-34CE2109F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9205" y="1574816"/>
                <a:ext cx="348234" cy="348234"/>
              </a:xfrm>
              <a:prstGeom prst="rect">
                <a:avLst/>
              </a:prstGeom>
            </p:spPr>
          </p:pic>
        </p:grp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C30F6B3A-1DE0-9609-9FFE-1A57BFFB3547}"/>
              </a:ext>
            </a:extLst>
          </p:cNvPr>
          <p:cNvSpPr/>
          <p:nvPr/>
        </p:nvSpPr>
        <p:spPr>
          <a:xfrm>
            <a:off x="3478149" y="831228"/>
            <a:ext cx="5235702" cy="51876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22A79-270A-7624-80F6-DCD5F410FE11}"/>
              </a:ext>
            </a:extLst>
          </p:cNvPr>
          <p:cNvSpPr txBox="1"/>
          <p:nvPr/>
        </p:nvSpPr>
        <p:spPr>
          <a:xfrm>
            <a:off x="4531173" y="3071102"/>
            <a:ext cx="3129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Future Plans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55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04D8F-731D-833D-621B-30E4452DA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3A2F5-E573-3511-FAF4-6FAD2CFDACBA}"/>
              </a:ext>
            </a:extLst>
          </p:cNvPr>
          <p:cNvSpPr/>
          <p:nvPr/>
        </p:nvSpPr>
        <p:spPr>
          <a:xfrm>
            <a:off x="0" y="-2099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6A9F2B-E96A-DB07-6581-26E4D68735C4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A5C9BD-01B2-EF66-56EE-70ADA0F9FEBE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40190E-395B-54A4-1BAD-8E2470E1AF9F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187440-EB63-9F36-1A30-C4FD33131205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58FBD6A-4DF5-9E1B-5939-335D767B5F70}"/>
              </a:ext>
            </a:extLst>
          </p:cNvPr>
          <p:cNvSpPr/>
          <p:nvPr/>
        </p:nvSpPr>
        <p:spPr>
          <a:xfrm>
            <a:off x="3664458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EDE2BC-4764-ED1E-7CF2-295E22A30EE8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9052E6-957A-3B3F-0233-5007914C2661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9F202F-3E65-A0E4-A0F5-208544297211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EB6445-5BF9-4456-F44B-E32FF873644D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8B8A6A8-397D-B13D-081A-0022C6C33DB0}"/>
              </a:ext>
            </a:extLst>
          </p:cNvPr>
          <p:cNvSpPr/>
          <p:nvPr/>
        </p:nvSpPr>
        <p:spPr>
          <a:xfrm>
            <a:off x="8167116" y="3222498"/>
            <a:ext cx="416052" cy="4050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1BCBA7-8AA2-1AEB-6E4A-2135FB47DC09}"/>
              </a:ext>
            </a:extLst>
          </p:cNvPr>
          <p:cNvGrpSpPr/>
          <p:nvPr/>
        </p:nvGrpSpPr>
        <p:grpSpPr>
          <a:xfrm>
            <a:off x="-2848737" y="1208997"/>
            <a:ext cx="2667762" cy="738664"/>
            <a:chOff x="485204" y="1205484"/>
            <a:chExt cx="2667762" cy="7386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2353E0-EDA5-E658-6642-4558044EF833}"/>
                </a:ext>
              </a:extLst>
            </p:cNvPr>
            <p:cNvGrpSpPr/>
            <p:nvPr/>
          </p:nvGrpSpPr>
          <p:grpSpPr>
            <a:xfrm>
              <a:off x="485204" y="1205484"/>
              <a:ext cx="2667762" cy="369332"/>
              <a:chOff x="624078" y="1133594"/>
              <a:chExt cx="2667762" cy="36933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5A3846-EDF9-5A03-7201-E15C086E27D3}"/>
                  </a:ext>
                </a:extLst>
              </p:cNvPr>
              <p:cNvSpPr txBox="1"/>
              <p:nvPr/>
            </p:nvSpPr>
            <p:spPr>
              <a:xfrm>
                <a:off x="995934" y="1133594"/>
                <a:ext cx="2295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rPr>
                  <a:t>Project Description </a:t>
                </a:r>
                <a:endParaRPr lang="en-IN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pic>
            <p:nvPicPr>
              <p:cNvPr id="13" name="Graphic 12" descr="Checkmark with solid fill">
                <a:extLst>
                  <a:ext uri="{FF2B5EF4-FFF2-40B4-BE49-F238E27FC236}">
                    <a16:creationId xmlns:a16="http://schemas.microsoft.com/office/drawing/2014/main" id="{193062CF-5663-EB7B-9432-B72F1DA81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4078" y="1133594"/>
                <a:ext cx="348234" cy="34823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EA0801-1D69-9610-61E4-F3567B1F9609}"/>
                </a:ext>
              </a:extLst>
            </p:cNvPr>
            <p:cNvGrpSpPr/>
            <p:nvPr/>
          </p:nvGrpSpPr>
          <p:grpSpPr>
            <a:xfrm>
              <a:off x="489205" y="1574816"/>
              <a:ext cx="2554534" cy="369332"/>
              <a:chOff x="489205" y="1574816"/>
              <a:chExt cx="2554534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6FDA49-ABE7-96C5-8D8B-B364570CFBD2}"/>
                  </a:ext>
                </a:extLst>
              </p:cNvPr>
              <p:cNvSpPr txBox="1"/>
              <p:nvPr/>
            </p:nvSpPr>
            <p:spPr>
              <a:xfrm>
                <a:off x="826961" y="1574816"/>
                <a:ext cx="2216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rPr>
                  <a:t>Features </a:t>
                </a:r>
                <a:endParaRPr lang="en-IN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pic>
            <p:nvPicPr>
              <p:cNvPr id="15" name="Graphic 14" descr="Checkmark with solid fill">
                <a:extLst>
                  <a:ext uri="{FF2B5EF4-FFF2-40B4-BE49-F238E27FC236}">
                    <a16:creationId xmlns:a16="http://schemas.microsoft.com/office/drawing/2014/main" id="{488328C5-59E8-BECA-7AA6-F8EF975B8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9205" y="1574816"/>
                <a:ext cx="348234" cy="348234"/>
              </a:xfrm>
              <a:prstGeom prst="rect">
                <a:avLst/>
              </a:prstGeom>
            </p:spPr>
          </p:pic>
        </p:grp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CF4DCED1-D102-94D3-5BE1-AC83F1170256}"/>
              </a:ext>
            </a:extLst>
          </p:cNvPr>
          <p:cNvSpPr/>
          <p:nvPr/>
        </p:nvSpPr>
        <p:spPr>
          <a:xfrm>
            <a:off x="3478149" y="831228"/>
            <a:ext cx="5235702" cy="51876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33F5DD-2C86-E3F0-7341-ED4FED79EC73}"/>
              </a:ext>
            </a:extLst>
          </p:cNvPr>
          <p:cNvSpPr txBox="1"/>
          <p:nvPr/>
        </p:nvSpPr>
        <p:spPr>
          <a:xfrm>
            <a:off x="409956" y="629608"/>
            <a:ext cx="3129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Future Plans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57A352-8872-760D-7C2E-3BDCCF057DF4}"/>
              </a:ext>
            </a:extLst>
          </p:cNvPr>
          <p:cNvSpPr txBox="1"/>
          <p:nvPr/>
        </p:nvSpPr>
        <p:spPr>
          <a:xfrm>
            <a:off x="409956" y="1400214"/>
            <a:ext cx="855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Team’s future goals to make system more User friendly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41BA4-137C-2A2D-D18F-DEF05012037A}"/>
              </a:ext>
            </a:extLst>
          </p:cNvPr>
          <p:cNvSpPr txBox="1"/>
          <p:nvPr/>
        </p:nvSpPr>
        <p:spPr>
          <a:xfrm>
            <a:off x="406526" y="2062181"/>
            <a:ext cx="104822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Currently there is only one platform from which we get students’ coding data… We plan to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integrate multiple coding platforms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like </a:t>
            </a:r>
            <a:r>
              <a:rPr lang="en-IN" sz="24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leetcode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IN" sz="24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codechef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IN" sz="24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hackerrank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etc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There is no student side application which guides student to keep track of his/her coding journey so we plan to integrate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student side dashboard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too.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Task panel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from which faculty can assign task to students. Irregular students can perform those task to maintain their coding journey.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Personalised mails and problem suggestions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to keep better interactions with students </a:t>
            </a:r>
          </a:p>
        </p:txBody>
      </p:sp>
    </p:spTree>
    <p:extLst>
      <p:ext uri="{BB962C8B-B14F-4D97-AF65-F5344CB8AC3E}">
        <p14:creationId xmlns:p14="http://schemas.microsoft.com/office/powerpoint/2010/main" val="3284088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FA76F-281E-C160-9BF9-E571D27EC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50D7B1-C098-2334-1F32-66046F80E558}"/>
              </a:ext>
            </a:extLst>
          </p:cNvPr>
          <p:cNvSpPr/>
          <p:nvPr/>
        </p:nvSpPr>
        <p:spPr>
          <a:xfrm>
            <a:off x="0" y="-2099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79F054-6263-FE1A-64D6-C6BA2B1E2010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67B7B4-AFAA-8B5C-607D-FF89EDCAFF22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A688BD-926A-3C85-B040-8DE2876EBE60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6AE9A2-DA69-672D-F5A1-E2D96A8222B9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57C6421-C361-5318-0C65-A4AFC21DD8DD}"/>
              </a:ext>
            </a:extLst>
          </p:cNvPr>
          <p:cNvSpPr/>
          <p:nvPr/>
        </p:nvSpPr>
        <p:spPr>
          <a:xfrm>
            <a:off x="3664458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545A59-BC17-565D-F4EA-FFC21CC173C9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EE1D93-3EF4-21BF-D6A8-5C116654FC14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ADBF2C-72E3-2E8D-F057-740D03B6526F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2EDC7F-2E49-C1B6-C409-6DF84BB06CA7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FD8FD66-9160-F841-6AE4-AF67ADC56B9B}"/>
              </a:ext>
            </a:extLst>
          </p:cNvPr>
          <p:cNvSpPr/>
          <p:nvPr/>
        </p:nvSpPr>
        <p:spPr>
          <a:xfrm>
            <a:off x="8167116" y="3222498"/>
            <a:ext cx="416052" cy="4050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E4453E-2EDF-C0D1-69A0-8D499DE0266E}"/>
              </a:ext>
            </a:extLst>
          </p:cNvPr>
          <p:cNvGrpSpPr/>
          <p:nvPr/>
        </p:nvGrpSpPr>
        <p:grpSpPr>
          <a:xfrm>
            <a:off x="-2848737" y="1208997"/>
            <a:ext cx="2667762" cy="738664"/>
            <a:chOff x="485204" y="1205484"/>
            <a:chExt cx="2667762" cy="7386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31A82BB-C344-3095-E92F-488A6646ADB8}"/>
                </a:ext>
              </a:extLst>
            </p:cNvPr>
            <p:cNvGrpSpPr/>
            <p:nvPr/>
          </p:nvGrpSpPr>
          <p:grpSpPr>
            <a:xfrm>
              <a:off x="485204" y="1205484"/>
              <a:ext cx="2667762" cy="369332"/>
              <a:chOff x="624078" y="1133594"/>
              <a:chExt cx="2667762" cy="36933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7C29F-A920-B2F3-BA27-B4A89E91A26B}"/>
                  </a:ext>
                </a:extLst>
              </p:cNvPr>
              <p:cNvSpPr txBox="1"/>
              <p:nvPr/>
            </p:nvSpPr>
            <p:spPr>
              <a:xfrm>
                <a:off x="995934" y="1133594"/>
                <a:ext cx="2295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rPr>
                  <a:t>Project Description </a:t>
                </a:r>
                <a:endParaRPr lang="en-IN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pic>
            <p:nvPicPr>
              <p:cNvPr id="13" name="Graphic 12" descr="Checkmark with solid fill">
                <a:extLst>
                  <a:ext uri="{FF2B5EF4-FFF2-40B4-BE49-F238E27FC236}">
                    <a16:creationId xmlns:a16="http://schemas.microsoft.com/office/drawing/2014/main" id="{D91E8A88-65D2-9745-3567-F9DB68466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4078" y="1133594"/>
                <a:ext cx="348234" cy="34823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EFD3D3-BAC7-F452-59AB-C5B9651D64BA}"/>
                </a:ext>
              </a:extLst>
            </p:cNvPr>
            <p:cNvGrpSpPr/>
            <p:nvPr/>
          </p:nvGrpSpPr>
          <p:grpSpPr>
            <a:xfrm>
              <a:off x="489205" y="1574816"/>
              <a:ext cx="2554534" cy="369332"/>
              <a:chOff x="489205" y="1574816"/>
              <a:chExt cx="2554534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3F2941-EC27-7C9B-00E0-A4B785F12E8D}"/>
                  </a:ext>
                </a:extLst>
              </p:cNvPr>
              <p:cNvSpPr txBox="1"/>
              <p:nvPr/>
            </p:nvSpPr>
            <p:spPr>
              <a:xfrm>
                <a:off x="826961" y="1574816"/>
                <a:ext cx="2216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rPr>
                  <a:t>Features </a:t>
                </a:r>
                <a:endParaRPr lang="en-IN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pic>
            <p:nvPicPr>
              <p:cNvPr id="15" name="Graphic 14" descr="Checkmark with solid fill">
                <a:extLst>
                  <a:ext uri="{FF2B5EF4-FFF2-40B4-BE49-F238E27FC236}">
                    <a16:creationId xmlns:a16="http://schemas.microsoft.com/office/drawing/2014/main" id="{CE839CEB-D4F1-C776-4DF9-63475572B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9205" y="1574816"/>
                <a:ext cx="348234" cy="348234"/>
              </a:xfrm>
              <a:prstGeom prst="rect">
                <a:avLst/>
              </a:prstGeom>
            </p:spPr>
          </p:pic>
        </p:grp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4780D59-8E0A-5A38-9672-96F0580F237E}"/>
              </a:ext>
            </a:extLst>
          </p:cNvPr>
          <p:cNvSpPr/>
          <p:nvPr/>
        </p:nvSpPr>
        <p:spPr>
          <a:xfrm>
            <a:off x="3478149" y="831228"/>
            <a:ext cx="5235702" cy="51876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30812-88B8-9856-2582-A6C8C75CF74F}"/>
              </a:ext>
            </a:extLst>
          </p:cNvPr>
          <p:cNvSpPr txBox="1"/>
          <p:nvPr/>
        </p:nvSpPr>
        <p:spPr>
          <a:xfrm>
            <a:off x="409956" y="629608"/>
            <a:ext cx="3129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Future Plans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5728B1-AA4C-FCAC-BF37-53212D2BB752}"/>
              </a:ext>
            </a:extLst>
          </p:cNvPr>
          <p:cNvSpPr txBox="1"/>
          <p:nvPr/>
        </p:nvSpPr>
        <p:spPr>
          <a:xfrm>
            <a:off x="409956" y="1400214"/>
            <a:ext cx="855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Team’s future goals to make system more User friendly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2ED1B0-1C4D-E2A8-A5EE-35A8BCBB0D50}"/>
              </a:ext>
            </a:extLst>
          </p:cNvPr>
          <p:cNvSpPr txBox="1"/>
          <p:nvPr/>
        </p:nvSpPr>
        <p:spPr>
          <a:xfrm>
            <a:off x="406526" y="2062181"/>
            <a:ext cx="10482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Plan to make system’s design more user friendly, interactive and engaging so students can spend their time on learning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0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73985-2296-3505-E66B-E2E822B2C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C77168-0EAB-A79D-CA0B-37D3C2C538A8}"/>
              </a:ext>
            </a:extLst>
          </p:cNvPr>
          <p:cNvSpPr/>
          <p:nvPr/>
        </p:nvSpPr>
        <p:spPr>
          <a:xfrm>
            <a:off x="0" y="-2099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B6E2D3-FBC6-FE01-CE66-3C76D4808BC7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D59CDA-3689-8E61-067E-5D401FAB02A0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EAB125E-DFA8-B980-F491-EAA5FEBFBC47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CD21C9-74C2-5C5F-2C2B-36061C8981C1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9AE1FF5-C443-A9C8-4D0D-3E03B47F02A3}"/>
              </a:ext>
            </a:extLst>
          </p:cNvPr>
          <p:cNvSpPr/>
          <p:nvPr/>
        </p:nvSpPr>
        <p:spPr>
          <a:xfrm>
            <a:off x="3664458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68FB05-6F1E-C1B3-B752-867AE011497E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2F46DD-EFEB-BE97-5F28-D7A4CAA9DE83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BCF30-EDA7-75C7-9D31-5B216EC497D5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CF654D-A970-C4EC-4B0A-CD8E8B6C9CD1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7DDBDF94-D7C4-5458-A369-6895F6E28619}"/>
              </a:ext>
            </a:extLst>
          </p:cNvPr>
          <p:cNvSpPr/>
          <p:nvPr/>
        </p:nvSpPr>
        <p:spPr>
          <a:xfrm>
            <a:off x="8167116" y="3222498"/>
            <a:ext cx="416052" cy="4050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78AFD9-646E-5E1B-2DF8-F2BE4103EC91}"/>
              </a:ext>
            </a:extLst>
          </p:cNvPr>
          <p:cNvGrpSpPr/>
          <p:nvPr/>
        </p:nvGrpSpPr>
        <p:grpSpPr>
          <a:xfrm>
            <a:off x="-2848737" y="1208997"/>
            <a:ext cx="2667762" cy="738664"/>
            <a:chOff x="485204" y="1205484"/>
            <a:chExt cx="2667762" cy="7386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8C04A2-85A1-A802-1801-4FF3832B1F0F}"/>
                </a:ext>
              </a:extLst>
            </p:cNvPr>
            <p:cNvGrpSpPr/>
            <p:nvPr/>
          </p:nvGrpSpPr>
          <p:grpSpPr>
            <a:xfrm>
              <a:off x="485204" y="1205484"/>
              <a:ext cx="2667762" cy="369332"/>
              <a:chOff x="624078" y="1133594"/>
              <a:chExt cx="2667762" cy="36933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CE3ACC-E085-6BDB-1712-8C954C1B69D5}"/>
                  </a:ext>
                </a:extLst>
              </p:cNvPr>
              <p:cNvSpPr txBox="1"/>
              <p:nvPr/>
            </p:nvSpPr>
            <p:spPr>
              <a:xfrm>
                <a:off x="995934" y="1133594"/>
                <a:ext cx="2295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rPr>
                  <a:t>Project Description </a:t>
                </a:r>
                <a:endParaRPr lang="en-IN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pic>
            <p:nvPicPr>
              <p:cNvPr id="13" name="Graphic 12" descr="Checkmark with solid fill">
                <a:extLst>
                  <a:ext uri="{FF2B5EF4-FFF2-40B4-BE49-F238E27FC236}">
                    <a16:creationId xmlns:a16="http://schemas.microsoft.com/office/drawing/2014/main" id="{C2C0394D-B3AF-AFC9-3D17-2FDD4E3BCD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4078" y="1133594"/>
                <a:ext cx="348234" cy="34823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D782F0-21F8-AF03-88D2-87D2DDD22241}"/>
                </a:ext>
              </a:extLst>
            </p:cNvPr>
            <p:cNvGrpSpPr/>
            <p:nvPr/>
          </p:nvGrpSpPr>
          <p:grpSpPr>
            <a:xfrm>
              <a:off x="489205" y="1574816"/>
              <a:ext cx="2554534" cy="369332"/>
              <a:chOff x="489205" y="1574816"/>
              <a:chExt cx="2554534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F6F9ED-4CF8-7218-104A-65C400332491}"/>
                  </a:ext>
                </a:extLst>
              </p:cNvPr>
              <p:cNvSpPr txBox="1"/>
              <p:nvPr/>
            </p:nvSpPr>
            <p:spPr>
              <a:xfrm>
                <a:off x="826961" y="1574816"/>
                <a:ext cx="2216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rPr>
                  <a:t>Features </a:t>
                </a:r>
                <a:endParaRPr lang="en-IN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pic>
            <p:nvPicPr>
              <p:cNvPr id="15" name="Graphic 14" descr="Checkmark with solid fill">
                <a:extLst>
                  <a:ext uri="{FF2B5EF4-FFF2-40B4-BE49-F238E27FC236}">
                    <a16:creationId xmlns:a16="http://schemas.microsoft.com/office/drawing/2014/main" id="{41E33BC4-340F-0799-5BF0-8848BD5F5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9205" y="1574816"/>
                <a:ext cx="348234" cy="348234"/>
              </a:xfrm>
              <a:prstGeom prst="rect">
                <a:avLst/>
              </a:prstGeom>
            </p:spPr>
          </p:pic>
        </p:grp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7AA392C-4B8F-A8D1-D622-F2CF13E3DB3F}"/>
              </a:ext>
            </a:extLst>
          </p:cNvPr>
          <p:cNvSpPr/>
          <p:nvPr/>
        </p:nvSpPr>
        <p:spPr>
          <a:xfrm>
            <a:off x="3478149" y="831228"/>
            <a:ext cx="5235702" cy="51876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1DFB2B-2F3E-2845-4235-8F570B018F45}"/>
              </a:ext>
            </a:extLst>
          </p:cNvPr>
          <p:cNvSpPr txBox="1"/>
          <p:nvPr/>
        </p:nvSpPr>
        <p:spPr>
          <a:xfrm>
            <a:off x="4531173" y="3071102"/>
            <a:ext cx="3129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Future Plans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38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F7DE7-F5A5-D50C-7459-2FFCFCCC0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8C876F-D594-7F59-2AA9-F58AD58AA4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46C5AE-8E93-056F-C1E3-A356CF2BFF35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5D4ABE-891F-7C73-5E9F-D57A1F6CDAFB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9A8E91-4786-04EB-D759-ADD20948C434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1ED679-E9FE-F286-2810-90A048667D1B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A06C693-EB3E-4810-235F-2C68E6490187}"/>
              </a:ext>
            </a:extLst>
          </p:cNvPr>
          <p:cNvSpPr/>
          <p:nvPr/>
        </p:nvSpPr>
        <p:spPr>
          <a:xfrm>
            <a:off x="3664458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79FE7E-B5C8-6C56-5C0C-69AB67F1C5DC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B258B1-C97A-22FF-5768-32C460DBCE8B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CD7174-A5CE-6329-7797-58FE8F92F1EA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DBAB02-3A31-E1FB-3737-336D9ADD1EAD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510979B-D01A-FB6E-0308-9D0E9059772D}"/>
              </a:ext>
            </a:extLst>
          </p:cNvPr>
          <p:cNvSpPr/>
          <p:nvPr/>
        </p:nvSpPr>
        <p:spPr>
          <a:xfrm>
            <a:off x="8167116" y="3222498"/>
            <a:ext cx="416052" cy="4050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087095-462A-2E5B-0073-07C568013480}"/>
              </a:ext>
            </a:extLst>
          </p:cNvPr>
          <p:cNvGrpSpPr/>
          <p:nvPr/>
        </p:nvGrpSpPr>
        <p:grpSpPr>
          <a:xfrm>
            <a:off x="405194" y="1123503"/>
            <a:ext cx="2667762" cy="738664"/>
            <a:chOff x="485204" y="1205484"/>
            <a:chExt cx="2667762" cy="7386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88F8FA-A568-8D3A-D395-6EAC6CB5F503}"/>
                </a:ext>
              </a:extLst>
            </p:cNvPr>
            <p:cNvGrpSpPr/>
            <p:nvPr/>
          </p:nvGrpSpPr>
          <p:grpSpPr>
            <a:xfrm>
              <a:off x="485204" y="1205484"/>
              <a:ext cx="2667762" cy="369332"/>
              <a:chOff x="624078" y="1133594"/>
              <a:chExt cx="2667762" cy="36933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F545B9-8C19-57E3-0A43-488E95D5AC3A}"/>
                  </a:ext>
                </a:extLst>
              </p:cNvPr>
              <p:cNvSpPr txBox="1"/>
              <p:nvPr/>
            </p:nvSpPr>
            <p:spPr>
              <a:xfrm>
                <a:off x="995934" y="1133594"/>
                <a:ext cx="2295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rPr>
                  <a:t>Project Description </a:t>
                </a:r>
                <a:endParaRPr lang="en-IN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pic>
            <p:nvPicPr>
              <p:cNvPr id="13" name="Graphic 12" descr="Checkmark with solid fill">
                <a:extLst>
                  <a:ext uri="{FF2B5EF4-FFF2-40B4-BE49-F238E27FC236}">
                    <a16:creationId xmlns:a16="http://schemas.microsoft.com/office/drawing/2014/main" id="{D00536AD-D59F-1000-84ED-AE088D226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4078" y="1133594"/>
                <a:ext cx="348234" cy="34823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4E4509C-ABB6-E6EE-C9A4-2126F12B8F62}"/>
                </a:ext>
              </a:extLst>
            </p:cNvPr>
            <p:cNvGrpSpPr/>
            <p:nvPr/>
          </p:nvGrpSpPr>
          <p:grpSpPr>
            <a:xfrm>
              <a:off x="489205" y="1574816"/>
              <a:ext cx="2554534" cy="369332"/>
              <a:chOff x="489205" y="1574816"/>
              <a:chExt cx="2554534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A06E85-B7A5-BB6B-0A21-813501A6D0BF}"/>
                  </a:ext>
                </a:extLst>
              </p:cNvPr>
              <p:cNvSpPr txBox="1"/>
              <p:nvPr/>
            </p:nvSpPr>
            <p:spPr>
              <a:xfrm>
                <a:off x="826961" y="1574816"/>
                <a:ext cx="2216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rPr>
                  <a:t>Features </a:t>
                </a:r>
                <a:endParaRPr lang="en-IN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pic>
            <p:nvPicPr>
              <p:cNvPr id="15" name="Graphic 14" descr="Checkmark with solid fill">
                <a:extLst>
                  <a:ext uri="{FF2B5EF4-FFF2-40B4-BE49-F238E27FC236}">
                    <a16:creationId xmlns:a16="http://schemas.microsoft.com/office/drawing/2014/main" id="{026261B8-78B4-1D74-481C-44B9C5025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9205" y="1574816"/>
                <a:ext cx="348234" cy="348234"/>
              </a:xfrm>
              <a:prstGeom prst="rect">
                <a:avLst/>
              </a:prstGeom>
            </p:spPr>
          </p:pic>
        </p:grp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A0F8127-597D-4F14-ADB9-D1CC4E46C52B}"/>
              </a:ext>
            </a:extLst>
          </p:cNvPr>
          <p:cNvSpPr/>
          <p:nvPr/>
        </p:nvSpPr>
        <p:spPr>
          <a:xfrm>
            <a:off x="5891784" y="5572750"/>
            <a:ext cx="414528" cy="384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E0F332-1969-9887-73E7-AECE8355A847}"/>
              </a:ext>
            </a:extLst>
          </p:cNvPr>
          <p:cNvSpPr txBox="1"/>
          <p:nvPr/>
        </p:nvSpPr>
        <p:spPr>
          <a:xfrm>
            <a:off x="753428" y="1851618"/>
            <a:ext cx="158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Future Plans </a:t>
            </a:r>
            <a:endParaRPr lang="en-IN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5A1FE80A-CDCC-9D36-8361-4CF4C30FE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066" y="1862167"/>
            <a:ext cx="348234" cy="3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48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B4E50-907B-A989-494B-DDC3781642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48B24C-F0BB-C50C-6753-D384D765A703}"/>
              </a:ext>
            </a:extLst>
          </p:cNvPr>
          <p:cNvGrpSpPr/>
          <p:nvPr/>
        </p:nvGrpSpPr>
        <p:grpSpPr>
          <a:xfrm>
            <a:off x="3663696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8D7D82-F529-826B-1361-0C5ABBCE78A5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2DBC02-4B69-E30F-9D04-33FC7F8B963C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A51185-8492-D09E-4003-5DDE5DD424FD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BA6FBD8-98A6-F9BA-31D9-57F8368BED38}"/>
              </a:ext>
            </a:extLst>
          </p:cNvPr>
          <p:cNvSpPr/>
          <p:nvPr/>
        </p:nvSpPr>
        <p:spPr>
          <a:xfrm>
            <a:off x="8107680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3FC707-394D-941E-1405-E44F59B6C2DB}"/>
              </a:ext>
            </a:extLst>
          </p:cNvPr>
          <p:cNvSpPr/>
          <p:nvPr/>
        </p:nvSpPr>
        <p:spPr>
          <a:xfrm>
            <a:off x="5885688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A1A67-695C-110E-0F40-32AB6C52620C}"/>
              </a:ext>
            </a:extLst>
          </p:cNvPr>
          <p:cNvSpPr/>
          <p:nvPr/>
        </p:nvSpPr>
        <p:spPr>
          <a:xfrm>
            <a:off x="3659886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A671E9-8DE5-CF17-BD96-6E92FFAAC5C8}"/>
              </a:ext>
            </a:extLst>
          </p:cNvPr>
          <p:cNvSpPr/>
          <p:nvPr/>
        </p:nvSpPr>
        <p:spPr>
          <a:xfrm>
            <a:off x="3630168" y="905256"/>
            <a:ext cx="4931664" cy="50474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F26A55-B297-81F4-5035-F251407827C6}"/>
              </a:ext>
            </a:extLst>
          </p:cNvPr>
          <p:cNvSpPr txBox="1"/>
          <p:nvPr/>
        </p:nvSpPr>
        <p:spPr>
          <a:xfrm>
            <a:off x="3766947" y="3075057"/>
            <a:ext cx="465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Project Description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31A9A3-5262-9A8D-7D5A-0ECC7BE88C14}"/>
              </a:ext>
            </a:extLst>
          </p:cNvPr>
          <p:cNvGrpSpPr/>
          <p:nvPr/>
        </p:nvGrpSpPr>
        <p:grpSpPr>
          <a:xfrm>
            <a:off x="9822180" y="421755"/>
            <a:ext cx="1921002" cy="597670"/>
            <a:chOff x="9822180" y="421755"/>
            <a:chExt cx="1921002" cy="59767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9113AF-D8EB-CF33-0E15-5363894FEDA2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ECC8F5-899C-AEF4-C298-0E6FDF1387F6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15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2D706-3259-EC67-D9F6-A88ECB5F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CEEEA3-B315-4D6A-D29F-D2397D509B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4CA0D2-0544-ED13-454F-221ECCF87DD0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E45FD3-016D-CA01-6715-C90C1C139299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5BC504-1E14-3DF8-4C07-E3C9E69CF94C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DA940E-5641-E1CC-E26B-08C57AA89D22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A583102-EC13-82BA-4491-CDFA657FBDF9}"/>
              </a:ext>
            </a:extLst>
          </p:cNvPr>
          <p:cNvSpPr/>
          <p:nvPr/>
        </p:nvSpPr>
        <p:spPr>
          <a:xfrm>
            <a:off x="3469161" y="901059"/>
            <a:ext cx="5214210" cy="50474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4C700D-B557-65CE-D54D-2F95FE100DC3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87FA5B-BF34-C4AB-FB8D-B0DB4BDD02C1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5883209-013A-ABBC-5096-091389E639C9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B4A40D-6494-C5FD-76B6-DEFE5DDAF59C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FC04950-BAED-C52E-8D89-4FD22C6A11E2}"/>
              </a:ext>
            </a:extLst>
          </p:cNvPr>
          <p:cNvSpPr/>
          <p:nvPr/>
        </p:nvSpPr>
        <p:spPr>
          <a:xfrm>
            <a:off x="8167116" y="3222498"/>
            <a:ext cx="416052" cy="4050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DFC488-2815-6A5C-4619-20E772B8C95F}"/>
              </a:ext>
            </a:extLst>
          </p:cNvPr>
          <p:cNvSpPr/>
          <p:nvPr/>
        </p:nvSpPr>
        <p:spPr>
          <a:xfrm>
            <a:off x="5891784" y="5572750"/>
            <a:ext cx="414528" cy="384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0746D0-93C6-25C7-E6A5-ED09D8DECCDB}"/>
              </a:ext>
            </a:extLst>
          </p:cNvPr>
          <p:cNvGrpSpPr/>
          <p:nvPr/>
        </p:nvGrpSpPr>
        <p:grpSpPr>
          <a:xfrm>
            <a:off x="-2658618" y="1113856"/>
            <a:ext cx="2667762" cy="1097447"/>
            <a:chOff x="405194" y="1123503"/>
            <a:chExt cx="2667762" cy="10974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5D236A-DDC1-0F7D-6CF1-64A1735DE87D}"/>
                </a:ext>
              </a:extLst>
            </p:cNvPr>
            <p:cNvGrpSpPr/>
            <p:nvPr/>
          </p:nvGrpSpPr>
          <p:grpSpPr>
            <a:xfrm>
              <a:off x="405194" y="1123503"/>
              <a:ext cx="2667762" cy="738664"/>
              <a:chOff x="485204" y="1205484"/>
              <a:chExt cx="2667762" cy="7386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7BC3429-BF2C-8AD1-B7EC-2E6AD9859965}"/>
                  </a:ext>
                </a:extLst>
              </p:cNvPr>
              <p:cNvGrpSpPr/>
              <p:nvPr/>
            </p:nvGrpSpPr>
            <p:grpSpPr>
              <a:xfrm>
                <a:off x="485204" y="1205484"/>
                <a:ext cx="2667762" cy="369332"/>
                <a:chOff x="624078" y="1133594"/>
                <a:chExt cx="2667762" cy="3693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F24B718-8443-B5CD-E5F4-D8147A8209FF}"/>
                    </a:ext>
                  </a:extLst>
                </p:cNvPr>
                <p:cNvSpPr txBox="1"/>
                <p:nvPr/>
              </p:nvSpPr>
              <p:spPr>
                <a:xfrm>
                  <a:off x="995934" y="1133594"/>
                  <a:ext cx="2295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85000"/>
                        </a:schemeClr>
                      </a:solidFill>
                      <a:latin typeface="Aptos" panose="020B0004020202020204" pitchFamily="34" charset="0"/>
                    </a:rPr>
                    <a:t>Project Description </a:t>
                  </a:r>
                  <a:endParaRPr lang="en-IN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endParaRPr>
                </a:p>
              </p:txBody>
            </p:sp>
            <p:pic>
              <p:nvPicPr>
                <p:cNvPr id="13" name="Graphic 12" descr="Checkmark with solid fill">
                  <a:extLst>
                    <a:ext uri="{FF2B5EF4-FFF2-40B4-BE49-F238E27FC236}">
                      <a16:creationId xmlns:a16="http://schemas.microsoft.com/office/drawing/2014/main" id="{4398A7F9-904C-3B4A-2585-FF1EBBDCE1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078" y="1133594"/>
                  <a:ext cx="348234" cy="348234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C2C4BC9-AD78-E0FF-5BCE-FA7AB593637B}"/>
                  </a:ext>
                </a:extLst>
              </p:cNvPr>
              <p:cNvGrpSpPr/>
              <p:nvPr/>
            </p:nvGrpSpPr>
            <p:grpSpPr>
              <a:xfrm>
                <a:off x="489205" y="1574816"/>
                <a:ext cx="2554534" cy="369332"/>
                <a:chOff x="489205" y="1574816"/>
                <a:chExt cx="2554534" cy="369332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DA0A2C-231D-2943-5053-DA72BA739413}"/>
                    </a:ext>
                  </a:extLst>
                </p:cNvPr>
                <p:cNvSpPr txBox="1"/>
                <p:nvPr/>
              </p:nvSpPr>
              <p:spPr>
                <a:xfrm>
                  <a:off x="826961" y="1574816"/>
                  <a:ext cx="2216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85000"/>
                        </a:schemeClr>
                      </a:solidFill>
                      <a:latin typeface="Aptos" panose="020B0004020202020204" pitchFamily="34" charset="0"/>
                    </a:rPr>
                    <a:t>Features </a:t>
                  </a:r>
                  <a:endParaRPr lang="en-IN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endParaRPr>
                </a:p>
              </p:txBody>
            </p:sp>
            <p:pic>
              <p:nvPicPr>
                <p:cNvPr id="15" name="Graphic 14" descr="Checkmark with solid fill">
                  <a:extLst>
                    <a:ext uri="{FF2B5EF4-FFF2-40B4-BE49-F238E27FC236}">
                      <a16:creationId xmlns:a16="http://schemas.microsoft.com/office/drawing/2014/main" id="{5B48FA2B-B21C-1C36-C8C7-FF3546AA8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205" y="1574816"/>
                  <a:ext cx="348234" cy="34823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788D0A3-98F9-8381-8BC0-59F4F1E5CFCE}"/>
                </a:ext>
              </a:extLst>
            </p:cNvPr>
            <p:cNvGrpSpPr/>
            <p:nvPr/>
          </p:nvGrpSpPr>
          <p:grpSpPr>
            <a:xfrm>
              <a:off x="417066" y="1851618"/>
              <a:ext cx="1924560" cy="369332"/>
              <a:chOff x="417066" y="1851618"/>
              <a:chExt cx="1924560" cy="36933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14D486-C0D9-A3E9-C5FE-C0FAB05311E9}"/>
                  </a:ext>
                </a:extLst>
              </p:cNvPr>
              <p:cNvSpPr txBox="1"/>
              <p:nvPr/>
            </p:nvSpPr>
            <p:spPr>
              <a:xfrm>
                <a:off x="753428" y="1851618"/>
                <a:ext cx="1588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rPr>
                  <a:t>Future Plans </a:t>
                </a:r>
                <a:endParaRPr lang="en-IN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pic>
            <p:nvPicPr>
              <p:cNvPr id="22" name="Graphic 21" descr="Checkmark with solid fill">
                <a:extLst>
                  <a:ext uri="{FF2B5EF4-FFF2-40B4-BE49-F238E27FC236}">
                    <a16:creationId xmlns:a16="http://schemas.microsoft.com/office/drawing/2014/main" id="{4DF83729-3B85-9F3A-EA4F-D688AAE54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7066" y="1862167"/>
                <a:ext cx="348234" cy="348234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7D5DE67-669C-E7E5-D949-B97ABBD593EB}"/>
              </a:ext>
            </a:extLst>
          </p:cNvPr>
          <p:cNvSpPr txBox="1"/>
          <p:nvPr/>
        </p:nvSpPr>
        <p:spPr>
          <a:xfrm>
            <a:off x="4737514" y="3070860"/>
            <a:ext cx="271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934514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B58C7-FAAA-48C0-396E-DE11BF589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CF9F3-05C7-00F1-FE9E-4A6E79857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429892-0EEF-6CD8-7B06-BC9F7B46F5AB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FCC23C-E874-FD64-2314-CB4FB57F9527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0CA1E2-1312-6ADC-C394-DB7B5747FAC7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B9B785-76B2-C1E0-660E-F7907CE9D231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7DA9332C-C052-A65E-50C0-B92C7D216250}"/>
              </a:ext>
            </a:extLst>
          </p:cNvPr>
          <p:cNvSpPr/>
          <p:nvPr/>
        </p:nvSpPr>
        <p:spPr>
          <a:xfrm>
            <a:off x="3617634" y="3222498"/>
            <a:ext cx="446532" cy="4381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799FB0-F2F0-5D17-4133-C66739F02809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28D522-3124-1E8E-24AF-78B40036B36B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F2321B-1E88-BAC0-53D2-56D47ABE96EA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9FB68-3080-4451-1BF5-8A6020995C5A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98E636A-B051-C4BA-4A45-9B978B0CB0B0}"/>
              </a:ext>
            </a:extLst>
          </p:cNvPr>
          <p:cNvSpPr/>
          <p:nvPr/>
        </p:nvSpPr>
        <p:spPr>
          <a:xfrm>
            <a:off x="8167116" y="3222498"/>
            <a:ext cx="416052" cy="4050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5E1CA1-EB17-98B2-969A-0CEA16DEA4FB}"/>
              </a:ext>
            </a:extLst>
          </p:cNvPr>
          <p:cNvSpPr/>
          <p:nvPr/>
        </p:nvSpPr>
        <p:spPr>
          <a:xfrm>
            <a:off x="5891784" y="5572750"/>
            <a:ext cx="414528" cy="384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D8CF0E-AB66-E21A-112E-3564A3DBD00D}"/>
              </a:ext>
            </a:extLst>
          </p:cNvPr>
          <p:cNvGrpSpPr/>
          <p:nvPr/>
        </p:nvGrpSpPr>
        <p:grpSpPr>
          <a:xfrm>
            <a:off x="400700" y="1078922"/>
            <a:ext cx="2667762" cy="1466779"/>
            <a:chOff x="400700" y="1078922"/>
            <a:chExt cx="2667762" cy="14667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ADC91F-7433-D8AD-03BE-A8A7C245D557}"/>
                </a:ext>
              </a:extLst>
            </p:cNvPr>
            <p:cNvGrpSpPr/>
            <p:nvPr/>
          </p:nvGrpSpPr>
          <p:grpSpPr>
            <a:xfrm>
              <a:off x="400700" y="1078922"/>
              <a:ext cx="2667762" cy="1097447"/>
              <a:chOff x="405194" y="1123503"/>
              <a:chExt cx="2667762" cy="109744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2BABCFE-883D-92CC-ABE0-22E3D4DC61DD}"/>
                  </a:ext>
                </a:extLst>
              </p:cNvPr>
              <p:cNvGrpSpPr/>
              <p:nvPr/>
            </p:nvGrpSpPr>
            <p:grpSpPr>
              <a:xfrm>
                <a:off x="405194" y="1123503"/>
                <a:ext cx="2667762" cy="738664"/>
                <a:chOff x="485204" y="1205484"/>
                <a:chExt cx="2667762" cy="73866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7D8D7909-C11D-4F2D-D354-D73B560462FA}"/>
                    </a:ext>
                  </a:extLst>
                </p:cNvPr>
                <p:cNvGrpSpPr/>
                <p:nvPr/>
              </p:nvGrpSpPr>
              <p:grpSpPr>
                <a:xfrm>
                  <a:off x="485204" y="1205484"/>
                  <a:ext cx="2667762" cy="369332"/>
                  <a:chOff x="624078" y="1133594"/>
                  <a:chExt cx="2667762" cy="369332"/>
                </a:xfrm>
              </p:grpSpPr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F5388EE-DA50-5FFD-5E84-694FD63BDCA7}"/>
                      </a:ext>
                    </a:extLst>
                  </p:cNvPr>
                  <p:cNvSpPr txBox="1"/>
                  <p:nvPr/>
                </p:nvSpPr>
                <p:spPr>
                  <a:xfrm>
                    <a:off x="995934" y="1133594"/>
                    <a:ext cx="22959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ptos" panose="020B0004020202020204" pitchFamily="34" charset="0"/>
                      </a:rPr>
                      <a:t>Project Description </a:t>
                    </a:r>
                    <a:endParaRPr lang="en-IN" b="1" dirty="0">
                      <a:solidFill>
                        <a:schemeClr val="bg1">
                          <a:lumMod val="85000"/>
                        </a:schemeClr>
                      </a:solidFill>
                      <a:latin typeface="Aptos" panose="020B0004020202020204" pitchFamily="34" charset="0"/>
                    </a:endParaRPr>
                  </a:p>
                </p:txBody>
              </p:sp>
              <p:pic>
                <p:nvPicPr>
                  <p:cNvPr id="13" name="Graphic 12" descr="Checkmark with solid fill">
                    <a:extLst>
                      <a:ext uri="{FF2B5EF4-FFF2-40B4-BE49-F238E27FC236}">
                        <a16:creationId xmlns:a16="http://schemas.microsoft.com/office/drawing/2014/main" id="{3401B724-5CF3-D529-5A8D-D62476ACC8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4078" y="1133594"/>
                    <a:ext cx="348234" cy="34823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16FA7B22-231D-442E-6EB1-9687D4CB4D08}"/>
                    </a:ext>
                  </a:extLst>
                </p:cNvPr>
                <p:cNvGrpSpPr/>
                <p:nvPr/>
              </p:nvGrpSpPr>
              <p:grpSpPr>
                <a:xfrm>
                  <a:off x="489205" y="1574816"/>
                  <a:ext cx="2554534" cy="369332"/>
                  <a:chOff x="489205" y="1574816"/>
                  <a:chExt cx="2554534" cy="369332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6B6F6D5-6584-15C4-DC4F-5CA32B73AB0B}"/>
                      </a:ext>
                    </a:extLst>
                  </p:cNvPr>
                  <p:cNvSpPr txBox="1"/>
                  <p:nvPr/>
                </p:nvSpPr>
                <p:spPr>
                  <a:xfrm>
                    <a:off x="826961" y="1574816"/>
                    <a:ext cx="22167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ptos" panose="020B0004020202020204" pitchFamily="34" charset="0"/>
                      </a:rPr>
                      <a:t>Features </a:t>
                    </a:r>
                    <a:endParaRPr lang="en-IN" b="1" dirty="0">
                      <a:solidFill>
                        <a:schemeClr val="bg1">
                          <a:lumMod val="85000"/>
                        </a:schemeClr>
                      </a:solidFill>
                      <a:latin typeface="Aptos" panose="020B0004020202020204" pitchFamily="34" charset="0"/>
                    </a:endParaRPr>
                  </a:p>
                </p:txBody>
              </p:sp>
              <p:pic>
                <p:nvPicPr>
                  <p:cNvPr id="15" name="Graphic 14" descr="Checkmark with solid fill">
                    <a:extLst>
                      <a:ext uri="{FF2B5EF4-FFF2-40B4-BE49-F238E27FC236}">
                        <a16:creationId xmlns:a16="http://schemas.microsoft.com/office/drawing/2014/main" id="{4DC3233A-F959-5F69-DB7D-F6EB4825D2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9205" y="1574816"/>
                    <a:ext cx="348234" cy="34823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67D3743-CEF0-50B4-B572-549816B21972}"/>
                  </a:ext>
                </a:extLst>
              </p:cNvPr>
              <p:cNvGrpSpPr/>
              <p:nvPr/>
            </p:nvGrpSpPr>
            <p:grpSpPr>
              <a:xfrm>
                <a:off x="417066" y="1851618"/>
                <a:ext cx="1924560" cy="369332"/>
                <a:chOff x="417066" y="1851618"/>
                <a:chExt cx="1924560" cy="36933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A326AE0-EE31-A445-0368-233FE2DB322C}"/>
                    </a:ext>
                  </a:extLst>
                </p:cNvPr>
                <p:cNvSpPr txBox="1"/>
                <p:nvPr/>
              </p:nvSpPr>
              <p:spPr>
                <a:xfrm>
                  <a:off x="753428" y="1851618"/>
                  <a:ext cx="15881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85000"/>
                        </a:schemeClr>
                      </a:solidFill>
                      <a:latin typeface="Aptos" panose="020B0004020202020204" pitchFamily="34" charset="0"/>
                    </a:rPr>
                    <a:t>Future Plans </a:t>
                  </a:r>
                  <a:endParaRPr lang="en-IN" b="1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</a:endParaRPr>
                </a:p>
              </p:txBody>
            </p:sp>
            <p:pic>
              <p:nvPicPr>
                <p:cNvPr id="22" name="Graphic 21" descr="Checkmark with solid fill">
                  <a:extLst>
                    <a:ext uri="{FF2B5EF4-FFF2-40B4-BE49-F238E27FC236}">
                      <a16:creationId xmlns:a16="http://schemas.microsoft.com/office/drawing/2014/main" id="{D833AC0F-B276-3034-328E-C8D6F588BD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066" y="1862167"/>
                  <a:ext cx="348234" cy="348234"/>
                </a:xfrm>
                <a:prstGeom prst="rect">
                  <a:avLst/>
                </a:prstGeom>
              </p:spPr>
            </p:pic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6576A4-6AD6-7EFB-BD79-9C73DCD4D155}"/>
                </a:ext>
              </a:extLst>
            </p:cNvPr>
            <p:cNvSpPr txBox="1"/>
            <p:nvPr/>
          </p:nvSpPr>
          <p:spPr>
            <a:xfrm>
              <a:off x="767283" y="2176369"/>
              <a:ext cx="128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rPr>
                <a:t>Live Demo</a:t>
              </a:r>
            </a:p>
          </p:txBody>
        </p:sp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11BB94D3-5C58-AC1A-42B0-063F28AE2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875" y="2197467"/>
              <a:ext cx="348234" cy="348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806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3EEAC-2012-AB02-7180-8D99713EA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4560E-81D6-31B9-AD76-59ECF7D674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DE37B1-D429-891F-9B25-C8F46F444208}"/>
              </a:ext>
            </a:extLst>
          </p:cNvPr>
          <p:cNvGrpSpPr/>
          <p:nvPr/>
        </p:nvGrpSpPr>
        <p:grpSpPr>
          <a:xfrm>
            <a:off x="5135499" y="313016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E92A27-E66F-808A-F78B-C43B0AA58DFA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168DC2-1780-501D-0065-80BAAAEE5901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603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1C3BA-74E9-5580-A843-8690B9A35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98745B-5B50-575E-ECB9-0E2DB9DBB2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B2AE7D-8793-68A2-6EE8-D567F0F36D03}"/>
              </a:ext>
            </a:extLst>
          </p:cNvPr>
          <p:cNvGrpSpPr/>
          <p:nvPr/>
        </p:nvGrpSpPr>
        <p:grpSpPr>
          <a:xfrm>
            <a:off x="5135499" y="313016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E13917-E913-10DF-9F64-4A693C4921D0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632429-7190-608A-54B4-EEA22CC4047E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8908EF-5E58-6174-E270-282290E0A9F9}"/>
              </a:ext>
            </a:extLst>
          </p:cNvPr>
          <p:cNvSpPr txBox="1"/>
          <p:nvPr/>
        </p:nvSpPr>
        <p:spPr>
          <a:xfrm>
            <a:off x="3344989" y="1800606"/>
            <a:ext cx="5314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59722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6B786-2F90-4452-DA23-FDA3B32A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388BC1-5EC7-8914-D649-DB48A33C79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E6562B-B6A7-EAEC-89BB-A36F5FDC8B94}"/>
              </a:ext>
            </a:extLst>
          </p:cNvPr>
          <p:cNvGrpSpPr/>
          <p:nvPr/>
        </p:nvGrpSpPr>
        <p:grpSpPr>
          <a:xfrm>
            <a:off x="5135499" y="313016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39C935-70EC-37F8-0D12-A5D14820F285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5D402-6CE6-2F49-A017-E26D5FF04F1F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8149DC-52C3-EECD-2914-AFBA7110D0E6}"/>
              </a:ext>
            </a:extLst>
          </p:cNvPr>
          <p:cNvSpPr txBox="1"/>
          <p:nvPr/>
        </p:nvSpPr>
        <p:spPr>
          <a:xfrm>
            <a:off x="3344989" y="1800606"/>
            <a:ext cx="5314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3CB8D-7570-169F-7CDE-7383E2F968F0}"/>
              </a:ext>
            </a:extLst>
          </p:cNvPr>
          <p:cNvSpPr txBox="1"/>
          <p:nvPr/>
        </p:nvSpPr>
        <p:spPr>
          <a:xfrm>
            <a:off x="6918579" y="4837319"/>
            <a:ext cx="48388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</a:rPr>
              <a:t>Uday Gandhi 		(2203031450007)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</a:rPr>
              <a:t>Vraj Rathva 		(2203031450020)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</a:rPr>
              <a:t>Nevil Modi 		(2203031450013)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</a:rPr>
              <a:t>Yash Chauhan 	(2203031450005)</a:t>
            </a:r>
          </a:p>
          <a:p>
            <a:pPr algn="just"/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</a:rPr>
              <a:t>Project Mentor: Dr. Kapil Agrawal </a:t>
            </a:r>
          </a:p>
        </p:txBody>
      </p:sp>
    </p:spTree>
    <p:extLst>
      <p:ext uri="{BB962C8B-B14F-4D97-AF65-F5344CB8AC3E}">
        <p14:creationId xmlns:p14="http://schemas.microsoft.com/office/powerpoint/2010/main" val="301563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544C0-30F1-DA5E-27F4-7637EC343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4355E7-DA50-48FC-5607-DBEB3CEE93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B212BF-D686-D75E-A15B-7F8FE0877E6C}"/>
              </a:ext>
            </a:extLst>
          </p:cNvPr>
          <p:cNvGrpSpPr/>
          <p:nvPr/>
        </p:nvGrpSpPr>
        <p:grpSpPr>
          <a:xfrm>
            <a:off x="3663696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8DDA70-6997-EDE6-4F94-4987EC3DC1E8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4B8719-0ACF-3CD9-1B49-806FDA2C7D15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4D79-C33C-962C-505D-B338A980828A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ED9F5331-8212-F27F-0903-11B465061EA7}"/>
              </a:ext>
            </a:extLst>
          </p:cNvPr>
          <p:cNvSpPr/>
          <p:nvPr/>
        </p:nvSpPr>
        <p:spPr>
          <a:xfrm>
            <a:off x="8107680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9D014-9179-A9A8-28E3-9C6BB7A5D079}"/>
              </a:ext>
            </a:extLst>
          </p:cNvPr>
          <p:cNvSpPr/>
          <p:nvPr/>
        </p:nvSpPr>
        <p:spPr>
          <a:xfrm>
            <a:off x="5885688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2B1035-B88C-6AA0-EF19-E9F177AFF1F1}"/>
              </a:ext>
            </a:extLst>
          </p:cNvPr>
          <p:cNvSpPr/>
          <p:nvPr/>
        </p:nvSpPr>
        <p:spPr>
          <a:xfrm>
            <a:off x="3659886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B1979E-6555-9CC1-0B2D-82383B2BEC27}"/>
              </a:ext>
            </a:extLst>
          </p:cNvPr>
          <p:cNvSpPr/>
          <p:nvPr/>
        </p:nvSpPr>
        <p:spPr>
          <a:xfrm>
            <a:off x="3630168" y="905256"/>
            <a:ext cx="4931664" cy="50474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12C48-6E4B-1B05-7CE8-0ED824FC822A}"/>
              </a:ext>
            </a:extLst>
          </p:cNvPr>
          <p:cNvSpPr txBox="1"/>
          <p:nvPr/>
        </p:nvSpPr>
        <p:spPr>
          <a:xfrm>
            <a:off x="407670" y="496205"/>
            <a:ext cx="465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Project Description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56623-4CE2-1D49-12EF-1BA76B07DCC4}"/>
              </a:ext>
            </a:extLst>
          </p:cNvPr>
          <p:cNvSpPr txBox="1"/>
          <p:nvPr/>
        </p:nvSpPr>
        <p:spPr>
          <a:xfrm>
            <a:off x="405384" y="1400214"/>
            <a:ext cx="54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Core Problem we attempt to solve</a:t>
            </a:r>
            <a:endParaRPr lang="en-IN" sz="28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15A88-1EE9-C910-1CEE-9796BD1244D3}"/>
              </a:ext>
            </a:extLst>
          </p:cNvPr>
          <p:cNvSpPr txBox="1"/>
          <p:nvPr/>
        </p:nvSpPr>
        <p:spPr>
          <a:xfrm>
            <a:off x="405384" y="2109347"/>
            <a:ext cx="10789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Educational institutions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struggle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to monitor their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students' coding practice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and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competitive programming progress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on coding platforms (like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codeforces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etc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)</a:t>
            </a:r>
            <a:endParaRPr lang="en-IN" sz="24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89D0B-4876-D18A-A341-17B2FE456E7F}"/>
              </a:ext>
            </a:extLst>
          </p:cNvPr>
          <p:cNvSpPr txBox="1"/>
          <p:nvPr/>
        </p:nvSpPr>
        <p:spPr>
          <a:xfrm>
            <a:off x="399288" y="3615690"/>
            <a:ext cx="54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Our Solution</a:t>
            </a:r>
            <a:endParaRPr lang="en-IN" sz="28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5A2F3-C203-740A-78DA-46CC850AC4A5}"/>
              </a:ext>
            </a:extLst>
          </p:cNvPr>
          <p:cNvSpPr txBox="1"/>
          <p:nvPr/>
        </p:nvSpPr>
        <p:spPr>
          <a:xfrm>
            <a:off x="407670" y="4335033"/>
            <a:ext cx="107899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A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centralized dashboard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that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automatically tracks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, analyzes, and encourages student coding activity.</a:t>
            </a:r>
            <a:endParaRPr lang="en-IN" sz="32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6AB35B-959A-FD2F-7720-03EAAF719B66}"/>
              </a:ext>
            </a:extLst>
          </p:cNvPr>
          <p:cNvGrpSpPr/>
          <p:nvPr/>
        </p:nvGrpSpPr>
        <p:grpSpPr>
          <a:xfrm>
            <a:off x="9822180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6BE9B6-CDD0-7637-3DCD-F16B7428EAD8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BD8041-2AD9-DFBD-7E8F-1C000B9929BD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06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AAD63-614D-DDE2-AB07-190910A5C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DB9EB3-DD94-B36A-8D5A-E1D1FCF0C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447E34-A613-21F2-F8FB-879E64540A41}"/>
              </a:ext>
            </a:extLst>
          </p:cNvPr>
          <p:cNvGrpSpPr/>
          <p:nvPr/>
        </p:nvGrpSpPr>
        <p:grpSpPr>
          <a:xfrm>
            <a:off x="3663696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B68716-4936-0509-4751-CDAE945E9184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38DC8B-FA6E-4235-2837-F10351EB8CB7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7512D-E09A-2579-83FA-262B8562173A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5B5A503-E1BB-E633-1F99-98AED49191E7}"/>
              </a:ext>
            </a:extLst>
          </p:cNvPr>
          <p:cNvSpPr/>
          <p:nvPr/>
        </p:nvSpPr>
        <p:spPr>
          <a:xfrm>
            <a:off x="8107680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582BC9-284B-C94F-4497-9CDE83E96CFA}"/>
              </a:ext>
            </a:extLst>
          </p:cNvPr>
          <p:cNvSpPr/>
          <p:nvPr/>
        </p:nvSpPr>
        <p:spPr>
          <a:xfrm>
            <a:off x="5885688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38CC29-0CD7-8C44-86F1-0CD687DE4A5B}"/>
              </a:ext>
            </a:extLst>
          </p:cNvPr>
          <p:cNvSpPr/>
          <p:nvPr/>
        </p:nvSpPr>
        <p:spPr>
          <a:xfrm>
            <a:off x="3659886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96D312-097A-2F9A-FA62-C7A9682EF902}"/>
              </a:ext>
            </a:extLst>
          </p:cNvPr>
          <p:cNvSpPr/>
          <p:nvPr/>
        </p:nvSpPr>
        <p:spPr>
          <a:xfrm>
            <a:off x="3630168" y="905256"/>
            <a:ext cx="4931664" cy="50474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FB7A7-C472-0DB2-49D6-7574666BB902}"/>
              </a:ext>
            </a:extLst>
          </p:cNvPr>
          <p:cNvSpPr txBox="1"/>
          <p:nvPr/>
        </p:nvSpPr>
        <p:spPr>
          <a:xfrm>
            <a:off x="3766947" y="3075057"/>
            <a:ext cx="465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Project Description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FF3EA3-DC9D-AAA7-4897-CCE6518C2AB8}"/>
              </a:ext>
            </a:extLst>
          </p:cNvPr>
          <p:cNvGrpSpPr/>
          <p:nvPr/>
        </p:nvGrpSpPr>
        <p:grpSpPr>
          <a:xfrm>
            <a:off x="9822180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D9DFA3-F7BE-E361-CC73-906D7602D99B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3C6F25-676C-CBD1-86FF-6023E2775A9D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66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9E32-D17F-500C-B260-AED9B630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6820FE-9B0B-3A6D-182E-89F88BB96A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BEF826-3AA8-E213-2A3A-D924DE3661B2}"/>
              </a:ext>
            </a:extLst>
          </p:cNvPr>
          <p:cNvGrpSpPr/>
          <p:nvPr/>
        </p:nvGrpSpPr>
        <p:grpSpPr>
          <a:xfrm>
            <a:off x="3663696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D72FAA-B57D-5235-AD68-DB902487DC0F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EA5F095-783B-BDBF-26FC-E5C251B5B8F7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BA1053-3A3A-4763-E56B-A2A31D1FAD65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CD6AE47-18D5-1110-BC35-E49A742EE3AE}"/>
              </a:ext>
            </a:extLst>
          </p:cNvPr>
          <p:cNvSpPr/>
          <p:nvPr/>
        </p:nvSpPr>
        <p:spPr>
          <a:xfrm>
            <a:off x="8107680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19DCF5-CB73-2984-F840-8CE0A6AD329E}"/>
              </a:ext>
            </a:extLst>
          </p:cNvPr>
          <p:cNvSpPr/>
          <p:nvPr/>
        </p:nvSpPr>
        <p:spPr>
          <a:xfrm>
            <a:off x="5885688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79CFCB-BD89-7C03-7AB4-E7A81FC72EB7}"/>
              </a:ext>
            </a:extLst>
          </p:cNvPr>
          <p:cNvSpPr/>
          <p:nvPr/>
        </p:nvSpPr>
        <p:spPr>
          <a:xfrm>
            <a:off x="3659886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2AD77D-343F-AC5A-85F3-3C504A85A2AE}"/>
              </a:ext>
            </a:extLst>
          </p:cNvPr>
          <p:cNvSpPr/>
          <p:nvPr/>
        </p:nvSpPr>
        <p:spPr>
          <a:xfrm>
            <a:off x="5885688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0D72C7-62BE-7EE9-9A8E-30D2205249F4}"/>
              </a:ext>
            </a:extLst>
          </p:cNvPr>
          <p:cNvGrpSpPr/>
          <p:nvPr/>
        </p:nvGrpSpPr>
        <p:grpSpPr>
          <a:xfrm>
            <a:off x="9822180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6E15C2-0C74-BBC1-6A63-FC08C669F2F4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5D8F0-65B8-DFDC-33CD-529F19C3CDFA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5643BC-366A-D997-BC30-C0466C9FA817}"/>
              </a:ext>
            </a:extLst>
          </p:cNvPr>
          <p:cNvSpPr txBox="1"/>
          <p:nvPr/>
        </p:nvSpPr>
        <p:spPr>
          <a:xfrm>
            <a:off x="995934" y="1133594"/>
            <a:ext cx="22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Project Description </a:t>
            </a:r>
            <a:endParaRPr lang="en-IN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C8F391C-C7BE-E03F-CEB8-8F5911B6B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78" y="1133594"/>
            <a:ext cx="348234" cy="3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57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9D49E-F51C-9CD5-BB37-3259CA37A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FE51F1-A081-5EEF-50C8-D6D1650F5E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CCFBF6-153B-AC10-C5E7-E88084F19867}"/>
              </a:ext>
            </a:extLst>
          </p:cNvPr>
          <p:cNvGrpSpPr/>
          <p:nvPr/>
        </p:nvGrpSpPr>
        <p:grpSpPr>
          <a:xfrm>
            <a:off x="3663696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18EF99-4806-3B0E-DEF3-D5BE82FBF2D9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BD9112B-605B-2BA9-3A97-47120F4AEA77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920892-2389-5EA8-76C4-91B5E4586DBE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9B9084B-A2D1-447C-9F6A-761864DD4809}"/>
              </a:ext>
            </a:extLst>
          </p:cNvPr>
          <p:cNvSpPr/>
          <p:nvPr/>
        </p:nvSpPr>
        <p:spPr>
          <a:xfrm>
            <a:off x="5885688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2EE5F1-FC0D-65DE-A5BC-E3F3B2939BAC}"/>
              </a:ext>
            </a:extLst>
          </p:cNvPr>
          <p:cNvSpPr/>
          <p:nvPr/>
        </p:nvSpPr>
        <p:spPr>
          <a:xfrm>
            <a:off x="3659886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02EB3B-AAFD-549E-BF2D-E25BA2580BC0}"/>
              </a:ext>
            </a:extLst>
          </p:cNvPr>
          <p:cNvSpPr/>
          <p:nvPr/>
        </p:nvSpPr>
        <p:spPr>
          <a:xfrm>
            <a:off x="5885688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1BFB2A-25D1-2047-BAD9-F7F11F0308F4}"/>
              </a:ext>
            </a:extLst>
          </p:cNvPr>
          <p:cNvGrpSpPr/>
          <p:nvPr/>
        </p:nvGrpSpPr>
        <p:grpSpPr>
          <a:xfrm>
            <a:off x="9822180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2D6AE8-CF8D-0C7D-E079-4684B5FDB5DF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E30A10-E1B1-A989-EEE7-D3082DE2D8EC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CA8852-5327-098F-7289-A989DDEA9AA0}"/>
              </a:ext>
            </a:extLst>
          </p:cNvPr>
          <p:cNvGrpSpPr/>
          <p:nvPr/>
        </p:nvGrpSpPr>
        <p:grpSpPr>
          <a:xfrm>
            <a:off x="-2853690" y="1182493"/>
            <a:ext cx="2667762" cy="369332"/>
            <a:chOff x="624078" y="1133594"/>
            <a:chExt cx="2667762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D0EB2C-BB42-D345-8647-B618B0535124}"/>
                </a:ext>
              </a:extLst>
            </p:cNvPr>
            <p:cNvSpPr txBox="1"/>
            <p:nvPr/>
          </p:nvSpPr>
          <p:spPr>
            <a:xfrm>
              <a:off x="995934" y="1133594"/>
              <a:ext cx="229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rPr>
                <a:t>Project Description </a:t>
              </a:r>
              <a:endParaRPr lang="en-IN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6F5C9867-3B09-FCB0-5F55-429D0FDAF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078" y="1133594"/>
              <a:ext cx="348234" cy="348234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D3A0E61B-964E-C505-213A-A99828C0D395}"/>
              </a:ext>
            </a:extLst>
          </p:cNvPr>
          <p:cNvSpPr/>
          <p:nvPr/>
        </p:nvSpPr>
        <p:spPr>
          <a:xfrm>
            <a:off x="3629025" y="905256"/>
            <a:ext cx="4929378" cy="5043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ED18A-7E75-2DAD-07B3-021A2DEE5D7C}"/>
              </a:ext>
            </a:extLst>
          </p:cNvPr>
          <p:cNvSpPr txBox="1"/>
          <p:nvPr/>
        </p:nvSpPr>
        <p:spPr>
          <a:xfrm>
            <a:off x="4993386" y="3072958"/>
            <a:ext cx="221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Features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69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9D634-8A1B-5A6B-D61A-B4C664D9F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FFDA66-89F6-B852-AA2A-0BCD43B43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E8C74C-87D1-E5C1-5F9B-203B3E9A6FD6}"/>
              </a:ext>
            </a:extLst>
          </p:cNvPr>
          <p:cNvGrpSpPr/>
          <p:nvPr/>
        </p:nvGrpSpPr>
        <p:grpSpPr>
          <a:xfrm>
            <a:off x="3663696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7CF083-ECAB-D5E5-2045-9C11E56A0581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0A4F927-6557-A01C-901A-FADEA195E965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01BB8-4435-CADD-1B9E-F2C346CC525C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480C83B-EC6D-4ABF-7226-A1EB4AAC5B78}"/>
              </a:ext>
            </a:extLst>
          </p:cNvPr>
          <p:cNvSpPr/>
          <p:nvPr/>
        </p:nvSpPr>
        <p:spPr>
          <a:xfrm>
            <a:off x="5885688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7A80F3-B43A-F4A4-4BA1-A7A279DD6E63}"/>
              </a:ext>
            </a:extLst>
          </p:cNvPr>
          <p:cNvSpPr/>
          <p:nvPr/>
        </p:nvSpPr>
        <p:spPr>
          <a:xfrm>
            <a:off x="3659886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A8944-D22D-3BDB-53EE-DE790BD84F92}"/>
              </a:ext>
            </a:extLst>
          </p:cNvPr>
          <p:cNvSpPr/>
          <p:nvPr/>
        </p:nvSpPr>
        <p:spPr>
          <a:xfrm>
            <a:off x="5885688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7E2B70-AA4D-7B87-F4EB-FEECB54773EC}"/>
              </a:ext>
            </a:extLst>
          </p:cNvPr>
          <p:cNvGrpSpPr/>
          <p:nvPr/>
        </p:nvGrpSpPr>
        <p:grpSpPr>
          <a:xfrm>
            <a:off x="9822180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779B98-5604-FD9F-2A63-5D8512C7A7DC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2E576A-FEF8-AAAA-3E7F-D2B946C3B2F0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4840EA-D0A7-D5CD-A79B-8F110603A487}"/>
              </a:ext>
            </a:extLst>
          </p:cNvPr>
          <p:cNvGrpSpPr/>
          <p:nvPr/>
        </p:nvGrpSpPr>
        <p:grpSpPr>
          <a:xfrm>
            <a:off x="-2853690" y="1182493"/>
            <a:ext cx="2667762" cy="369332"/>
            <a:chOff x="624078" y="1133594"/>
            <a:chExt cx="2667762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B7429C4-5410-08C3-70BB-31C4B506FD55}"/>
                </a:ext>
              </a:extLst>
            </p:cNvPr>
            <p:cNvSpPr txBox="1"/>
            <p:nvPr/>
          </p:nvSpPr>
          <p:spPr>
            <a:xfrm>
              <a:off x="995934" y="1133594"/>
              <a:ext cx="229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rPr>
                <a:t>Project Description </a:t>
              </a:r>
              <a:endParaRPr lang="en-IN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9FF12A4E-E322-B841-63D8-A51672BF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078" y="1133594"/>
              <a:ext cx="348234" cy="348234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59693AEA-52BC-CABC-5796-056530219432}"/>
              </a:ext>
            </a:extLst>
          </p:cNvPr>
          <p:cNvSpPr/>
          <p:nvPr/>
        </p:nvSpPr>
        <p:spPr>
          <a:xfrm>
            <a:off x="3629025" y="905256"/>
            <a:ext cx="4929378" cy="5043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21B4A-2C0E-D3FE-4BC3-541927F1284A}"/>
              </a:ext>
            </a:extLst>
          </p:cNvPr>
          <p:cNvSpPr txBox="1"/>
          <p:nvPr/>
        </p:nvSpPr>
        <p:spPr>
          <a:xfrm>
            <a:off x="405384" y="551313"/>
            <a:ext cx="221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Features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9679B-F896-63E2-A9EC-55DAE5D7CBDA}"/>
              </a:ext>
            </a:extLst>
          </p:cNvPr>
          <p:cNvSpPr txBox="1"/>
          <p:nvPr/>
        </p:nvSpPr>
        <p:spPr>
          <a:xfrm>
            <a:off x="405384" y="1400214"/>
            <a:ext cx="54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Tab 1: Dashboard  features:</a:t>
            </a:r>
            <a:endParaRPr lang="en-IN" sz="28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FF7E5F-D0D7-3DDB-0243-2E445FACFC36}"/>
              </a:ext>
            </a:extLst>
          </p:cNvPr>
          <p:cNvSpPr txBox="1"/>
          <p:nvPr/>
        </p:nvSpPr>
        <p:spPr>
          <a:xfrm>
            <a:off x="401955" y="2062181"/>
            <a:ext cx="8156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Dashboard tab shows overall analysis of all class students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It contains the data of active students which are working daily on coding platform, inactive students which are not working on daily basis.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A bar graph which denotes student’s rating based on their activities on coding platform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A line graph which denotes how many submissions happened on which day by all students  combined</a:t>
            </a:r>
            <a:endParaRPr lang="en-IN" sz="24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46C03-3D8E-E523-EA21-C4AB7154ECF5}"/>
              </a:ext>
            </a:extLst>
          </p:cNvPr>
          <p:cNvSpPr/>
          <p:nvPr/>
        </p:nvSpPr>
        <p:spPr>
          <a:xfrm>
            <a:off x="8752114" y="3564294"/>
            <a:ext cx="3435314" cy="32937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249A04-1169-9CBE-62C0-AE80618FC960}"/>
              </a:ext>
            </a:extLst>
          </p:cNvPr>
          <p:cNvSpPr txBox="1"/>
          <p:nvPr/>
        </p:nvSpPr>
        <p:spPr>
          <a:xfrm>
            <a:off x="9261783" y="3690610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Technology Stack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AB7AF-8F1C-B071-9823-E8361E972FAC}"/>
              </a:ext>
            </a:extLst>
          </p:cNvPr>
          <p:cNvSpPr/>
          <p:nvPr/>
        </p:nvSpPr>
        <p:spPr>
          <a:xfrm>
            <a:off x="9113053" y="4186258"/>
            <a:ext cx="709127" cy="681135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A646B-80D7-20B3-1D13-DC768899A258}"/>
              </a:ext>
            </a:extLst>
          </p:cNvPr>
          <p:cNvSpPr txBox="1"/>
          <p:nvPr/>
        </p:nvSpPr>
        <p:spPr>
          <a:xfrm>
            <a:off x="9095232" y="4855209"/>
            <a:ext cx="156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Recharts</a:t>
            </a:r>
            <a:endParaRPr lang="en-IN" sz="12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86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D8E19-09CF-1BAE-3B29-3FD20774D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8AC6BD-92E3-E05B-A7AE-1F394B560503}"/>
              </a:ext>
            </a:extLst>
          </p:cNvPr>
          <p:cNvSpPr/>
          <p:nvPr/>
        </p:nvSpPr>
        <p:spPr>
          <a:xfrm>
            <a:off x="4572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E342A4-1166-ABFC-1536-EC35801B07B3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78B420-E3F5-B252-41AC-A7FD29770874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296BFB2-A11B-034E-689D-5BA4547A5F28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F58DDC-7AB7-85D5-8442-0BEB485A1D07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7EA91877-83B0-5FB3-445F-606F1BB4C9A9}"/>
              </a:ext>
            </a:extLst>
          </p:cNvPr>
          <p:cNvSpPr/>
          <p:nvPr/>
        </p:nvSpPr>
        <p:spPr>
          <a:xfrm>
            <a:off x="5890260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7CFD08-CA5C-D3B0-7E3C-2D26130CEF69}"/>
              </a:ext>
            </a:extLst>
          </p:cNvPr>
          <p:cNvSpPr/>
          <p:nvPr/>
        </p:nvSpPr>
        <p:spPr>
          <a:xfrm>
            <a:off x="3664458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B3BFF8-27DF-8866-BD11-F9F64485059A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307308-93E6-F130-AD5D-4B669D106EBF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CA29E5-C2AA-C47B-DE20-0EACB832E4ED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D1C449-02E8-0A35-A119-28AF872AD668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E77F408-6396-DAEA-AF7F-EA4F7D1732A6}"/>
              </a:ext>
            </a:extLst>
          </p:cNvPr>
          <p:cNvGrpSpPr/>
          <p:nvPr/>
        </p:nvGrpSpPr>
        <p:grpSpPr>
          <a:xfrm>
            <a:off x="-2849118" y="1182493"/>
            <a:ext cx="2667762" cy="369332"/>
            <a:chOff x="624078" y="1133594"/>
            <a:chExt cx="2667762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2CD2E0-8E2E-D49F-D60F-9D9EBAE62539}"/>
                </a:ext>
              </a:extLst>
            </p:cNvPr>
            <p:cNvSpPr txBox="1"/>
            <p:nvPr/>
          </p:nvSpPr>
          <p:spPr>
            <a:xfrm>
              <a:off x="995934" y="1133594"/>
              <a:ext cx="229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rPr>
                <a:t>Project Description </a:t>
              </a:r>
              <a:endParaRPr lang="en-IN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778B55C8-C658-A976-5908-72EB37415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078" y="1133594"/>
              <a:ext cx="348234" cy="348234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72413059-4318-327F-E750-23A8E6A9BCC5}"/>
              </a:ext>
            </a:extLst>
          </p:cNvPr>
          <p:cNvSpPr/>
          <p:nvPr/>
        </p:nvSpPr>
        <p:spPr>
          <a:xfrm>
            <a:off x="3633597" y="905256"/>
            <a:ext cx="4929378" cy="5043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020E1-BF47-A05B-884C-03AB2C09BE22}"/>
              </a:ext>
            </a:extLst>
          </p:cNvPr>
          <p:cNvSpPr txBox="1"/>
          <p:nvPr/>
        </p:nvSpPr>
        <p:spPr>
          <a:xfrm>
            <a:off x="409956" y="551313"/>
            <a:ext cx="221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Features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D4D0F-A6AC-6D44-2AA2-27C28DED5F98}"/>
              </a:ext>
            </a:extLst>
          </p:cNvPr>
          <p:cNvSpPr txBox="1"/>
          <p:nvPr/>
        </p:nvSpPr>
        <p:spPr>
          <a:xfrm>
            <a:off x="409956" y="1400214"/>
            <a:ext cx="589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Tab 2.1: Students activity features:</a:t>
            </a:r>
            <a:endParaRPr lang="en-IN" sz="28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8F42F-EAE0-1B55-1AA9-3F141ADB0D84}"/>
              </a:ext>
            </a:extLst>
          </p:cNvPr>
          <p:cNvSpPr txBox="1"/>
          <p:nvPr/>
        </p:nvSpPr>
        <p:spPr>
          <a:xfrm>
            <a:off x="406527" y="2062181"/>
            <a:ext cx="8156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Student activities tab provides 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registration details and some important insights like current score (rank) maximum score (rank) in tabular form.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Email reminder service: 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Our algorithm detects students’ long inactivity on coding platform and send automatic reminder via mails to join coding contest.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Faculty can send manual emails too if they get to know about students’ long inactivity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Faculty can store CSV format of student progress which gives “on the fly” insights of students progress.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0C356F-62B2-507A-41E5-8A327B51FD35}"/>
              </a:ext>
            </a:extLst>
          </p:cNvPr>
          <p:cNvSpPr/>
          <p:nvPr/>
        </p:nvSpPr>
        <p:spPr>
          <a:xfrm>
            <a:off x="8756686" y="3564294"/>
            <a:ext cx="3435314" cy="32937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5C0D0A-594E-6BE7-AACD-1174B7F01A2C}"/>
              </a:ext>
            </a:extLst>
          </p:cNvPr>
          <p:cNvSpPr txBox="1"/>
          <p:nvPr/>
        </p:nvSpPr>
        <p:spPr>
          <a:xfrm>
            <a:off x="9266355" y="3690610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Technology Stack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198CC-2071-B991-DA46-0E67587AB2C5}"/>
              </a:ext>
            </a:extLst>
          </p:cNvPr>
          <p:cNvSpPr txBox="1"/>
          <p:nvPr/>
        </p:nvSpPr>
        <p:spPr>
          <a:xfrm>
            <a:off x="9099804" y="4855209"/>
            <a:ext cx="156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Node_mailer</a:t>
            </a:r>
            <a:endParaRPr lang="en-IN" sz="12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C97547-C95E-C1F8-DE80-63F760F02B79}"/>
              </a:ext>
            </a:extLst>
          </p:cNvPr>
          <p:cNvSpPr/>
          <p:nvPr/>
        </p:nvSpPr>
        <p:spPr>
          <a:xfrm>
            <a:off x="8964930" y="4216649"/>
            <a:ext cx="1272501" cy="63668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CA791-975C-762B-F9DE-1ABF6BD44A17}"/>
              </a:ext>
            </a:extLst>
          </p:cNvPr>
          <p:cNvSpPr txBox="1"/>
          <p:nvPr/>
        </p:nvSpPr>
        <p:spPr>
          <a:xfrm>
            <a:off x="8964930" y="5211147"/>
            <a:ext cx="1566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Json2CSV</a:t>
            </a:r>
          </a:p>
        </p:txBody>
      </p:sp>
    </p:spTree>
    <p:extLst>
      <p:ext uri="{BB962C8B-B14F-4D97-AF65-F5344CB8AC3E}">
        <p14:creationId xmlns:p14="http://schemas.microsoft.com/office/powerpoint/2010/main" val="256611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8FB50-52D3-8010-AFBA-85B335A2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E9A916-20C3-9369-57FA-A9EB3CD37653}"/>
              </a:ext>
            </a:extLst>
          </p:cNvPr>
          <p:cNvSpPr/>
          <p:nvPr/>
        </p:nvSpPr>
        <p:spPr>
          <a:xfrm>
            <a:off x="4572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535097-A907-041D-1C00-0DCBEB3E64D3}"/>
              </a:ext>
            </a:extLst>
          </p:cNvPr>
          <p:cNvGrpSpPr/>
          <p:nvPr/>
        </p:nvGrpSpPr>
        <p:grpSpPr>
          <a:xfrm>
            <a:off x="3668268" y="905256"/>
            <a:ext cx="4864608" cy="5047488"/>
            <a:chOff x="3663696" y="905256"/>
            <a:chExt cx="4864608" cy="5047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2F51F6-AF5F-545E-1C3E-136BB2F30D15}"/>
                </a:ext>
              </a:extLst>
            </p:cNvPr>
            <p:cNvSpPr/>
            <p:nvPr/>
          </p:nvSpPr>
          <p:spPr>
            <a:xfrm>
              <a:off x="3663696" y="905256"/>
              <a:ext cx="4864608" cy="5047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D90313-D5C8-DB0C-3269-195D9AB68A44}"/>
                </a:ext>
              </a:extLst>
            </p:cNvPr>
            <p:cNvSpPr/>
            <p:nvPr/>
          </p:nvSpPr>
          <p:spPr>
            <a:xfrm>
              <a:off x="4035552" y="1205484"/>
              <a:ext cx="4120896" cy="4447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1ED652-4AAD-E733-0996-6AB7FE10FC35}"/>
                </a:ext>
              </a:extLst>
            </p:cNvPr>
            <p:cNvSpPr txBox="1"/>
            <p:nvPr/>
          </p:nvSpPr>
          <p:spPr>
            <a:xfrm>
              <a:off x="4948428" y="3167390"/>
              <a:ext cx="2295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Milestone</a:t>
              </a:r>
              <a:r>
                <a:rPr lang="en-US" sz="2800" b="1" dirty="0" err="1">
                  <a:latin typeface="Aptos" panose="020B0004020202020204" pitchFamily="34" charset="0"/>
                </a:rPr>
                <a:t>Me</a:t>
              </a:r>
              <a:endParaRPr lang="en-IN" sz="2800" b="1" dirty="0">
                <a:latin typeface="Aptos" panose="020B0004020202020204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0231BF7C-CC06-5CEA-7CD0-66082076C838}"/>
              </a:ext>
            </a:extLst>
          </p:cNvPr>
          <p:cNvSpPr/>
          <p:nvPr/>
        </p:nvSpPr>
        <p:spPr>
          <a:xfrm>
            <a:off x="5890260" y="5539740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934735-BA00-6EBE-52C7-8AB33A5CC0DE}"/>
              </a:ext>
            </a:extLst>
          </p:cNvPr>
          <p:cNvSpPr/>
          <p:nvPr/>
        </p:nvSpPr>
        <p:spPr>
          <a:xfrm>
            <a:off x="3664458" y="3222498"/>
            <a:ext cx="420624" cy="413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21359C-57E3-F45D-8F9A-A5D44647FE97}"/>
              </a:ext>
            </a:extLst>
          </p:cNvPr>
          <p:cNvSpPr/>
          <p:nvPr/>
        </p:nvSpPr>
        <p:spPr>
          <a:xfrm>
            <a:off x="5890260" y="909453"/>
            <a:ext cx="416052" cy="408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A03193-2760-6446-4B40-E5F7A670D366}"/>
              </a:ext>
            </a:extLst>
          </p:cNvPr>
          <p:cNvGrpSpPr/>
          <p:nvPr/>
        </p:nvGrpSpPr>
        <p:grpSpPr>
          <a:xfrm>
            <a:off x="9826752" y="421755"/>
            <a:ext cx="1921002" cy="597670"/>
            <a:chOff x="9822180" y="421755"/>
            <a:chExt cx="1921002" cy="5976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22EA40-A812-644D-FAFF-2929E24DD654}"/>
                </a:ext>
              </a:extLst>
            </p:cNvPr>
            <p:cNvSpPr/>
            <p:nvPr/>
          </p:nvSpPr>
          <p:spPr>
            <a:xfrm>
              <a:off x="11121390" y="421755"/>
              <a:ext cx="621792" cy="597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BE198-746D-4EF7-F829-23154B1ABBF0}"/>
                </a:ext>
              </a:extLst>
            </p:cNvPr>
            <p:cNvSpPr txBox="1"/>
            <p:nvPr/>
          </p:nvSpPr>
          <p:spPr>
            <a:xfrm>
              <a:off x="9822180" y="535924"/>
              <a:ext cx="185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</a:rPr>
                <a:t>Milestone</a:t>
              </a:r>
              <a:r>
                <a:rPr lang="en-US" dirty="0" err="1">
                  <a:latin typeface="Arial Black" panose="020B0A04020102020204" pitchFamily="34" charset="0"/>
                </a:rPr>
                <a:t>Me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44C7CD-483C-4808-DA95-7BAFB4EB0941}"/>
              </a:ext>
            </a:extLst>
          </p:cNvPr>
          <p:cNvGrpSpPr/>
          <p:nvPr/>
        </p:nvGrpSpPr>
        <p:grpSpPr>
          <a:xfrm>
            <a:off x="-2849118" y="1182493"/>
            <a:ext cx="2667762" cy="369332"/>
            <a:chOff x="624078" y="1133594"/>
            <a:chExt cx="2667762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05888C6-803B-2C5B-A9B3-25561D51A8DB}"/>
                </a:ext>
              </a:extLst>
            </p:cNvPr>
            <p:cNvSpPr txBox="1"/>
            <p:nvPr/>
          </p:nvSpPr>
          <p:spPr>
            <a:xfrm>
              <a:off x="995934" y="1133594"/>
              <a:ext cx="229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</a:rPr>
                <a:t>Project Description </a:t>
              </a:r>
              <a:endParaRPr lang="en-IN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C6373AC0-4FB7-DAC8-236D-B683BCC6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078" y="1133594"/>
              <a:ext cx="348234" cy="348234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517585AB-9CE7-9D58-14FD-8C0470F5AE71}"/>
              </a:ext>
            </a:extLst>
          </p:cNvPr>
          <p:cNvSpPr/>
          <p:nvPr/>
        </p:nvSpPr>
        <p:spPr>
          <a:xfrm>
            <a:off x="3633597" y="905256"/>
            <a:ext cx="4929378" cy="5043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FA280A-DA97-EF84-D56F-30C287F6E6A7}"/>
              </a:ext>
            </a:extLst>
          </p:cNvPr>
          <p:cNvSpPr txBox="1"/>
          <p:nvPr/>
        </p:nvSpPr>
        <p:spPr>
          <a:xfrm>
            <a:off x="409956" y="551313"/>
            <a:ext cx="221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Features </a:t>
            </a:r>
            <a:endParaRPr lang="en-IN" sz="4000" b="1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6DD8A-31AA-3F78-976A-21629AEF8095}"/>
              </a:ext>
            </a:extLst>
          </p:cNvPr>
          <p:cNvSpPr txBox="1"/>
          <p:nvPr/>
        </p:nvSpPr>
        <p:spPr>
          <a:xfrm>
            <a:off x="409956" y="1400214"/>
            <a:ext cx="589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Tab 2.2: Particular student </a:t>
            </a:r>
            <a:r>
              <a:rPr lang="en-IN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activity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:</a:t>
            </a:r>
            <a:endParaRPr lang="en-IN" sz="28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29C1B-7FD4-2EC7-297F-7ACFF4BAC21A}"/>
              </a:ext>
            </a:extLst>
          </p:cNvPr>
          <p:cNvSpPr txBox="1"/>
          <p:nvPr/>
        </p:nvSpPr>
        <p:spPr>
          <a:xfrm>
            <a:off x="406527" y="2062181"/>
            <a:ext cx="81564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By clicking on </a:t>
            </a:r>
            <a:r>
              <a:rPr lang="en-IN" sz="28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View 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button faculty can check one particular student’s data or activities on coding platform.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They can check student’s contest history provided by </a:t>
            </a:r>
            <a:r>
              <a:rPr lang="en-IN" sz="28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Line Chart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. Different filters are provided to check the activities from different time periods.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Whatever problem has been solved by students, those problem has been shown in tabular format to get insights about students problem solving levels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Number of problems solved day wise have been shown using </a:t>
            </a:r>
            <a:r>
              <a:rPr lang="en-IN" sz="2800" b="1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Bar Chart 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and some general information like total problem solved, Rank of student, avg. problem per day etc.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47B84-77F0-9786-C847-82A9D1008D52}"/>
              </a:ext>
            </a:extLst>
          </p:cNvPr>
          <p:cNvSpPr/>
          <p:nvPr/>
        </p:nvSpPr>
        <p:spPr>
          <a:xfrm>
            <a:off x="8756686" y="3564294"/>
            <a:ext cx="3435314" cy="32937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047E90-C817-E079-00F8-FEB0D050C91D}"/>
              </a:ext>
            </a:extLst>
          </p:cNvPr>
          <p:cNvSpPr txBox="1"/>
          <p:nvPr/>
        </p:nvSpPr>
        <p:spPr>
          <a:xfrm>
            <a:off x="9266355" y="3690610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Technology Stack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361B6D-DFA8-83D7-E216-64CCC4B546F8}"/>
              </a:ext>
            </a:extLst>
          </p:cNvPr>
          <p:cNvSpPr/>
          <p:nvPr/>
        </p:nvSpPr>
        <p:spPr>
          <a:xfrm>
            <a:off x="9095232" y="4117008"/>
            <a:ext cx="709127" cy="681135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60AC3-A1DD-E5CA-8B7E-C0F411AEC123}"/>
              </a:ext>
            </a:extLst>
          </p:cNvPr>
          <p:cNvSpPr txBox="1"/>
          <p:nvPr/>
        </p:nvSpPr>
        <p:spPr>
          <a:xfrm>
            <a:off x="9095232" y="4855209"/>
            <a:ext cx="156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Recharts</a:t>
            </a:r>
            <a:endParaRPr lang="en-IN" sz="12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47CCC3-3B39-755A-21B1-532219269FCB}"/>
              </a:ext>
            </a:extLst>
          </p:cNvPr>
          <p:cNvSpPr/>
          <p:nvPr/>
        </p:nvSpPr>
        <p:spPr>
          <a:xfrm>
            <a:off x="10574748" y="4167538"/>
            <a:ext cx="1272501" cy="636686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17ED8-D070-18C6-0CAD-22135E74CC8C}"/>
              </a:ext>
            </a:extLst>
          </p:cNvPr>
          <p:cNvSpPr txBox="1"/>
          <p:nvPr/>
        </p:nvSpPr>
        <p:spPr>
          <a:xfrm>
            <a:off x="10726756" y="4855209"/>
            <a:ext cx="156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Node fetch</a:t>
            </a:r>
          </a:p>
        </p:txBody>
      </p:sp>
    </p:spTree>
    <p:extLst>
      <p:ext uri="{BB962C8B-B14F-4D97-AF65-F5344CB8AC3E}">
        <p14:creationId xmlns:p14="http://schemas.microsoft.com/office/powerpoint/2010/main" val="2309867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681</Words>
  <Application>Microsoft Office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Gandhi</dc:creator>
  <cp:lastModifiedBy>Uday Gandhi</cp:lastModifiedBy>
  <cp:revision>2</cp:revision>
  <dcterms:created xsi:type="dcterms:W3CDTF">2025-08-27T16:46:42Z</dcterms:created>
  <dcterms:modified xsi:type="dcterms:W3CDTF">2025-08-28T18:18:41Z</dcterms:modified>
</cp:coreProperties>
</file>