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9"/>
  </p:notesMasterIdLst>
  <p:sldIdLst>
    <p:sldId id="256" r:id="rId2"/>
    <p:sldId id="257" r:id="rId3"/>
    <p:sldId id="258" r:id="rId4"/>
    <p:sldId id="259" r:id="rId5"/>
    <p:sldId id="260" r:id="rId6"/>
    <p:sldId id="261" r:id="rId7"/>
    <p:sldId id="262" r:id="rId8"/>
    <p:sldId id="264" r:id="rId9"/>
    <p:sldId id="296" r:id="rId10"/>
    <p:sldId id="266" r:id="rId11"/>
    <p:sldId id="298" r:id="rId12"/>
    <p:sldId id="281" r:id="rId13"/>
    <p:sldId id="282" r:id="rId14"/>
    <p:sldId id="299" r:id="rId15"/>
    <p:sldId id="300" r:id="rId16"/>
    <p:sldId id="267" r:id="rId17"/>
    <p:sldId id="297" r:id="rId18"/>
    <p:sldId id="271" r:id="rId19"/>
    <p:sldId id="305" r:id="rId20"/>
    <p:sldId id="284" r:id="rId21"/>
    <p:sldId id="280" r:id="rId22"/>
    <p:sldId id="277" r:id="rId23"/>
    <p:sldId id="268" r:id="rId24"/>
    <p:sldId id="269" r:id="rId25"/>
    <p:sldId id="270" r:id="rId26"/>
    <p:sldId id="302" r:id="rId27"/>
    <p:sldId id="272" r:id="rId28"/>
    <p:sldId id="274" r:id="rId29"/>
    <p:sldId id="275" r:id="rId30"/>
    <p:sldId id="276" r:id="rId31"/>
    <p:sldId id="278" r:id="rId32"/>
    <p:sldId id="303" r:id="rId33"/>
    <p:sldId id="304" r:id="rId34"/>
    <p:sldId id="283" r:id="rId35"/>
    <p:sldId id="301" r:id="rId36"/>
    <p:sldId id="285"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C5CD"/>
    <a:srgbClr val="E1BD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p:restoredTop sz="96327"/>
  </p:normalViewPr>
  <p:slideViewPr>
    <p:cSldViewPr snapToGrid="0" snapToObjects="1">
      <p:cViewPr varScale="1">
        <p:scale>
          <a:sx n="111" d="100"/>
          <a:sy n="111"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D1A8A-20F4-1345-9064-A3F67A1DBEFB}" type="datetimeFigureOut">
              <a:rPr lang="en-US" smtClean="0"/>
              <a:t>7/23/2022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CB9BA-D245-9F47-84DE-F07335EC7935}" type="slidenum">
              <a:rPr lang="en-US" smtClean="0"/>
              <a:t>‹#›</a:t>
            </a:fld>
            <a:endParaRPr lang="en-US"/>
          </a:p>
        </p:txBody>
      </p:sp>
    </p:spTree>
    <p:extLst>
      <p:ext uri="{BB962C8B-B14F-4D97-AF65-F5344CB8AC3E}">
        <p14:creationId xmlns:p14="http://schemas.microsoft.com/office/powerpoint/2010/main" val="179338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1FCA-6113-3142-A1D2-65350012B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93DA9F-154B-2D4D-953B-DBFE1D323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BB9BC-1204-7D49-B41B-378056C3ADC6}"/>
              </a:ext>
            </a:extLst>
          </p:cNvPr>
          <p:cNvSpPr>
            <a:spLocks noGrp="1"/>
          </p:cNvSpPr>
          <p:nvPr>
            <p:ph type="dt" sz="half" idx="10"/>
          </p:nvPr>
        </p:nvSpPr>
        <p:spPr/>
        <p:txBody>
          <a:bodyPr/>
          <a:lstStyle/>
          <a:p>
            <a:fld id="{FEE79E6B-5C23-6447-B1A0-2F760B1541BC}" type="datetime1">
              <a:rPr lang="en-US" smtClean="0"/>
              <a:t>7/23/2022</a:t>
            </a:fld>
            <a:endParaRPr lang="en-US" dirty="0"/>
          </a:p>
        </p:txBody>
      </p:sp>
      <p:sp>
        <p:nvSpPr>
          <p:cNvPr id="5" name="Footer Placeholder 4">
            <a:extLst>
              <a:ext uri="{FF2B5EF4-FFF2-40B4-BE49-F238E27FC236}">
                <a16:creationId xmlns:a16="http://schemas.microsoft.com/office/drawing/2014/main" id="{7F763927-3813-6A49-9092-F65DD4230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E56931-2737-754A-A2B8-27CA57A727D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89250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82E2-98BB-2545-9731-3DA32BC28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4CCFF2-2EA0-DE42-9D16-7C4E51E222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D8E97-78D9-264A-8271-5A763D8301B5}"/>
              </a:ext>
            </a:extLst>
          </p:cNvPr>
          <p:cNvSpPr>
            <a:spLocks noGrp="1"/>
          </p:cNvSpPr>
          <p:nvPr>
            <p:ph type="dt" sz="half" idx="10"/>
          </p:nvPr>
        </p:nvSpPr>
        <p:spPr/>
        <p:txBody>
          <a:bodyPr/>
          <a:lstStyle/>
          <a:p>
            <a:fld id="{184EAE93-33C5-8548-9380-B908F510F86B}" type="datetime1">
              <a:rPr lang="en-US" smtClean="0"/>
              <a:t>7/23/2022</a:t>
            </a:fld>
            <a:endParaRPr lang="en-US" dirty="0"/>
          </a:p>
        </p:txBody>
      </p:sp>
      <p:sp>
        <p:nvSpPr>
          <p:cNvPr id="5" name="Footer Placeholder 4">
            <a:extLst>
              <a:ext uri="{FF2B5EF4-FFF2-40B4-BE49-F238E27FC236}">
                <a16:creationId xmlns:a16="http://schemas.microsoft.com/office/drawing/2014/main" id="{0C8A1A5D-39DA-C647-A63A-E83B937E41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287F8A-EC8A-2847-81C5-92BD56B2978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35326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428C0-C571-9D4A-B4F1-9D83B96C4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A17B8-20B7-4C45-8A00-101C9D347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7B5BC-2CC5-764C-A481-9C00971ECC80}"/>
              </a:ext>
            </a:extLst>
          </p:cNvPr>
          <p:cNvSpPr>
            <a:spLocks noGrp="1"/>
          </p:cNvSpPr>
          <p:nvPr>
            <p:ph type="dt" sz="half" idx="10"/>
          </p:nvPr>
        </p:nvSpPr>
        <p:spPr/>
        <p:txBody>
          <a:bodyPr/>
          <a:lstStyle/>
          <a:p>
            <a:fld id="{D0E080F4-389D-1742-BFF0-C7FB3465802D}" type="datetime1">
              <a:rPr lang="en-US" smtClean="0"/>
              <a:t>7/23/2022</a:t>
            </a:fld>
            <a:endParaRPr lang="en-US" dirty="0"/>
          </a:p>
        </p:txBody>
      </p:sp>
      <p:sp>
        <p:nvSpPr>
          <p:cNvPr id="5" name="Footer Placeholder 4">
            <a:extLst>
              <a:ext uri="{FF2B5EF4-FFF2-40B4-BE49-F238E27FC236}">
                <a16:creationId xmlns:a16="http://schemas.microsoft.com/office/drawing/2014/main" id="{A9455CA2-E17E-0349-812D-C50D149A38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6ACCE5-9342-1648-8978-E4E1EE59EB2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99829"/>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457A-35F9-5449-88F1-A3630A301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20215-0C77-CA49-8810-97AC5BEB8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F23D8-9143-9344-8DB5-0C1B1C643951}"/>
              </a:ext>
            </a:extLst>
          </p:cNvPr>
          <p:cNvSpPr>
            <a:spLocks noGrp="1"/>
          </p:cNvSpPr>
          <p:nvPr>
            <p:ph type="dt" sz="half" idx="10"/>
          </p:nvPr>
        </p:nvSpPr>
        <p:spPr/>
        <p:txBody>
          <a:bodyPr/>
          <a:lstStyle/>
          <a:p>
            <a:fld id="{F2A60009-D284-BD47-99C5-58DF159B066C}" type="datetime1">
              <a:rPr lang="en-US" smtClean="0"/>
              <a:t>7/23/2022</a:t>
            </a:fld>
            <a:endParaRPr lang="en-US" dirty="0"/>
          </a:p>
        </p:txBody>
      </p:sp>
      <p:sp>
        <p:nvSpPr>
          <p:cNvPr id="5" name="Footer Placeholder 4">
            <a:extLst>
              <a:ext uri="{FF2B5EF4-FFF2-40B4-BE49-F238E27FC236}">
                <a16:creationId xmlns:a16="http://schemas.microsoft.com/office/drawing/2014/main" id="{C78F7B52-B164-D54E-A307-53F944A3E2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F71DCE-D87B-1849-A3CD-393210B673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477746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E5DE-FEFB-4341-A892-3C90F7588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74D304-CF9B-A040-BDEA-4E6B21C75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8E162-EA17-5940-B18D-68286693B7E5}"/>
              </a:ext>
            </a:extLst>
          </p:cNvPr>
          <p:cNvSpPr>
            <a:spLocks noGrp="1"/>
          </p:cNvSpPr>
          <p:nvPr>
            <p:ph type="dt" sz="half" idx="10"/>
          </p:nvPr>
        </p:nvSpPr>
        <p:spPr/>
        <p:txBody>
          <a:bodyPr/>
          <a:lstStyle/>
          <a:p>
            <a:fld id="{39D44D3A-E47C-E84F-BF5F-0F3B9A2F3F48}" type="datetime1">
              <a:rPr lang="en-US" smtClean="0"/>
              <a:t>7/23/2022</a:t>
            </a:fld>
            <a:endParaRPr lang="en-US" dirty="0"/>
          </a:p>
        </p:txBody>
      </p:sp>
      <p:sp>
        <p:nvSpPr>
          <p:cNvPr id="5" name="Footer Placeholder 4">
            <a:extLst>
              <a:ext uri="{FF2B5EF4-FFF2-40B4-BE49-F238E27FC236}">
                <a16:creationId xmlns:a16="http://schemas.microsoft.com/office/drawing/2014/main" id="{68191ACA-457E-6445-A310-6433A642BA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6628F5-1272-2A46-A5D3-F2D2A38E6AC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39680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2378-B690-A24B-AAC0-4AEFFDEDD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E7013-9580-D74E-A080-2C144F3C3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51C5C0-38BC-9A46-8182-C6A30D712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D24F1-8B83-024B-937A-8D0FD73CDA3E}"/>
              </a:ext>
            </a:extLst>
          </p:cNvPr>
          <p:cNvSpPr>
            <a:spLocks noGrp="1"/>
          </p:cNvSpPr>
          <p:nvPr>
            <p:ph type="dt" sz="half" idx="10"/>
          </p:nvPr>
        </p:nvSpPr>
        <p:spPr/>
        <p:txBody>
          <a:bodyPr/>
          <a:lstStyle/>
          <a:p>
            <a:fld id="{EE486959-489C-0047-857A-696389A09760}" type="datetime1">
              <a:rPr lang="en-US" smtClean="0"/>
              <a:t>7/23/2022</a:t>
            </a:fld>
            <a:endParaRPr lang="en-US" dirty="0"/>
          </a:p>
        </p:txBody>
      </p:sp>
      <p:sp>
        <p:nvSpPr>
          <p:cNvPr id="6" name="Footer Placeholder 5">
            <a:extLst>
              <a:ext uri="{FF2B5EF4-FFF2-40B4-BE49-F238E27FC236}">
                <a16:creationId xmlns:a16="http://schemas.microsoft.com/office/drawing/2014/main" id="{B6F5639A-97D4-D94F-AAC1-488174A4AA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C212CD-7F6D-2440-B42E-8EDB3746F78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811672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99EA-9833-F14D-8979-DA9BFD839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EBA40E-29E9-3644-8CA8-F66EE8558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E9568-FBBA-3E49-AE12-96280DDCCE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D3F7EB-89A8-584F-AD09-4FBD0A22A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F456A6-036C-5D49-9EB0-5A11BB356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65F98E-E3BA-6E40-8646-06912DF0ABA7}"/>
              </a:ext>
            </a:extLst>
          </p:cNvPr>
          <p:cNvSpPr>
            <a:spLocks noGrp="1"/>
          </p:cNvSpPr>
          <p:nvPr>
            <p:ph type="dt" sz="half" idx="10"/>
          </p:nvPr>
        </p:nvSpPr>
        <p:spPr/>
        <p:txBody>
          <a:bodyPr/>
          <a:lstStyle/>
          <a:p>
            <a:fld id="{3F87C8CD-A08C-8C46-9790-2E239D7554A4}" type="datetime1">
              <a:rPr lang="en-US" smtClean="0"/>
              <a:t>7/23/2022</a:t>
            </a:fld>
            <a:endParaRPr lang="en-US" dirty="0"/>
          </a:p>
        </p:txBody>
      </p:sp>
      <p:sp>
        <p:nvSpPr>
          <p:cNvPr id="8" name="Footer Placeholder 7">
            <a:extLst>
              <a:ext uri="{FF2B5EF4-FFF2-40B4-BE49-F238E27FC236}">
                <a16:creationId xmlns:a16="http://schemas.microsoft.com/office/drawing/2014/main" id="{61F5390B-10B3-B847-B36F-79E4E5F6BC4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E7B3F4A-2246-244F-9C69-08A12255A4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8443736"/>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FE66-8A52-A04C-B687-CBCA67E9C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74125A-D3C2-3042-A88C-44AD6B19E817}"/>
              </a:ext>
            </a:extLst>
          </p:cNvPr>
          <p:cNvSpPr>
            <a:spLocks noGrp="1"/>
          </p:cNvSpPr>
          <p:nvPr>
            <p:ph type="dt" sz="half" idx="10"/>
          </p:nvPr>
        </p:nvSpPr>
        <p:spPr/>
        <p:txBody>
          <a:bodyPr/>
          <a:lstStyle/>
          <a:p>
            <a:fld id="{9C1426DA-0915-E04C-A557-343593302DEF}" type="datetime1">
              <a:rPr lang="en-US" smtClean="0"/>
              <a:t>7/23/2022</a:t>
            </a:fld>
            <a:endParaRPr lang="en-US" dirty="0"/>
          </a:p>
        </p:txBody>
      </p:sp>
      <p:sp>
        <p:nvSpPr>
          <p:cNvPr id="4" name="Footer Placeholder 3">
            <a:extLst>
              <a:ext uri="{FF2B5EF4-FFF2-40B4-BE49-F238E27FC236}">
                <a16:creationId xmlns:a16="http://schemas.microsoft.com/office/drawing/2014/main" id="{024E4ECA-E584-0C4C-B9C8-A99A96FADA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8CDFDB-2494-6C4F-9297-142B5128E79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984187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73B15-8165-C74E-B2EA-ECAA62A02D5B}"/>
              </a:ext>
            </a:extLst>
          </p:cNvPr>
          <p:cNvSpPr>
            <a:spLocks noGrp="1"/>
          </p:cNvSpPr>
          <p:nvPr>
            <p:ph type="dt" sz="half" idx="10"/>
          </p:nvPr>
        </p:nvSpPr>
        <p:spPr/>
        <p:txBody>
          <a:bodyPr/>
          <a:lstStyle/>
          <a:p>
            <a:fld id="{8615FB00-0840-294E-BE50-84E8E65709F3}" type="datetime1">
              <a:rPr lang="en-US" smtClean="0"/>
              <a:t>7/23/2022</a:t>
            </a:fld>
            <a:endParaRPr lang="en-US" dirty="0"/>
          </a:p>
        </p:txBody>
      </p:sp>
      <p:sp>
        <p:nvSpPr>
          <p:cNvPr id="3" name="Footer Placeholder 2">
            <a:extLst>
              <a:ext uri="{FF2B5EF4-FFF2-40B4-BE49-F238E27FC236}">
                <a16:creationId xmlns:a16="http://schemas.microsoft.com/office/drawing/2014/main" id="{D0546595-E772-8749-894A-E2EDE992FC4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B1551-00DB-7E47-9800-8A419C891D7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344376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529-AE58-6640-B42F-EF62CE3AA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B3D22-E590-D944-BC44-F84C08CE4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79691-1A26-8A41-80BC-64F7DEFA2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83CBC-77A4-6C4D-87A4-E66893E47E55}"/>
              </a:ext>
            </a:extLst>
          </p:cNvPr>
          <p:cNvSpPr>
            <a:spLocks noGrp="1"/>
          </p:cNvSpPr>
          <p:nvPr>
            <p:ph type="dt" sz="half" idx="10"/>
          </p:nvPr>
        </p:nvSpPr>
        <p:spPr/>
        <p:txBody>
          <a:bodyPr/>
          <a:lstStyle/>
          <a:p>
            <a:fld id="{D678B16C-3132-074D-B636-A133861F3F4D}" type="datetime1">
              <a:rPr lang="en-US" smtClean="0"/>
              <a:t>7/23/2022</a:t>
            </a:fld>
            <a:endParaRPr lang="en-US" dirty="0"/>
          </a:p>
        </p:txBody>
      </p:sp>
      <p:sp>
        <p:nvSpPr>
          <p:cNvPr id="6" name="Footer Placeholder 5">
            <a:extLst>
              <a:ext uri="{FF2B5EF4-FFF2-40B4-BE49-F238E27FC236}">
                <a16:creationId xmlns:a16="http://schemas.microsoft.com/office/drawing/2014/main" id="{58F5528C-255B-7B42-BC17-0BCD612D3A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D8FB49-E198-6C41-AB69-37AD32C5117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8864479"/>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4C89-FAB6-954D-9A09-CFEBEAE34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739F3E-5F26-F440-A945-403E8BEA8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2203CB-2B01-FE41-B98C-8730FDE36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F41B2-D0FE-6D47-ADCE-68A13BD9C3D6}"/>
              </a:ext>
            </a:extLst>
          </p:cNvPr>
          <p:cNvSpPr>
            <a:spLocks noGrp="1"/>
          </p:cNvSpPr>
          <p:nvPr>
            <p:ph type="dt" sz="half" idx="10"/>
          </p:nvPr>
        </p:nvSpPr>
        <p:spPr/>
        <p:txBody>
          <a:bodyPr/>
          <a:lstStyle/>
          <a:p>
            <a:fld id="{C72BB96E-BC5F-C748-B3EB-56FA3D3E3695}" type="datetime1">
              <a:rPr lang="en-US" smtClean="0"/>
              <a:t>7/23/2022</a:t>
            </a:fld>
            <a:endParaRPr lang="en-US" dirty="0"/>
          </a:p>
        </p:txBody>
      </p:sp>
      <p:sp>
        <p:nvSpPr>
          <p:cNvPr id="6" name="Footer Placeholder 5">
            <a:extLst>
              <a:ext uri="{FF2B5EF4-FFF2-40B4-BE49-F238E27FC236}">
                <a16:creationId xmlns:a16="http://schemas.microsoft.com/office/drawing/2014/main" id="{DD5DC9BD-2D47-4B46-9271-7C466AD5AE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AEB10E-18A2-4747-A107-F6454574C98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9812666"/>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56B49-C7F2-DF4C-8E0B-529E169D4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2E657-B1AF-4648-83D2-1AFD4D268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D85A1-6283-2E46-B10E-A6890EEE8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AEC83-1E4B-9C43-824E-2B6E714D6C96}" type="datetime1">
              <a:rPr lang="en-US" smtClean="0"/>
              <a:t>7/23/2022</a:t>
            </a:fld>
            <a:endParaRPr lang="en-US" dirty="0"/>
          </a:p>
        </p:txBody>
      </p:sp>
      <p:sp>
        <p:nvSpPr>
          <p:cNvPr id="5" name="Footer Placeholder 4">
            <a:extLst>
              <a:ext uri="{FF2B5EF4-FFF2-40B4-BE49-F238E27FC236}">
                <a16:creationId xmlns:a16="http://schemas.microsoft.com/office/drawing/2014/main" id="{57875D95-E8DB-844B-B8CC-F5FA6BFDA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2448843-27A2-634F-B52E-34524E721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19630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cclayford/cricinfo-statsguru-data?select=Men+ODI+Player+Innings+Stats+-+20th+Century.csv"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udayIU/DataVisualzatio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udayIU/DataVisualzation/blob/main/Final_Project_Evolution_of_Cricket_uday.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reddit.com/r/Cricket/comments/499uhs/indias_test_record_data_visualiz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edupristine.com/blog/cricket-data-visualization-with-tablea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nalyticsindiamag.com/data-visualization-a-pov-from-gramene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odepen.io/veereshai/full/pmvw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truii.com/data-curio-blog/sports-statistics/cricket-hardest-place-tou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10" name="TextBox 9">
            <a:extLst>
              <a:ext uri="{FF2B5EF4-FFF2-40B4-BE49-F238E27FC236}">
                <a16:creationId xmlns:a16="http://schemas.microsoft.com/office/drawing/2014/main" id="{6B5EAEB8-0AF8-AD4D-898F-ACAC7C3C591A}"/>
              </a:ext>
            </a:extLst>
          </p:cNvPr>
          <p:cNvSpPr txBox="1"/>
          <p:nvPr/>
        </p:nvSpPr>
        <p:spPr>
          <a:xfrm>
            <a:off x="355029" y="2787104"/>
            <a:ext cx="8557057" cy="1846659"/>
          </a:xfrm>
          <a:prstGeom prst="rect">
            <a:avLst/>
          </a:prstGeom>
          <a:noFill/>
        </p:spPr>
        <p:txBody>
          <a:bodyPr wrap="square" rtlCol="0">
            <a:spAutoFit/>
          </a:bodyPr>
          <a:lstStyle/>
          <a:p>
            <a:r>
              <a:rPr lang="en-US" dirty="0"/>
              <a:t>SU22: DATA VISUALIZATION: 8101 </a:t>
            </a:r>
          </a:p>
          <a:p>
            <a:r>
              <a:rPr lang="en-US" sz="4800" dirty="0"/>
              <a:t>Final Project Paper </a:t>
            </a:r>
          </a:p>
          <a:p>
            <a:r>
              <a:rPr lang="en-US" sz="4800" dirty="0"/>
              <a:t>Analysis of Cricket</a:t>
            </a:r>
            <a:endParaRPr lang="en-US" sz="4800" b="1" dirty="0">
              <a:solidFill>
                <a:srgbClr val="950000"/>
              </a:solidFill>
            </a:endParaRPr>
          </a:p>
        </p:txBody>
      </p:sp>
      <p:sp>
        <p:nvSpPr>
          <p:cNvPr id="27" name="TextBox 26">
            <a:extLst>
              <a:ext uri="{FF2B5EF4-FFF2-40B4-BE49-F238E27FC236}">
                <a16:creationId xmlns:a16="http://schemas.microsoft.com/office/drawing/2014/main" id="{7AF9CB23-AAE8-624E-BEEE-87DF47C83048}"/>
              </a:ext>
            </a:extLst>
          </p:cNvPr>
          <p:cNvSpPr txBox="1"/>
          <p:nvPr/>
        </p:nvSpPr>
        <p:spPr>
          <a:xfrm>
            <a:off x="355029" y="6377455"/>
            <a:ext cx="8272852" cy="461665"/>
          </a:xfrm>
          <a:prstGeom prst="rect">
            <a:avLst/>
          </a:prstGeom>
          <a:noFill/>
        </p:spPr>
        <p:txBody>
          <a:bodyPr wrap="square" rtlCol="0">
            <a:spAutoFit/>
          </a:bodyPr>
          <a:lstStyle/>
          <a:p>
            <a:r>
              <a:rPr lang="en-US" sz="2400" b="1" dirty="0">
                <a:solidFill>
                  <a:srgbClr val="950000"/>
                </a:solidFill>
              </a:rPr>
              <a:t>Work done by:</a:t>
            </a:r>
            <a:r>
              <a:rPr lang="en-US" sz="2400" b="1" dirty="0">
                <a:solidFill>
                  <a:srgbClr val="950000"/>
                </a:solidFill>
                <a:effectLst/>
              </a:rPr>
              <a:t> Uday S Boni</a:t>
            </a:r>
          </a:p>
        </p:txBody>
      </p:sp>
      <p:sp>
        <p:nvSpPr>
          <p:cNvPr id="2" name="Slide Number Placeholder 1">
            <a:extLst>
              <a:ext uri="{FF2B5EF4-FFF2-40B4-BE49-F238E27FC236}">
                <a16:creationId xmlns:a16="http://schemas.microsoft.com/office/drawing/2014/main" id="{FF0F193E-D429-1C4B-8A22-9BE83DB591A6}"/>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222465384"/>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Rectangle 1">
            <a:extLst>
              <a:ext uri="{FF2B5EF4-FFF2-40B4-BE49-F238E27FC236}">
                <a16:creationId xmlns:a16="http://schemas.microsoft.com/office/drawing/2014/main" id="{CF46CDC9-70C2-42D3-BBF9-D1E50CE4DF33}"/>
              </a:ext>
            </a:extLst>
          </p:cNvPr>
          <p:cNvSpPr/>
          <p:nvPr/>
        </p:nvSpPr>
        <p:spPr>
          <a:xfrm>
            <a:off x="890356" y="1539230"/>
            <a:ext cx="11063956" cy="4093428"/>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To create some visualizations which will help the user to understand how the countries have adapted to the different formats in this sport. This can be illustrated using the following techniques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TRENDS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Changes that happened over time. For example, will look at the changes in the number of matches won across the years for each of participating countries as well as how players have fared over the years.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Visualization of more variables in the same plot. For example, how countries have fared in different formats</a:t>
            </a:r>
          </a:p>
          <a:p>
            <a:pPr lvl="1"/>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t>RANKINGS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List the top 15 most runs scored by the participating players in history across formats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List the top 15 most wickets taken by the participating players in history across formats</a:t>
            </a:r>
          </a:p>
        </p:txBody>
      </p:sp>
      <p:sp>
        <p:nvSpPr>
          <p:cNvPr id="3" name="Slide Number Placeholder 2">
            <a:extLst>
              <a:ext uri="{FF2B5EF4-FFF2-40B4-BE49-F238E27FC236}">
                <a16:creationId xmlns:a16="http://schemas.microsoft.com/office/drawing/2014/main" id="{5C4FB290-1E62-8A4D-BBC5-60BD3FC4A038}"/>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14902597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Rectangle 1">
            <a:extLst>
              <a:ext uri="{FF2B5EF4-FFF2-40B4-BE49-F238E27FC236}">
                <a16:creationId xmlns:a16="http://schemas.microsoft.com/office/drawing/2014/main" id="{CF46CDC9-70C2-42D3-BBF9-D1E50CE4DF33}"/>
              </a:ext>
            </a:extLst>
          </p:cNvPr>
          <p:cNvSpPr/>
          <p:nvPr/>
        </p:nvSpPr>
        <p:spPr>
          <a:xfrm>
            <a:off x="890357" y="1539230"/>
            <a:ext cx="10585782" cy="3170099"/>
          </a:xfrm>
          <a:prstGeom prst="rect">
            <a:avLst/>
          </a:prstGeom>
        </p:spPr>
        <p:txBody>
          <a:bodyPr wrap="square">
            <a:spAutoFit/>
          </a:bodyPr>
          <a:lstStyle/>
          <a:p>
            <a:pPr lvl="1"/>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t>COMPARISON</a:t>
            </a:r>
          </a:p>
          <a:p>
            <a:pPr marL="800100" lvl="1" indent="-342900">
              <a:buFont typeface="Arial" panose="020B0604020202020204" pitchFamily="34" charset="0"/>
              <a:buChar char="•"/>
            </a:pPr>
            <a:r>
              <a:rPr lang="en-US" sz="2000" dirty="0"/>
              <a:t>Wins between two nations in each of the three formats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Home Vs Away number of win or loss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Win/loss/Tied match results for each country in each format </a:t>
            </a:r>
          </a:p>
          <a:p>
            <a:pPr marL="800100" lvl="1"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t>STATS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Total matches played in each of different formats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Number of players that have played for each country</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Number of wins for each country</a:t>
            </a:r>
          </a:p>
        </p:txBody>
      </p:sp>
      <p:sp>
        <p:nvSpPr>
          <p:cNvPr id="3" name="Slide Number Placeholder 2">
            <a:extLst>
              <a:ext uri="{FF2B5EF4-FFF2-40B4-BE49-F238E27FC236}">
                <a16:creationId xmlns:a16="http://schemas.microsoft.com/office/drawing/2014/main" id="{17E1A366-FC2D-134D-BBC5-715837290DE8}"/>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60717154"/>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3" name="Picture 2" descr="A white and red logo&#10;&#10;Description automatically generated with low confidence">
            <a:extLst>
              <a:ext uri="{FF2B5EF4-FFF2-40B4-BE49-F238E27FC236}">
                <a16:creationId xmlns:a16="http://schemas.microsoft.com/office/drawing/2014/main" id="{08373B8C-0260-44DA-8F53-DF3C71E0AF8A}"/>
              </a:ext>
            </a:extLst>
          </p:cNvPr>
          <p:cNvPicPr>
            <a:picLocks noChangeAspect="1"/>
          </p:cNvPicPr>
          <p:nvPr/>
        </p:nvPicPr>
        <p:blipFill>
          <a:blip r:embed="rId2"/>
          <a:stretch>
            <a:fillRect/>
          </a:stretch>
        </p:blipFill>
        <p:spPr>
          <a:xfrm>
            <a:off x="355029" y="0"/>
            <a:ext cx="1229947" cy="1301532"/>
          </a:xfrm>
          <a:prstGeom prst="rect">
            <a:avLst/>
          </a:prstGeom>
        </p:spPr>
      </p:pic>
      <p:sp>
        <p:nvSpPr>
          <p:cNvPr id="4" name="TextBox 3">
            <a:extLst>
              <a:ext uri="{FF2B5EF4-FFF2-40B4-BE49-F238E27FC236}">
                <a16:creationId xmlns:a16="http://schemas.microsoft.com/office/drawing/2014/main" id="{F2ECC26D-950C-4B0F-B34E-50ABEBC21384}"/>
              </a:ext>
            </a:extLst>
          </p:cNvPr>
          <p:cNvSpPr txBox="1"/>
          <p:nvPr/>
        </p:nvSpPr>
        <p:spPr>
          <a:xfrm>
            <a:off x="790138" y="2967335"/>
            <a:ext cx="8380602" cy="923330"/>
          </a:xfrm>
          <a:prstGeom prst="rect">
            <a:avLst/>
          </a:prstGeom>
          <a:noFill/>
        </p:spPr>
        <p:txBody>
          <a:bodyPr wrap="square" rtlCol="0">
            <a:spAutoFit/>
          </a:bodyPr>
          <a:lstStyle/>
          <a:p>
            <a:r>
              <a:rPr lang="en-US" sz="5400" dirty="0"/>
              <a:t>Data and Methods</a:t>
            </a:r>
          </a:p>
        </p:txBody>
      </p:sp>
      <p:sp>
        <p:nvSpPr>
          <p:cNvPr id="2" name="Slide Number Placeholder 1">
            <a:extLst>
              <a:ext uri="{FF2B5EF4-FFF2-40B4-BE49-F238E27FC236}">
                <a16:creationId xmlns:a16="http://schemas.microsoft.com/office/drawing/2014/main" id="{13675530-10EC-ED46-BB71-F2DA002295E0}"/>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78692227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3" name="TextBox 2">
            <a:extLst>
              <a:ext uri="{FF2B5EF4-FFF2-40B4-BE49-F238E27FC236}">
                <a16:creationId xmlns:a16="http://schemas.microsoft.com/office/drawing/2014/main" id="{9F693DC8-348C-4A73-B6D1-5D1E4EC32B1B}"/>
              </a:ext>
            </a:extLst>
          </p:cNvPr>
          <p:cNvSpPr txBox="1"/>
          <p:nvPr/>
        </p:nvSpPr>
        <p:spPr>
          <a:xfrm>
            <a:off x="668323" y="1686186"/>
            <a:ext cx="5427677" cy="646331"/>
          </a:xfrm>
          <a:prstGeom prst="rect">
            <a:avLst/>
          </a:prstGeom>
          <a:noFill/>
        </p:spPr>
        <p:txBody>
          <a:bodyPr wrap="square" rtlCol="0">
            <a:spAutoFit/>
          </a:bodyPr>
          <a:lstStyle/>
          <a:p>
            <a:r>
              <a:rPr lang="en-US" sz="3600" dirty="0"/>
              <a:t>Data Processing</a:t>
            </a:r>
          </a:p>
        </p:txBody>
      </p:sp>
      <p:sp>
        <p:nvSpPr>
          <p:cNvPr id="4" name="TextBox 3">
            <a:extLst>
              <a:ext uri="{FF2B5EF4-FFF2-40B4-BE49-F238E27FC236}">
                <a16:creationId xmlns:a16="http://schemas.microsoft.com/office/drawing/2014/main" id="{09C3DA28-0ED9-48CC-B10E-6728E1B1D0D3}"/>
              </a:ext>
            </a:extLst>
          </p:cNvPr>
          <p:cNvSpPr txBox="1"/>
          <p:nvPr/>
        </p:nvSpPr>
        <p:spPr>
          <a:xfrm>
            <a:off x="771787" y="2525086"/>
            <a:ext cx="1072113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Cricinfo</a:t>
            </a:r>
            <a:r>
              <a:rPr lang="en-US" sz="2400" dirty="0"/>
              <a:t> </a:t>
            </a:r>
            <a:r>
              <a:rPr lang="en-US" sz="2400" dirty="0" err="1"/>
              <a:t>Statsguru</a:t>
            </a:r>
            <a:r>
              <a:rPr lang="en-US" sz="2400" dirty="0"/>
              <a:t> Data (</a:t>
            </a:r>
            <a:r>
              <a:rPr lang="en-US" sz="2400" dirty="0">
                <a:hlinkClick r:id="rId3"/>
              </a:rPr>
              <a:t>Kaggle</a:t>
            </a:r>
            <a:r>
              <a:rPr lang="en-US" sz="2400" dirty="0"/>
              <a:t>)</a:t>
            </a:r>
          </a:p>
          <a:p>
            <a:pPr marL="800100" lvl="1" indent="-342900">
              <a:buFont typeface="Arial" panose="020B0604020202020204" pitchFamily="34" charset="0"/>
              <a:buChar char="•"/>
            </a:pPr>
            <a:r>
              <a:rPr lang="en-US" sz="2400" dirty="0"/>
              <a:t>Match Results</a:t>
            </a:r>
          </a:p>
          <a:p>
            <a:pPr marL="800100" lvl="1" indent="-342900">
              <a:buFont typeface="Arial" panose="020B0604020202020204" pitchFamily="34" charset="0"/>
              <a:buChar char="•"/>
            </a:pPr>
            <a:r>
              <a:rPr lang="en-US" sz="2400" dirty="0"/>
              <a:t>Batting and Bowling Data</a:t>
            </a:r>
          </a:p>
          <a:p>
            <a:pPr marL="800100" lvl="1" indent="-342900">
              <a:buFont typeface="Arial" panose="020B0604020202020204" pitchFamily="34" charset="0"/>
              <a:buChar char="•"/>
            </a:pPr>
            <a:r>
              <a:rPr lang="en-US" sz="2400" dirty="0"/>
              <a:t>Players Data</a:t>
            </a:r>
          </a:p>
          <a:p>
            <a:pPr marL="342900" indent="-342900">
              <a:buFont typeface="Arial" panose="020B0604020202020204" pitchFamily="34" charset="0"/>
              <a:buChar char="•"/>
            </a:pPr>
            <a:r>
              <a:rPr lang="en-US" sz="2400" dirty="0"/>
              <a:t>Data Cleansing using Pandas </a:t>
            </a:r>
            <a:r>
              <a:rPr lang="en-US" sz="2400" dirty="0" err="1"/>
              <a:t>Dataframe</a:t>
            </a:r>
            <a:endParaRPr lang="en-US" sz="2400" dirty="0"/>
          </a:p>
          <a:p>
            <a:pPr marL="342900" indent="-342900">
              <a:buFont typeface="Arial" panose="020B0604020202020204" pitchFamily="34" charset="0"/>
              <a:buChar char="•"/>
            </a:pPr>
            <a:r>
              <a:rPr lang="en-US" sz="2400" dirty="0"/>
              <a:t>Merging of different datasets using merge() function</a:t>
            </a:r>
          </a:p>
          <a:p>
            <a:pPr marL="342900" indent="-342900">
              <a:buFont typeface="Arial" panose="020B0604020202020204" pitchFamily="34" charset="0"/>
              <a:buChar char="•"/>
            </a:pPr>
            <a:r>
              <a:rPr lang="en-US" sz="2400" dirty="0"/>
              <a:t>Use of </a:t>
            </a:r>
            <a:r>
              <a:rPr lang="en-US" sz="2400" dirty="0" err="1"/>
              <a:t>pycountry</a:t>
            </a:r>
            <a:r>
              <a:rPr lang="en-US" sz="2400" dirty="0"/>
              <a:t> library to fetch the ISO country information</a:t>
            </a:r>
          </a:p>
        </p:txBody>
      </p:sp>
      <p:sp>
        <p:nvSpPr>
          <p:cNvPr id="2" name="Slide Number Placeholder 1">
            <a:extLst>
              <a:ext uri="{FF2B5EF4-FFF2-40B4-BE49-F238E27FC236}">
                <a16:creationId xmlns:a16="http://schemas.microsoft.com/office/drawing/2014/main" id="{9FEE3C4B-C18D-8248-BEDF-1EB8B2029EAE}"/>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37495859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3" name="TextBox 2">
            <a:extLst>
              <a:ext uri="{FF2B5EF4-FFF2-40B4-BE49-F238E27FC236}">
                <a16:creationId xmlns:a16="http://schemas.microsoft.com/office/drawing/2014/main" id="{9F693DC8-348C-4A73-B6D1-5D1E4EC32B1B}"/>
              </a:ext>
            </a:extLst>
          </p:cNvPr>
          <p:cNvSpPr txBox="1"/>
          <p:nvPr/>
        </p:nvSpPr>
        <p:spPr>
          <a:xfrm>
            <a:off x="1664916" y="528244"/>
            <a:ext cx="5427677" cy="646331"/>
          </a:xfrm>
          <a:prstGeom prst="rect">
            <a:avLst/>
          </a:prstGeom>
          <a:noFill/>
        </p:spPr>
        <p:txBody>
          <a:bodyPr wrap="square" rtlCol="0">
            <a:spAutoFit/>
          </a:bodyPr>
          <a:lstStyle/>
          <a:p>
            <a:r>
              <a:rPr lang="en-US" sz="3600" dirty="0"/>
              <a:t>Data</a:t>
            </a:r>
          </a:p>
        </p:txBody>
      </p:sp>
      <p:pic>
        <p:nvPicPr>
          <p:cNvPr id="9" name="Picture 8" descr="Table&#10;&#10;Description automatically generated">
            <a:extLst>
              <a:ext uri="{FF2B5EF4-FFF2-40B4-BE49-F238E27FC236}">
                <a16:creationId xmlns:a16="http://schemas.microsoft.com/office/drawing/2014/main" id="{6EEEA8A6-BB5F-834F-B465-E464C9B0B9FA}"/>
              </a:ext>
            </a:extLst>
          </p:cNvPr>
          <p:cNvPicPr>
            <a:picLocks noChangeAspect="1"/>
          </p:cNvPicPr>
          <p:nvPr/>
        </p:nvPicPr>
        <p:blipFill>
          <a:blip r:embed="rId3"/>
          <a:stretch>
            <a:fillRect/>
          </a:stretch>
        </p:blipFill>
        <p:spPr>
          <a:xfrm>
            <a:off x="1460500" y="4508226"/>
            <a:ext cx="9586094" cy="1906007"/>
          </a:xfrm>
          <a:prstGeom prst="rect">
            <a:avLst/>
          </a:prstGeom>
        </p:spPr>
      </p:pic>
      <p:pic>
        <p:nvPicPr>
          <p:cNvPr id="11" name="Picture 10" descr="Table&#10;&#10;Description automatically generated">
            <a:extLst>
              <a:ext uri="{FF2B5EF4-FFF2-40B4-BE49-F238E27FC236}">
                <a16:creationId xmlns:a16="http://schemas.microsoft.com/office/drawing/2014/main" id="{91DDD597-7DDA-2644-9139-2F989713EF2D}"/>
              </a:ext>
            </a:extLst>
          </p:cNvPr>
          <p:cNvPicPr>
            <a:picLocks noChangeAspect="1"/>
          </p:cNvPicPr>
          <p:nvPr/>
        </p:nvPicPr>
        <p:blipFill>
          <a:blip r:embed="rId4"/>
          <a:stretch>
            <a:fillRect/>
          </a:stretch>
        </p:blipFill>
        <p:spPr>
          <a:xfrm>
            <a:off x="1460500" y="1883509"/>
            <a:ext cx="3214242" cy="1828461"/>
          </a:xfrm>
          <a:prstGeom prst="rect">
            <a:avLst/>
          </a:prstGeom>
        </p:spPr>
      </p:pic>
      <p:sp>
        <p:nvSpPr>
          <p:cNvPr id="7" name="TextBox 6">
            <a:extLst>
              <a:ext uri="{FF2B5EF4-FFF2-40B4-BE49-F238E27FC236}">
                <a16:creationId xmlns:a16="http://schemas.microsoft.com/office/drawing/2014/main" id="{164ECBA7-2E6B-4196-9E44-6DF2A9745B0E}"/>
              </a:ext>
            </a:extLst>
          </p:cNvPr>
          <p:cNvSpPr txBox="1"/>
          <p:nvPr/>
        </p:nvSpPr>
        <p:spPr>
          <a:xfrm>
            <a:off x="1460500" y="1388145"/>
            <a:ext cx="9897784" cy="461665"/>
          </a:xfrm>
          <a:prstGeom prst="rect">
            <a:avLst/>
          </a:prstGeom>
          <a:noFill/>
        </p:spPr>
        <p:txBody>
          <a:bodyPr wrap="square" rtlCol="0">
            <a:spAutoFit/>
          </a:bodyPr>
          <a:lstStyle/>
          <a:p>
            <a:r>
              <a:rPr lang="en-US" sz="2400" dirty="0"/>
              <a:t>Match Results Data</a:t>
            </a:r>
          </a:p>
        </p:txBody>
      </p:sp>
      <p:sp>
        <p:nvSpPr>
          <p:cNvPr id="10" name="TextBox 9">
            <a:extLst>
              <a:ext uri="{FF2B5EF4-FFF2-40B4-BE49-F238E27FC236}">
                <a16:creationId xmlns:a16="http://schemas.microsoft.com/office/drawing/2014/main" id="{416C8198-B413-4070-81E8-148E15D2C93F}"/>
              </a:ext>
            </a:extLst>
          </p:cNvPr>
          <p:cNvSpPr txBox="1"/>
          <p:nvPr/>
        </p:nvSpPr>
        <p:spPr>
          <a:xfrm>
            <a:off x="1460500" y="3959948"/>
            <a:ext cx="9897784" cy="461665"/>
          </a:xfrm>
          <a:prstGeom prst="rect">
            <a:avLst/>
          </a:prstGeom>
          <a:noFill/>
        </p:spPr>
        <p:txBody>
          <a:bodyPr wrap="square" rtlCol="0">
            <a:spAutoFit/>
          </a:bodyPr>
          <a:lstStyle/>
          <a:p>
            <a:r>
              <a:rPr lang="en-US" sz="2400" dirty="0"/>
              <a:t>Batting Data</a:t>
            </a:r>
          </a:p>
        </p:txBody>
      </p:sp>
      <p:sp>
        <p:nvSpPr>
          <p:cNvPr id="2" name="Slide Number Placeholder 1">
            <a:extLst>
              <a:ext uri="{FF2B5EF4-FFF2-40B4-BE49-F238E27FC236}">
                <a16:creationId xmlns:a16="http://schemas.microsoft.com/office/drawing/2014/main" id="{C0F581AD-3AA0-9A40-8BA1-8A1A62EF0CFA}"/>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55388251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3" name="TextBox 2">
            <a:extLst>
              <a:ext uri="{FF2B5EF4-FFF2-40B4-BE49-F238E27FC236}">
                <a16:creationId xmlns:a16="http://schemas.microsoft.com/office/drawing/2014/main" id="{9F693DC8-348C-4A73-B6D1-5D1E4EC32B1B}"/>
              </a:ext>
            </a:extLst>
          </p:cNvPr>
          <p:cNvSpPr txBox="1"/>
          <p:nvPr/>
        </p:nvSpPr>
        <p:spPr>
          <a:xfrm>
            <a:off x="1584976" y="448620"/>
            <a:ext cx="5427677" cy="646331"/>
          </a:xfrm>
          <a:prstGeom prst="rect">
            <a:avLst/>
          </a:prstGeom>
          <a:noFill/>
        </p:spPr>
        <p:txBody>
          <a:bodyPr wrap="square" rtlCol="0">
            <a:spAutoFit/>
          </a:bodyPr>
          <a:lstStyle/>
          <a:p>
            <a:r>
              <a:rPr lang="en-US" sz="3600" dirty="0"/>
              <a:t>Data</a:t>
            </a:r>
          </a:p>
        </p:txBody>
      </p:sp>
      <p:pic>
        <p:nvPicPr>
          <p:cNvPr id="5" name="Picture 4" descr="Table&#10;&#10;Description automatically generated">
            <a:extLst>
              <a:ext uri="{FF2B5EF4-FFF2-40B4-BE49-F238E27FC236}">
                <a16:creationId xmlns:a16="http://schemas.microsoft.com/office/drawing/2014/main" id="{062362F2-AEF8-0249-B84F-60FB72CF2330}"/>
              </a:ext>
            </a:extLst>
          </p:cNvPr>
          <p:cNvPicPr>
            <a:picLocks noChangeAspect="1"/>
          </p:cNvPicPr>
          <p:nvPr/>
        </p:nvPicPr>
        <p:blipFill>
          <a:blip r:embed="rId3"/>
          <a:stretch>
            <a:fillRect/>
          </a:stretch>
        </p:blipFill>
        <p:spPr>
          <a:xfrm>
            <a:off x="575353" y="2032100"/>
            <a:ext cx="10757043" cy="2146959"/>
          </a:xfrm>
          <a:prstGeom prst="rect">
            <a:avLst/>
          </a:prstGeom>
        </p:spPr>
      </p:pic>
      <p:pic>
        <p:nvPicPr>
          <p:cNvPr id="9" name="Picture 8" descr="Table&#10;&#10;Description automatically generated">
            <a:extLst>
              <a:ext uri="{FF2B5EF4-FFF2-40B4-BE49-F238E27FC236}">
                <a16:creationId xmlns:a16="http://schemas.microsoft.com/office/drawing/2014/main" id="{A31C5C65-C107-5741-A540-666960DB1AAD}"/>
              </a:ext>
            </a:extLst>
          </p:cNvPr>
          <p:cNvPicPr>
            <a:picLocks noChangeAspect="1"/>
          </p:cNvPicPr>
          <p:nvPr/>
        </p:nvPicPr>
        <p:blipFill>
          <a:blip r:embed="rId4"/>
          <a:stretch>
            <a:fillRect/>
          </a:stretch>
        </p:blipFill>
        <p:spPr>
          <a:xfrm>
            <a:off x="595532" y="4869129"/>
            <a:ext cx="1978887" cy="1917047"/>
          </a:xfrm>
          <a:prstGeom prst="rect">
            <a:avLst/>
          </a:prstGeom>
        </p:spPr>
      </p:pic>
      <p:sp>
        <p:nvSpPr>
          <p:cNvPr id="7" name="TextBox 6">
            <a:extLst>
              <a:ext uri="{FF2B5EF4-FFF2-40B4-BE49-F238E27FC236}">
                <a16:creationId xmlns:a16="http://schemas.microsoft.com/office/drawing/2014/main" id="{57E23CC9-CA2D-48C5-BDC6-8D2882F74F0D}"/>
              </a:ext>
            </a:extLst>
          </p:cNvPr>
          <p:cNvSpPr txBox="1"/>
          <p:nvPr/>
        </p:nvSpPr>
        <p:spPr>
          <a:xfrm>
            <a:off x="575353" y="1519319"/>
            <a:ext cx="9897784" cy="461665"/>
          </a:xfrm>
          <a:prstGeom prst="rect">
            <a:avLst/>
          </a:prstGeom>
          <a:noFill/>
        </p:spPr>
        <p:txBody>
          <a:bodyPr wrap="square" rtlCol="0">
            <a:spAutoFit/>
          </a:bodyPr>
          <a:lstStyle/>
          <a:p>
            <a:r>
              <a:rPr lang="en-US" sz="2400" dirty="0"/>
              <a:t>Bowling Data</a:t>
            </a:r>
          </a:p>
        </p:txBody>
      </p:sp>
      <p:sp>
        <p:nvSpPr>
          <p:cNvPr id="10" name="TextBox 9">
            <a:extLst>
              <a:ext uri="{FF2B5EF4-FFF2-40B4-BE49-F238E27FC236}">
                <a16:creationId xmlns:a16="http://schemas.microsoft.com/office/drawing/2014/main" id="{076C4EC6-E738-4918-A209-EC45FBA6F643}"/>
              </a:ext>
            </a:extLst>
          </p:cNvPr>
          <p:cNvSpPr txBox="1"/>
          <p:nvPr/>
        </p:nvSpPr>
        <p:spPr>
          <a:xfrm>
            <a:off x="595532" y="4330061"/>
            <a:ext cx="9897784" cy="461665"/>
          </a:xfrm>
          <a:prstGeom prst="rect">
            <a:avLst/>
          </a:prstGeom>
          <a:noFill/>
        </p:spPr>
        <p:txBody>
          <a:bodyPr wrap="square" rtlCol="0">
            <a:spAutoFit/>
          </a:bodyPr>
          <a:lstStyle/>
          <a:p>
            <a:r>
              <a:rPr lang="en-US" sz="2400" dirty="0"/>
              <a:t>Players Data</a:t>
            </a:r>
          </a:p>
        </p:txBody>
      </p:sp>
      <p:sp>
        <p:nvSpPr>
          <p:cNvPr id="2" name="Slide Number Placeholder 1">
            <a:extLst>
              <a:ext uri="{FF2B5EF4-FFF2-40B4-BE49-F238E27FC236}">
                <a16:creationId xmlns:a16="http://schemas.microsoft.com/office/drawing/2014/main" id="{85510DA0-DBD4-3145-AC00-AFB10CFA8177}"/>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49931919"/>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Rectangle 1">
            <a:extLst>
              <a:ext uri="{FF2B5EF4-FFF2-40B4-BE49-F238E27FC236}">
                <a16:creationId xmlns:a16="http://schemas.microsoft.com/office/drawing/2014/main" id="{7BC6A551-E9B9-4BB9-BA23-109D7CFC66B1}"/>
              </a:ext>
            </a:extLst>
          </p:cNvPr>
          <p:cNvSpPr/>
          <p:nvPr/>
        </p:nvSpPr>
        <p:spPr>
          <a:xfrm>
            <a:off x="641985" y="1519581"/>
            <a:ext cx="11282286" cy="4627229"/>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Data visualization methods that have been used to show visualizations with the data are as below :</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Area Chart - The number of matches played so far in each format since the beginning of Cricket or past 20 years</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Bubble/Bar/Line Chart - </a:t>
            </a:r>
            <a:r>
              <a:rPr lang="en-US" dirty="0"/>
              <a:t>Number of matches won by each country per format across the decades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t>Stacked Bar Chart – Showing win/loss statistics for different countries per format</a:t>
            </a:r>
          </a:p>
          <a:p>
            <a:pPr marL="342900" indent="-342900">
              <a:lnSpc>
                <a:spcPct val="107000"/>
              </a:lnSpc>
              <a:buFont typeface="Calibri" panose="020F0502020204030204" pitchFamily="34" charset="0"/>
              <a:buChar char="-"/>
            </a:pPr>
            <a:r>
              <a:rPr lang="en-US" dirty="0"/>
              <a:t>Sunburst Chart - Showing win/loss statistics for different countries per format</a:t>
            </a:r>
          </a:p>
          <a:p>
            <a:pPr marL="342900" marR="0" lvl="0" indent="-342900">
              <a:lnSpc>
                <a:spcPct val="107000"/>
              </a:lnSpc>
              <a:spcBef>
                <a:spcPts val="0"/>
              </a:spcBef>
              <a:spcAft>
                <a:spcPts val="0"/>
              </a:spcAft>
              <a:buFont typeface="Calibri" panose="020F0502020204030204" pitchFamily="34" charset="0"/>
              <a:buChar char="-"/>
            </a:pPr>
            <a:r>
              <a:rPr lang="en-US" dirty="0"/>
              <a:t>Pair Plot – Showing Average Runs scored per Wicket in different formats</a:t>
            </a:r>
          </a:p>
          <a:p>
            <a:pPr marL="342900" indent="-342900">
              <a:lnSpc>
                <a:spcPct val="107000"/>
              </a:lnSpc>
              <a:buFont typeface="Calibri" panose="020F0502020204030204" pitchFamily="34" charset="0"/>
              <a:buChar char="-"/>
            </a:pPr>
            <a:r>
              <a:rPr lang="en-US" dirty="0"/>
              <a:t>Box Plot with Strip Plot  - Win/Loss Ratio for each country in each format</a:t>
            </a:r>
          </a:p>
          <a:p>
            <a:pPr marL="342900" indent="-342900">
              <a:lnSpc>
                <a:spcPct val="107000"/>
              </a:lnSpc>
              <a:buFont typeface="Calibri" panose="020F0502020204030204" pitchFamily="34" charset="0"/>
              <a:buChar char="-"/>
            </a:pPr>
            <a:r>
              <a:rPr lang="en-US" dirty="0"/>
              <a:t>Bar/Pyramid Chart  – Wins in Home Vs Away for each country in different formats</a:t>
            </a:r>
          </a:p>
          <a:p>
            <a:pPr marL="342900" indent="-342900">
              <a:lnSpc>
                <a:spcPct val="107000"/>
              </a:lnSpc>
              <a:buFont typeface="Calibri" panose="020F0502020204030204" pitchFamily="34" charset="0"/>
              <a:buChar char="-"/>
            </a:pPr>
            <a:r>
              <a:rPr lang="en-US" dirty="0"/>
              <a:t>Race Chart – Batting/Bowling stats for top 15 players in the world</a:t>
            </a:r>
          </a:p>
          <a:p>
            <a:pPr marL="342900" indent="-342900">
              <a:lnSpc>
                <a:spcPct val="107000"/>
              </a:lnSpc>
              <a:buFont typeface="Calibri" panose="020F0502020204030204" pitchFamily="34" charset="0"/>
              <a:buChar char="-"/>
            </a:pPr>
            <a:r>
              <a:rPr lang="en-US" dirty="0"/>
              <a:t>Bubble Matrix Chart – Wins for each country against each other</a:t>
            </a:r>
          </a:p>
          <a:p>
            <a:pPr marL="342900" indent="-342900">
              <a:lnSpc>
                <a:spcPct val="107000"/>
              </a:lnSpc>
              <a:buFont typeface="Calibri" panose="020F0502020204030204" pitchFamily="34" charset="0"/>
              <a:buChar char="-"/>
            </a:pPr>
            <a:r>
              <a:rPr lang="en-US" dirty="0"/>
              <a:t>Parallel Coordinate plot: Each format win/loss/no result stats</a:t>
            </a:r>
          </a:p>
          <a:p>
            <a:pPr>
              <a:lnSpc>
                <a:spcPct val="107000"/>
              </a:lnSpc>
            </a:pPr>
            <a:endParaRPr lang="en-US" dirty="0"/>
          </a:p>
          <a:p>
            <a:pPr>
              <a:lnSpc>
                <a:spcPct val="107000"/>
              </a:lnSpc>
            </a:pPr>
            <a:r>
              <a:rPr lang="en-US" dirty="0"/>
              <a:t>Visualization Libraries used for visualizations are</a:t>
            </a:r>
          </a:p>
          <a:p>
            <a:pPr>
              <a:lnSpc>
                <a:spcPct val="107000"/>
              </a:lnSpc>
            </a:pPr>
            <a:r>
              <a:rPr lang="en-US" dirty="0"/>
              <a:t>Matplotlib, Seaborn, </a:t>
            </a:r>
            <a:r>
              <a:rPr lang="en-US" dirty="0" err="1"/>
              <a:t>Plotly</a:t>
            </a:r>
            <a:r>
              <a:rPr lang="en-US" dirty="0"/>
              <a:t>, Altair, Parallel Coordinates, Bar Chart Race</a:t>
            </a:r>
          </a:p>
          <a:p>
            <a:pPr marL="342900" indent="-342900">
              <a:lnSpc>
                <a:spcPct val="107000"/>
              </a:lnSpc>
              <a:buFont typeface="Calibri" panose="020F0502020204030204" pitchFamily="34" charset="0"/>
              <a:buChar char="-"/>
            </a:pPr>
            <a:endParaRPr lang="en-US" dirty="0"/>
          </a:p>
        </p:txBody>
      </p:sp>
      <p:sp>
        <p:nvSpPr>
          <p:cNvPr id="3" name="Rectangle 2">
            <a:extLst>
              <a:ext uri="{FF2B5EF4-FFF2-40B4-BE49-F238E27FC236}">
                <a16:creationId xmlns:a16="http://schemas.microsoft.com/office/drawing/2014/main" id="{14F4CFB2-D520-46C6-907A-BC4EAB876EE6}"/>
              </a:ext>
            </a:extLst>
          </p:cNvPr>
          <p:cNvSpPr/>
          <p:nvPr/>
        </p:nvSpPr>
        <p:spPr>
          <a:xfrm>
            <a:off x="1652652" y="650766"/>
            <a:ext cx="1868525" cy="658835"/>
          </a:xfrm>
          <a:prstGeom prst="rect">
            <a:avLst/>
          </a:prstGeom>
        </p:spPr>
        <p:txBody>
          <a:bodyPr wrap="none">
            <a:spAutoFit/>
          </a:bodyPr>
          <a:lstStyle/>
          <a:p>
            <a:pPr>
              <a:lnSpc>
                <a:spcPct val="107000"/>
              </a:lnSpc>
              <a:spcBef>
                <a:spcPts val="200"/>
              </a:spcBef>
            </a:pPr>
            <a:r>
              <a:rPr lang="en-US" sz="3600" dirty="0"/>
              <a:t>Methods</a:t>
            </a:r>
          </a:p>
        </p:txBody>
      </p:sp>
      <p:sp>
        <p:nvSpPr>
          <p:cNvPr id="4" name="Slide Number Placeholder 3">
            <a:extLst>
              <a:ext uri="{FF2B5EF4-FFF2-40B4-BE49-F238E27FC236}">
                <a16:creationId xmlns:a16="http://schemas.microsoft.com/office/drawing/2014/main" id="{C6E89544-0E19-1D48-B169-CE0E39BD4C79}"/>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27167457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3" name="Picture 2" descr="A white and red logo&#10;&#10;Description automatically generated with low confidence">
            <a:extLst>
              <a:ext uri="{FF2B5EF4-FFF2-40B4-BE49-F238E27FC236}">
                <a16:creationId xmlns:a16="http://schemas.microsoft.com/office/drawing/2014/main" id="{08373B8C-0260-44DA-8F53-DF3C71E0AF8A}"/>
              </a:ext>
            </a:extLst>
          </p:cNvPr>
          <p:cNvPicPr>
            <a:picLocks noChangeAspect="1"/>
          </p:cNvPicPr>
          <p:nvPr/>
        </p:nvPicPr>
        <p:blipFill>
          <a:blip r:embed="rId2"/>
          <a:stretch>
            <a:fillRect/>
          </a:stretch>
        </p:blipFill>
        <p:spPr>
          <a:xfrm>
            <a:off x="355029" y="0"/>
            <a:ext cx="1229947" cy="1301532"/>
          </a:xfrm>
          <a:prstGeom prst="rect">
            <a:avLst/>
          </a:prstGeom>
        </p:spPr>
      </p:pic>
      <p:sp>
        <p:nvSpPr>
          <p:cNvPr id="4" name="TextBox 3">
            <a:extLst>
              <a:ext uri="{FF2B5EF4-FFF2-40B4-BE49-F238E27FC236}">
                <a16:creationId xmlns:a16="http://schemas.microsoft.com/office/drawing/2014/main" id="{F2ECC26D-950C-4B0F-B34E-50ABEBC21384}"/>
              </a:ext>
            </a:extLst>
          </p:cNvPr>
          <p:cNvSpPr txBox="1"/>
          <p:nvPr/>
        </p:nvSpPr>
        <p:spPr>
          <a:xfrm>
            <a:off x="806467" y="2967335"/>
            <a:ext cx="8380602" cy="923330"/>
          </a:xfrm>
          <a:prstGeom prst="rect">
            <a:avLst/>
          </a:prstGeom>
          <a:noFill/>
        </p:spPr>
        <p:txBody>
          <a:bodyPr wrap="square" rtlCol="0">
            <a:spAutoFit/>
          </a:bodyPr>
          <a:lstStyle/>
          <a:p>
            <a:r>
              <a:rPr lang="en-US" sz="5400" dirty="0"/>
              <a:t>Visualization Methods</a:t>
            </a:r>
          </a:p>
        </p:txBody>
      </p:sp>
      <p:sp>
        <p:nvSpPr>
          <p:cNvPr id="2" name="Slide Number Placeholder 1">
            <a:extLst>
              <a:ext uri="{FF2B5EF4-FFF2-40B4-BE49-F238E27FC236}">
                <a16:creationId xmlns:a16="http://schemas.microsoft.com/office/drawing/2014/main" id="{B14A3450-9289-0B46-B11B-6D4EA8C84ECD}"/>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29640217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4" name="TextBox 3">
            <a:extLst>
              <a:ext uri="{FF2B5EF4-FFF2-40B4-BE49-F238E27FC236}">
                <a16:creationId xmlns:a16="http://schemas.microsoft.com/office/drawing/2014/main" id="{2D62C00F-E4EF-4C65-83A0-4AFC754E43FA}"/>
              </a:ext>
            </a:extLst>
          </p:cNvPr>
          <p:cNvSpPr txBox="1"/>
          <p:nvPr/>
        </p:nvSpPr>
        <p:spPr>
          <a:xfrm>
            <a:off x="1744909" y="904735"/>
            <a:ext cx="10167457" cy="461665"/>
          </a:xfrm>
          <a:prstGeom prst="rect">
            <a:avLst/>
          </a:prstGeom>
          <a:noFill/>
        </p:spPr>
        <p:txBody>
          <a:bodyPr wrap="square" rtlCol="0">
            <a:spAutoFit/>
          </a:bodyPr>
          <a:lstStyle/>
          <a:p>
            <a:r>
              <a:rPr lang="en-US" sz="2400" dirty="0"/>
              <a:t>Bar/Area Chart – Number of matches played for each format across the decades</a:t>
            </a:r>
          </a:p>
        </p:txBody>
      </p:sp>
      <p:pic>
        <p:nvPicPr>
          <p:cNvPr id="3" name="Picture 2">
            <a:extLst>
              <a:ext uri="{FF2B5EF4-FFF2-40B4-BE49-F238E27FC236}">
                <a16:creationId xmlns:a16="http://schemas.microsoft.com/office/drawing/2014/main" id="{FE7B2CCF-32CD-4214-882D-32537D5FCAA1}"/>
              </a:ext>
            </a:extLst>
          </p:cNvPr>
          <p:cNvPicPr>
            <a:picLocks noChangeAspect="1"/>
          </p:cNvPicPr>
          <p:nvPr/>
        </p:nvPicPr>
        <p:blipFill>
          <a:blip r:embed="rId3"/>
          <a:stretch>
            <a:fillRect/>
          </a:stretch>
        </p:blipFill>
        <p:spPr>
          <a:xfrm>
            <a:off x="433432" y="2157702"/>
            <a:ext cx="5662568" cy="3873981"/>
          </a:xfrm>
          <a:prstGeom prst="rect">
            <a:avLst/>
          </a:prstGeom>
        </p:spPr>
      </p:pic>
      <p:pic>
        <p:nvPicPr>
          <p:cNvPr id="9" name="Picture 8">
            <a:extLst>
              <a:ext uri="{FF2B5EF4-FFF2-40B4-BE49-F238E27FC236}">
                <a16:creationId xmlns:a16="http://schemas.microsoft.com/office/drawing/2014/main" id="{A4EFF891-9954-4710-A041-8A8F77C04B7C}"/>
              </a:ext>
            </a:extLst>
          </p:cNvPr>
          <p:cNvPicPr>
            <a:picLocks noChangeAspect="1"/>
          </p:cNvPicPr>
          <p:nvPr/>
        </p:nvPicPr>
        <p:blipFill>
          <a:blip r:embed="rId4"/>
          <a:stretch>
            <a:fillRect/>
          </a:stretch>
        </p:blipFill>
        <p:spPr>
          <a:xfrm>
            <a:off x="6435950" y="2157701"/>
            <a:ext cx="5476416" cy="3873981"/>
          </a:xfrm>
          <a:prstGeom prst="rect">
            <a:avLst/>
          </a:prstGeom>
        </p:spPr>
      </p:pic>
      <p:sp>
        <p:nvSpPr>
          <p:cNvPr id="2" name="Slide Number Placeholder 1">
            <a:extLst>
              <a:ext uri="{FF2B5EF4-FFF2-40B4-BE49-F238E27FC236}">
                <a16:creationId xmlns:a16="http://schemas.microsoft.com/office/drawing/2014/main" id="{8A3780DB-34EE-4448-9668-A2338A89AAFA}"/>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9064598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4" name="TextBox 3">
            <a:extLst>
              <a:ext uri="{FF2B5EF4-FFF2-40B4-BE49-F238E27FC236}">
                <a16:creationId xmlns:a16="http://schemas.microsoft.com/office/drawing/2014/main" id="{2D62C00F-E4EF-4C65-83A0-4AFC754E43FA}"/>
              </a:ext>
            </a:extLst>
          </p:cNvPr>
          <p:cNvSpPr txBox="1"/>
          <p:nvPr/>
        </p:nvSpPr>
        <p:spPr>
          <a:xfrm>
            <a:off x="1584976" y="655208"/>
            <a:ext cx="10964954" cy="461665"/>
          </a:xfrm>
          <a:prstGeom prst="rect">
            <a:avLst/>
          </a:prstGeom>
          <a:noFill/>
        </p:spPr>
        <p:txBody>
          <a:bodyPr wrap="square" rtlCol="0">
            <a:spAutoFit/>
          </a:bodyPr>
          <a:lstStyle/>
          <a:p>
            <a:r>
              <a:rPr lang="en-US" sz="2400" dirty="0"/>
              <a:t>Bar/Area Chart – Number of matches played for each format per year since 2000</a:t>
            </a:r>
          </a:p>
        </p:txBody>
      </p:sp>
      <p:pic>
        <p:nvPicPr>
          <p:cNvPr id="7" name="Picture 6">
            <a:extLst>
              <a:ext uri="{FF2B5EF4-FFF2-40B4-BE49-F238E27FC236}">
                <a16:creationId xmlns:a16="http://schemas.microsoft.com/office/drawing/2014/main" id="{F78D1CB0-BE5C-445D-8193-85610BB5F1A7}"/>
              </a:ext>
            </a:extLst>
          </p:cNvPr>
          <p:cNvPicPr>
            <a:picLocks noChangeAspect="1"/>
          </p:cNvPicPr>
          <p:nvPr/>
        </p:nvPicPr>
        <p:blipFill>
          <a:blip r:embed="rId3"/>
          <a:stretch>
            <a:fillRect/>
          </a:stretch>
        </p:blipFill>
        <p:spPr>
          <a:xfrm>
            <a:off x="541338" y="1956739"/>
            <a:ext cx="5405256" cy="3672273"/>
          </a:xfrm>
          <a:prstGeom prst="rect">
            <a:avLst/>
          </a:prstGeom>
        </p:spPr>
      </p:pic>
      <p:pic>
        <p:nvPicPr>
          <p:cNvPr id="9" name="Picture 8">
            <a:extLst>
              <a:ext uri="{FF2B5EF4-FFF2-40B4-BE49-F238E27FC236}">
                <a16:creationId xmlns:a16="http://schemas.microsoft.com/office/drawing/2014/main" id="{38594AE1-2F50-47DE-8621-0615BDBD5273}"/>
              </a:ext>
            </a:extLst>
          </p:cNvPr>
          <p:cNvPicPr>
            <a:picLocks noChangeAspect="1"/>
          </p:cNvPicPr>
          <p:nvPr/>
        </p:nvPicPr>
        <p:blipFill>
          <a:blip r:embed="rId4"/>
          <a:stretch>
            <a:fillRect/>
          </a:stretch>
        </p:blipFill>
        <p:spPr>
          <a:xfrm>
            <a:off x="6096000" y="1956739"/>
            <a:ext cx="5955037" cy="3672273"/>
          </a:xfrm>
          <a:prstGeom prst="rect">
            <a:avLst/>
          </a:prstGeom>
        </p:spPr>
      </p:pic>
      <p:sp>
        <p:nvSpPr>
          <p:cNvPr id="2" name="Slide Number Placeholder 1">
            <a:extLst>
              <a:ext uri="{FF2B5EF4-FFF2-40B4-BE49-F238E27FC236}">
                <a16:creationId xmlns:a16="http://schemas.microsoft.com/office/drawing/2014/main" id="{1F662B00-C0C8-764C-B820-3857182D3EC3}"/>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50779927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TextBox 1">
            <a:extLst>
              <a:ext uri="{FF2B5EF4-FFF2-40B4-BE49-F238E27FC236}">
                <a16:creationId xmlns:a16="http://schemas.microsoft.com/office/drawing/2014/main" id="{71B525CA-929E-4A11-B9A9-E4DA65372586}"/>
              </a:ext>
            </a:extLst>
          </p:cNvPr>
          <p:cNvSpPr txBox="1"/>
          <p:nvPr/>
        </p:nvSpPr>
        <p:spPr>
          <a:xfrm>
            <a:off x="668323" y="1686186"/>
            <a:ext cx="5427677" cy="646331"/>
          </a:xfrm>
          <a:prstGeom prst="rect">
            <a:avLst/>
          </a:prstGeom>
          <a:noFill/>
        </p:spPr>
        <p:txBody>
          <a:bodyPr wrap="square" rtlCol="0">
            <a:spAutoFit/>
          </a:bodyPr>
          <a:lstStyle/>
          <a:p>
            <a:r>
              <a:rPr lang="en-US" sz="3600" dirty="0"/>
              <a:t>Motivation</a:t>
            </a:r>
          </a:p>
        </p:txBody>
      </p:sp>
      <p:sp>
        <p:nvSpPr>
          <p:cNvPr id="3" name="TextBox 2">
            <a:extLst>
              <a:ext uri="{FF2B5EF4-FFF2-40B4-BE49-F238E27FC236}">
                <a16:creationId xmlns:a16="http://schemas.microsoft.com/office/drawing/2014/main" id="{F95E5BD6-A219-4012-BE0D-0D46CC6C5DF2}"/>
              </a:ext>
            </a:extLst>
          </p:cNvPr>
          <p:cNvSpPr txBox="1"/>
          <p:nvPr/>
        </p:nvSpPr>
        <p:spPr>
          <a:xfrm>
            <a:off x="771787" y="2525086"/>
            <a:ext cx="1072113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Cricket, being the second most popular sports in the world, is widely followed across the globe. </a:t>
            </a:r>
          </a:p>
          <a:p>
            <a:pPr marL="342900" indent="-342900">
              <a:buFont typeface="Arial" panose="020B0604020202020204" pitchFamily="34" charset="0"/>
              <a:buChar char="•"/>
            </a:pPr>
            <a:r>
              <a:rPr lang="en-US" sz="2400" dirty="0"/>
              <a:t>Cricket has widely evolved over the years with initial days cricket being played over 5 days (Test Cricket), to 1 day cricket (ODI Cricket), to the latest format where cricket is played just for 3 hours (T20 Cricket). </a:t>
            </a:r>
          </a:p>
          <a:p>
            <a:pPr marL="342900" indent="-342900">
              <a:buFont typeface="Arial" panose="020B0604020202020204" pitchFamily="34" charset="0"/>
              <a:buChar char="•"/>
            </a:pPr>
            <a:r>
              <a:rPr lang="en-US" sz="2400" dirty="0"/>
              <a:t>It would be interesting to visualize relative accomplishments of each country in this sport over the years in different formats or how the players have fared in comparison with players from other countries</a:t>
            </a:r>
          </a:p>
          <a:p>
            <a:pPr marL="342900" indent="-342900">
              <a:buFont typeface="Arial" panose="020B0604020202020204" pitchFamily="34" charset="0"/>
              <a:buChar char="•"/>
            </a:pPr>
            <a:r>
              <a:rPr lang="en-US" sz="2400" dirty="0"/>
              <a:t>This analysis/visuals would help Sports audience to understand internals of Cricket  </a:t>
            </a:r>
          </a:p>
        </p:txBody>
      </p:sp>
      <p:sp>
        <p:nvSpPr>
          <p:cNvPr id="4" name="Slide Number Placeholder 3">
            <a:extLst>
              <a:ext uri="{FF2B5EF4-FFF2-40B4-BE49-F238E27FC236}">
                <a16:creationId xmlns:a16="http://schemas.microsoft.com/office/drawing/2014/main" id="{B07993B2-2395-4C42-8ED4-38F4235F4CC5}"/>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59853487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4" name="Picture 3">
            <a:extLst>
              <a:ext uri="{FF2B5EF4-FFF2-40B4-BE49-F238E27FC236}">
                <a16:creationId xmlns:a16="http://schemas.microsoft.com/office/drawing/2014/main" id="{A387DB53-E183-A34E-BB42-3C08E494EE5D}"/>
              </a:ext>
            </a:extLst>
          </p:cNvPr>
          <p:cNvPicPr>
            <a:picLocks noChangeAspect="1"/>
          </p:cNvPicPr>
          <p:nvPr/>
        </p:nvPicPr>
        <p:blipFill>
          <a:blip r:embed="rId3"/>
          <a:stretch>
            <a:fillRect/>
          </a:stretch>
        </p:blipFill>
        <p:spPr>
          <a:xfrm>
            <a:off x="1523346" y="1377033"/>
            <a:ext cx="5067838" cy="3022353"/>
          </a:xfrm>
          <a:prstGeom prst="rect">
            <a:avLst/>
          </a:prstGeom>
        </p:spPr>
      </p:pic>
      <p:pic>
        <p:nvPicPr>
          <p:cNvPr id="5" name="Picture 4">
            <a:extLst>
              <a:ext uri="{FF2B5EF4-FFF2-40B4-BE49-F238E27FC236}">
                <a16:creationId xmlns:a16="http://schemas.microsoft.com/office/drawing/2014/main" id="{47299693-8BE5-2E4D-AB60-446DC4938A65}"/>
              </a:ext>
            </a:extLst>
          </p:cNvPr>
          <p:cNvPicPr>
            <a:picLocks noChangeAspect="1"/>
          </p:cNvPicPr>
          <p:nvPr/>
        </p:nvPicPr>
        <p:blipFill>
          <a:blip r:embed="rId4"/>
          <a:stretch>
            <a:fillRect/>
          </a:stretch>
        </p:blipFill>
        <p:spPr>
          <a:xfrm>
            <a:off x="6864662" y="1377032"/>
            <a:ext cx="4939876" cy="3022354"/>
          </a:xfrm>
          <a:prstGeom prst="rect">
            <a:avLst/>
          </a:prstGeom>
        </p:spPr>
      </p:pic>
      <p:pic>
        <p:nvPicPr>
          <p:cNvPr id="6" name="Picture 5">
            <a:extLst>
              <a:ext uri="{FF2B5EF4-FFF2-40B4-BE49-F238E27FC236}">
                <a16:creationId xmlns:a16="http://schemas.microsoft.com/office/drawing/2014/main" id="{72389FAD-233D-E244-927F-A2D5A2D50F68}"/>
              </a:ext>
            </a:extLst>
          </p:cNvPr>
          <p:cNvPicPr>
            <a:picLocks noChangeAspect="1"/>
          </p:cNvPicPr>
          <p:nvPr/>
        </p:nvPicPr>
        <p:blipFill>
          <a:blip r:embed="rId5"/>
          <a:stretch>
            <a:fillRect/>
          </a:stretch>
        </p:blipFill>
        <p:spPr>
          <a:xfrm>
            <a:off x="3539454" y="4486232"/>
            <a:ext cx="5554211" cy="2371768"/>
          </a:xfrm>
          <a:prstGeom prst="rect">
            <a:avLst/>
          </a:prstGeom>
        </p:spPr>
      </p:pic>
      <p:sp>
        <p:nvSpPr>
          <p:cNvPr id="2" name="Rectangle 1">
            <a:extLst>
              <a:ext uri="{FF2B5EF4-FFF2-40B4-BE49-F238E27FC236}">
                <a16:creationId xmlns:a16="http://schemas.microsoft.com/office/drawing/2014/main" id="{B7FA35DB-6554-6E43-AD29-D23E2C0569DB}"/>
              </a:ext>
            </a:extLst>
          </p:cNvPr>
          <p:cNvSpPr/>
          <p:nvPr/>
        </p:nvSpPr>
        <p:spPr>
          <a:xfrm>
            <a:off x="1738183" y="564206"/>
            <a:ext cx="8505567" cy="369332"/>
          </a:xfrm>
          <a:prstGeom prst="rect">
            <a:avLst/>
          </a:prstGeom>
        </p:spPr>
        <p:txBody>
          <a:bodyPr wrap="square">
            <a:spAutoFit/>
          </a:bodyPr>
          <a:lstStyle/>
          <a:p>
            <a:r>
              <a:rPr lang="en-US" dirty="0"/>
              <a:t>Bubble Chart - Number of matches won by each country per format across the decades</a:t>
            </a:r>
          </a:p>
        </p:txBody>
      </p:sp>
      <p:sp>
        <p:nvSpPr>
          <p:cNvPr id="7" name="Slide Number Placeholder 6">
            <a:extLst>
              <a:ext uri="{FF2B5EF4-FFF2-40B4-BE49-F238E27FC236}">
                <a16:creationId xmlns:a16="http://schemas.microsoft.com/office/drawing/2014/main" id="{C02BA45C-3810-3840-864B-1D619D33675C}"/>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26821128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2" name="Picture 1">
            <a:extLst>
              <a:ext uri="{FF2B5EF4-FFF2-40B4-BE49-F238E27FC236}">
                <a16:creationId xmlns:a16="http://schemas.microsoft.com/office/drawing/2014/main" id="{4C6EBD82-2312-40C9-A99E-89290F6D9EFF}"/>
              </a:ext>
            </a:extLst>
          </p:cNvPr>
          <p:cNvPicPr>
            <a:picLocks noChangeAspect="1"/>
          </p:cNvPicPr>
          <p:nvPr/>
        </p:nvPicPr>
        <p:blipFill>
          <a:blip r:embed="rId3"/>
          <a:stretch>
            <a:fillRect/>
          </a:stretch>
        </p:blipFill>
        <p:spPr>
          <a:xfrm>
            <a:off x="1931437" y="1027416"/>
            <a:ext cx="8920065" cy="5737278"/>
          </a:xfrm>
          <a:prstGeom prst="rect">
            <a:avLst/>
          </a:prstGeom>
        </p:spPr>
      </p:pic>
      <p:sp>
        <p:nvSpPr>
          <p:cNvPr id="4" name="TextBox 3">
            <a:extLst>
              <a:ext uri="{FF2B5EF4-FFF2-40B4-BE49-F238E27FC236}">
                <a16:creationId xmlns:a16="http://schemas.microsoft.com/office/drawing/2014/main" id="{A069B0AF-D267-4F61-8C1E-0124276D188F}"/>
              </a:ext>
            </a:extLst>
          </p:cNvPr>
          <p:cNvSpPr txBox="1"/>
          <p:nvPr/>
        </p:nvSpPr>
        <p:spPr>
          <a:xfrm>
            <a:off x="1758098" y="419933"/>
            <a:ext cx="10722226" cy="461665"/>
          </a:xfrm>
          <a:prstGeom prst="rect">
            <a:avLst/>
          </a:prstGeom>
          <a:noFill/>
        </p:spPr>
        <p:txBody>
          <a:bodyPr wrap="square" rtlCol="0">
            <a:spAutoFit/>
          </a:bodyPr>
          <a:lstStyle/>
          <a:p>
            <a:r>
              <a:rPr lang="en-US" sz="2400" dirty="0"/>
              <a:t>Bar Chart - Number of matches won by each country per format across the decades</a:t>
            </a:r>
          </a:p>
        </p:txBody>
      </p:sp>
      <p:sp>
        <p:nvSpPr>
          <p:cNvPr id="3" name="Slide Number Placeholder 2">
            <a:extLst>
              <a:ext uri="{FF2B5EF4-FFF2-40B4-BE49-F238E27FC236}">
                <a16:creationId xmlns:a16="http://schemas.microsoft.com/office/drawing/2014/main" id="{A15B9F8B-E66B-9241-81FA-A2BA6D59E9AA}"/>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798567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6" name="Picture 5" descr="Chart&#10;&#10;Description automatically generated">
            <a:extLst>
              <a:ext uri="{FF2B5EF4-FFF2-40B4-BE49-F238E27FC236}">
                <a16:creationId xmlns:a16="http://schemas.microsoft.com/office/drawing/2014/main" id="{C0D568FF-6AA2-B04C-B761-444D70D431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85332" y="830781"/>
            <a:ext cx="9072693" cy="3218705"/>
          </a:xfrm>
          <a:prstGeom prst="rect">
            <a:avLst/>
          </a:prstGeom>
          <a:noFill/>
          <a:ln>
            <a:noFill/>
          </a:ln>
        </p:spPr>
      </p:pic>
      <p:sp>
        <p:nvSpPr>
          <p:cNvPr id="7" name="TextBox 6">
            <a:extLst>
              <a:ext uri="{FF2B5EF4-FFF2-40B4-BE49-F238E27FC236}">
                <a16:creationId xmlns:a16="http://schemas.microsoft.com/office/drawing/2014/main" id="{D4CCE961-BF86-4B40-BC72-E8DDEF0DD57B}"/>
              </a:ext>
            </a:extLst>
          </p:cNvPr>
          <p:cNvSpPr txBox="1"/>
          <p:nvPr/>
        </p:nvSpPr>
        <p:spPr>
          <a:xfrm>
            <a:off x="1584976" y="369116"/>
            <a:ext cx="10688118" cy="461665"/>
          </a:xfrm>
          <a:prstGeom prst="rect">
            <a:avLst/>
          </a:prstGeom>
          <a:noFill/>
        </p:spPr>
        <p:txBody>
          <a:bodyPr wrap="square" rtlCol="0">
            <a:spAutoFit/>
          </a:bodyPr>
          <a:lstStyle/>
          <a:p>
            <a:r>
              <a:rPr lang="en-US" sz="2400" dirty="0"/>
              <a:t>Line Chart - Number of matches won by each country per format across the decades</a:t>
            </a:r>
          </a:p>
        </p:txBody>
      </p:sp>
      <p:pic>
        <p:nvPicPr>
          <p:cNvPr id="9" name="Picture 8" descr="A screenshot of a computer&#10;&#10;Description automatically generated with medium confidence">
            <a:extLst>
              <a:ext uri="{FF2B5EF4-FFF2-40B4-BE49-F238E27FC236}">
                <a16:creationId xmlns:a16="http://schemas.microsoft.com/office/drawing/2014/main" id="{C7FF4626-BA0A-C646-8071-D7813848BF3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85332" y="4049486"/>
            <a:ext cx="9072693" cy="2808513"/>
          </a:xfrm>
          <a:prstGeom prst="rect">
            <a:avLst/>
          </a:prstGeom>
          <a:noFill/>
          <a:ln>
            <a:noFill/>
          </a:ln>
        </p:spPr>
      </p:pic>
      <p:sp>
        <p:nvSpPr>
          <p:cNvPr id="2" name="Slide Number Placeholder 1">
            <a:extLst>
              <a:ext uri="{FF2B5EF4-FFF2-40B4-BE49-F238E27FC236}">
                <a16:creationId xmlns:a16="http://schemas.microsoft.com/office/drawing/2014/main" id="{6F81154E-E0C5-5342-9F9D-C9144350B6AB}"/>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71371912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2" name="Picture 1">
            <a:extLst>
              <a:ext uri="{FF2B5EF4-FFF2-40B4-BE49-F238E27FC236}">
                <a16:creationId xmlns:a16="http://schemas.microsoft.com/office/drawing/2014/main" id="{7447DD02-A3C1-4741-B991-FBB91D8B1447}"/>
              </a:ext>
            </a:extLst>
          </p:cNvPr>
          <p:cNvPicPr>
            <a:picLocks noChangeAspect="1"/>
          </p:cNvPicPr>
          <p:nvPr/>
        </p:nvPicPr>
        <p:blipFill>
          <a:blip r:embed="rId3"/>
          <a:stretch>
            <a:fillRect/>
          </a:stretch>
        </p:blipFill>
        <p:spPr>
          <a:xfrm>
            <a:off x="1584976" y="1676295"/>
            <a:ext cx="10031769" cy="4133461"/>
          </a:xfrm>
          <a:prstGeom prst="rect">
            <a:avLst/>
          </a:prstGeom>
        </p:spPr>
      </p:pic>
      <p:sp>
        <p:nvSpPr>
          <p:cNvPr id="3" name="TextBox 2">
            <a:extLst>
              <a:ext uri="{FF2B5EF4-FFF2-40B4-BE49-F238E27FC236}">
                <a16:creationId xmlns:a16="http://schemas.microsoft.com/office/drawing/2014/main" id="{C17D6D1C-2861-4791-9399-A3F02A28D11E}"/>
              </a:ext>
            </a:extLst>
          </p:cNvPr>
          <p:cNvSpPr txBox="1"/>
          <p:nvPr/>
        </p:nvSpPr>
        <p:spPr>
          <a:xfrm>
            <a:off x="1816845" y="798113"/>
            <a:ext cx="9069457" cy="461665"/>
          </a:xfrm>
          <a:prstGeom prst="rect">
            <a:avLst/>
          </a:prstGeom>
          <a:noFill/>
        </p:spPr>
        <p:txBody>
          <a:bodyPr wrap="square" rtlCol="0">
            <a:spAutoFit/>
          </a:bodyPr>
          <a:lstStyle/>
          <a:p>
            <a:r>
              <a:rPr lang="en-US" sz="2400" dirty="0"/>
              <a:t>Stacked Bar Chart – Showing statistics for different countries per format</a:t>
            </a:r>
          </a:p>
        </p:txBody>
      </p:sp>
      <p:sp>
        <p:nvSpPr>
          <p:cNvPr id="4" name="Slide Number Placeholder 3">
            <a:extLst>
              <a:ext uri="{FF2B5EF4-FFF2-40B4-BE49-F238E27FC236}">
                <a16:creationId xmlns:a16="http://schemas.microsoft.com/office/drawing/2014/main" id="{87E8C536-A16F-A444-BED5-46108500A5C0}"/>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666113276"/>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2" name="Picture 1">
            <a:extLst>
              <a:ext uri="{FF2B5EF4-FFF2-40B4-BE49-F238E27FC236}">
                <a16:creationId xmlns:a16="http://schemas.microsoft.com/office/drawing/2014/main" id="{F7EAFB06-DD02-4E56-A86B-4B25281341A3}"/>
              </a:ext>
            </a:extLst>
          </p:cNvPr>
          <p:cNvPicPr>
            <a:picLocks noChangeAspect="1"/>
          </p:cNvPicPr>
          <p:nvPr/>
        </p:nvPicPr>
        <p:blipFill>
          <a:blip r:embed="rId3"/>
          <a:stretch>
            <a:fillRect/>
          </a:stretch>
        </p:blipFill>
        <p:spPr>
          <a:xfrm>
            <a:off x="3100387" y="830781"/>
            <a:ext cx="6566127" cy="5953125"/>
          </a:xfrm>
          <a:prstGeom prst="rect">
            <a:avLst/>
          </a:prstGeom>
        </p:spPr>
      </p:pic>
      <p:sp>
        <p:nvSpPr>
          <p:cNvPr id="7" name="TextBox 6">
            <a:extLst>
              <a:ext uri="{FF2B5EF4-FFF2-40B4-BE49-F238E27FC236}">
                <a16:creationId xmlns:a16="http://schemas.microsoft.com/office/drawing/2014/main" id="{3524774A-E2DF-824E-8B90-24429D561EA0}"/>
              </a:ext>
            </a:extLst>
          </p:cNvPr>
          <p:cNvSpPr txBox="1"/>
          <p:nvPr/>
        </p:nvSpPr>
        <p:spPr>
          <a:xfrm>
            <a:off x="2206304" y="430901"/>
            <a:ext cx="9018165" cy="461665"/>
          </a:xfrm>
          <a:prstGeom prst="rect">
            <a:avLst/>
          </a:prstGeom>
          <a:noFill/>
        </p:spPr>
        <p:txBody>
          <a:bodyPr wrap="square" rtlCol="0">
            <a:spAutoFit/>
          </a:bodyPr>
          <a:lstStyle/>
          <a:p>
            <a:r>
              <a:rPr lang="en-US" sz="2400" dirty="0"/>
              <a:t>Sunburst Chart - Showing statistics for different countries per format</a:t>
            </a:r>
          </a:p>
        </p:txBody>
      </p:sp>
      <p:sp>
        <p:nvSpPr>
          <p:cNvPr id="3" name="Slide Number Placeholder 2">
            <a:extLst>
              <a:ext uri="{FF2B5EF4-FFF2-40B4-BE49-F238E27FC236}">
                <a16:creationId xmlns:a16="http://schemas.microsoft.com/office/drawing/2014/main" id="{4DA1A9FC-92BC-2F45-8B78-4D8901EADAE9}"/>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00363775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2" name="Picture 1">
            <a:extLst>
              <a:ext uri="{FF2B5EF4-FFF2-40B4-BE49-F238E27FC236}">
                <a16:creationId xmlns:a16="http://schemas.microsoft.com/office/drawing/2014/main" id="{4D752E4C-E761-474A-BFF8-52AB73EBE44B}"/>
              </a:ext>
            </a:extLst>
          </p:cNvPr>
          <p:cNvPicPr>
            <a:picLocks noChangeAspect="1"/>
          </p:cNvPicPr>
          <p:nvPr/>
        </p:nvPicPr>
        <p:blipFill>
          <a:blip r:embed="rId3"/>
          <a:stretch>
            <a:fillRect/>
          </a:stretch>
        </p:blipFill>
        <p:spPr>
          <a:xfrm>
            <a:off x="2384745" y="1359872"/>
            <a:ext cx="6808682" cy="5366743"/>
          </a:xfrm>
          <a:prstGeom prst="rect">
            <a:avLst/>
          </a:prstGeom>
        </p:spPr>
      </p:pic>
      <p:sp>
        <p:nvSpPr>
          <p:cNvPr id="6" name="TextBox 5">
            <a:extLst>
              <a:ext uri="{FF2B5EF4-FFF2-40B4-BE49-F238E27FC236}">
                <a16:creationId xmlns:a16="http://schemas.microsoft.com/office/drawing/2014/main" id="{03A8437F-FEEB-B647-AFB3-0E3578E7C669}"/>
              </a:ext>
            </a:extLst>
          </p:cNvPr>
          <p:cNvSpPr txBox="1"/>
          <p:nvPr/>
        </p:nvSpPr>
        <p:spPr>
          <a:xfrm>
            <a:off x="1916772" y="770300"/>
            <a:ext cx="9697778" cy="461665"/>
          </a:xfrm>
          <a:prstGeom prst="rect">
            <a:avLst/>
          </a:prstGeom>
          <a:noFill/>
        </p:spPr>
        <p:txBody>
          <a:bodyPr wrap="square" rtlCol="0">
            <a:spAutoFit/>
          </a:bodyPr>
          <a:lstStyle/>
          <a:p>
            <a:r>
              <a:rPr lang="en-US" sz="2400" dirty="0"/>
              <a:t>Pair Plot – Showing Average Runs scored per Wicket in different formats</a:t>
            </a:r>
          </a:p>
        </p:txBody>
      </p:sp>
      <p:sp>
        <p:nvSpPr>
          <p:cNvPr id="3" name="Slide Number Placeholder 2">
            <a:extLst>
              <a:ext uri="{FF2B5EF4-FFF2-40B4-BE49-F238E27FC236}">
                <a16:creationId xmlns:a16="http://schemas.microsoft.com/office/drawing/2014/main" id="{1A6DAE4F-D882-7340-8DF6-EE33DA5EB669}"/>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96322244"/>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7" name="Picture 6">
            <a:extLst>
              <a:ext uri="{FF2B5EF4-FFF2-40B4-BE49-F238E27FC236}">
                <a16:creationId xmlns:a16="http://schemas.microsoft.com/office/drawing/2014/main" id="{2D64179A-9451-4441-97FE-F6BA1E684D5D}"/>
              </a:ext>
            </a:extLst>
          </p:cNvPr>
          <p:cNvPicPr>
            <a:picLocks noChangeAspect="1"/>
          </p:cNvPicPr>
          <p:nvPr/>
        </p:nvPicPr>
        <p:blipFill>
          <a:blip r:embed="rId3"/>
          <a:stretch>
            <a:fillRect/>
          </a:stretch>
        </p:blipFill>
        <p:spPr>
          <a:xfrm>
            <a:off x="1900237" y="1214437"/>
            <a:ext cx="8391525" cy="5093057"/>
          </a:xfrm>
          <a:prstGeom prst="rect">
            <a:avLst/>
          </a:prstGeom>
        </p:spPr>
      </p:pic>
      <p:sp>
        <p:nvSpPr>
          <p:cNvPr id="9" name="TextBox 8">
            <a:extLst>
              <a:ext uri="{FF2B5EF4-FFF2-40B4-BE49-F238E27FC236}">
                <a16:creationId xmlns:a16="http://schemas.microsoft.com/office/drawing/2014/main" id="{5CABA530-F5F5-5A43-A7E5-2E3FF861D157}"/>
              </a:ext>
            </a:extLst>
          </p:cNvPr>
          <p:cNvSpPr txBox="1"/>
          <p:nvPr/>
        </p:nvSpPr>
        <p:spPr>
          <a:xfrm>
            <a:off x="1717583" y="564206"/>
            <a:ext cx="9886168" cy="461665"/>
          </a:xfrm>
          <a:prstGeom prst="rect">
            <a:avLst/>
          </a:prstGeom>
          <a:noFill/>
        </p:spPr>
        <p:txBody>
          <a:bodyPr wrap="square" rtlCol="0">
            <a:spAutoFit/>
          </a:bodyPr>
          <a:lstStyle/>
          <a:p>
            <a:r>
              <a:rPr lang="en-US" sz="2400" dirty="0"/>
              <a:t>Box Plot with Strip Plot  - Win/Loss Ratio for each country in each format</a:t>
            </a:r>
          </a:p>
        </p:txBody>
      </p:sp>
      <p:sp>
        <p:nvSpPr>
          <p:cNvPr id="2" name="Slide Number Placeholder 1">
            <a:extLst>
              <a:ext uri="{FF2B5EF4-FFF2-40B4-BE49-F238E27FC236}">
                <a16:creationId xmlns:a16="http://schemas.microsoft.com/office/drawing/2014/main" id="{53D28E70-C8F0-2B4C-9715-5A0ABBCEA216}"/>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25775036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6" name="TextBox 5">
            <a:extLst>
              <a:ext uri="{FF2B5EF4-FFF2-40B4-BE49-F238E27FC236}">
                <a16:creationId xmlns:a16="http://schemas.microsoft.com/office/drawing/2014/main" id="{5C66EA7C-C484-A44B-B7A7-1B6978142E2B}"/>
              </a:ext>
            </a:extLst>
          </p:cNvPr>
          <p:cNvSpPr txBox="1"/>
          <p:nvPr/>
        </p:nvSpPr>
        <p:spPr>
          <a:xfrm>
            <a:off x="1974231" y="484215"/>
            <a:ext cx="10333099" cy="461665"/>
          </a:xfrm>
          <a:prstGeom prst="rect">
            <a:avLst/>
          </a:prstGeom>
          <a:noFill/>
        </p:spPr>
        <p:txBody>
          <a:bodyPr wrap="square" rtlCol="0">
            <a:spAutoFit/>
          </a:bodyPr>
          <a:lstStyle/>
          <a:p>
            <a:r>
              <a:rPr lang="en-US" sz="2400" dirty="0"/>
              <a:t>Bar/Pyramid Chart  – Wins in Home Vs Away for each country in different formats</a:t>
            </a:r>
          </a:p>
        </p:txBody>
      </p:sp>
      <p:pic>
        <p:nvPicPr>
          <p:cNvPr id="7" name="Picture 6" descr="Chart, bar chart&#10;&#10;Description automatically generated">
            <a:extLst>
              <a:ext uri="{FF2B5EF4-FFF2-40B4-BE49-F238E27FC236}">
                <a16:creationId xmlns:a16="http://schemas.microsoft.com/office/drawing/2014/main" id="{5D108853-89DD-C742-8B5F-00D6AF4B918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5209" y="1124562"/>
            <a:ext cx="3822569" cy="2519265"/>
          </a:xfrm>
          <a:prstGeom prst="rect">
            <a:avLst/>
          </a:prstGeom>
          <a:noFill/>
          <a:ln>
            <a:noFill/>
          </a:ln>
        </p:spPr>
      </p:pic>
      <p:pic>
        <p:nvPicPr>
          <p:cNvPr id="9" name="Picture 8" descr="Chart, bar chart&#10;&#10;Description automatically generated">
            <a:extLst>
              <a:ext uri="{FF2B5EF4-FFF2-40B4-BE49-F238E27FC236}">
                <a16:creationId xmlns:a16="http://schemas.microsoft.com/office/drawing/2014/main" id="{49D3C56A-4E5C-0042-AB57-2B08D6F5BF11}"/>
              </a:ext>
            </a:extLst>
          </p:cNvPr>
          <p:cNvPicPr/>
          <p:nvPr/>
        </p:nvPicPr>
        <p:blipFill>
          <a:blip r:embed="rId4">
            <a:extLst>
              <a:ext uri="{28A0092B-C50C-407E-A947-70E740481C1C}">
                <a14:useLocalDpi xmlns:a14="http://schemas.microsoft.com/office/drawing/2010/main" val="0"/>
              </a:ext>
            </a:extLst>
          </a:blip>
          <a:stretch>
            <a:fillRect/>
          </a:stretch>
        </p:blipFill>
        <p:spPr>
          <a:xfrm>
            <a:off x="7494207" y="3878190"/>
            <a:ext cx="3623571" cy="2841171"/>
          </a:xfrm>
          <a:prstGeom prst="rect">
            <a:avLst/>
          </a:prstGeom>
        </p:spPr>
      </p:pic>
      <p:pic>
        <p:nvPicPr>
          <p:cNvPr id="10" name="Picture 9" descr="Chart, bar chart&#10;&#10;Description automatically generated">
            <a:extLst>
              <a:ext uri="{FF2B5EF4-FFF2-40B4-BE49-F238E27FC236}">
                <a16:creationId xmlns:a16="http://schemas.microsoft.com/office/drawing/2014/main" id="{21E6AD8A-402F-E045-8049-FBEFCE0724D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4231" y="1124562"/>
            <a:ext cx="4046758" cy="2696040"/>
          </a:xfrm>
          <a:prstGeom prst="rect">
            <a:avLst/>
          </a:prstGeom>
          <a:noFill/>
          <a:ln>
            <a:noFill/>
          </a:ln>
        </p:spPr>
      </p:pic>
      <p:pic>
        <p:nvPicPr>
          <p:cNvPr id="11" name="Picture 10" descr="Chart, bar chart&#10;&#10;Description automatically generated">
            <a:extLst>
              <a:ext uri="{FF2B5EF4-FFF2-40B4-BE49-F238E27FC236}">
                <a16:creationId xmlns:a16="http://schemas.microsoft.com/office/drawing/2014/main" id="{00187478-59A0-3D4E-893A-A1F47D9AFC39}"/>
              </a:ext>
            </a:extLst>
          </p:cNvPr>
          <p:cNvPicPr/>
          <p:nvPr/>
        </p:nvPicPr>
        <p:blipFill>
          <a:blip r:embed="rId6">
            <a:extLst>
              <a:ext uri="{28A0092B-C50C-407E-A947-70E740481C1C}">
                <a14:useLocalDpi xmlns:a14="http://schemas.microsoft.com/office/drawing/2010/main" val="0"/>
              </a:ext>
            </a:extLst>
          </a:blip>
          <a:stretch>
            <a:fillRect/>
          </a:stretch>
        </p:blipFill>
        <p:spPr>
          <a:xfrm>
            <a:off x="1974231" y="4023594"/>
            <a:ext cx="4360649" cy="2696040"/>
          </a:xfrm>
          <a:prstGeom prst="rect">
            <a:avLst/>
          </a:prstGeom>
        </p:spPr>
      </p:pic>
      <p:sp>
        <p:nvSpPr>
          <p:cNvPr id="2" name="Slide Number Placeholder 1">
            <a:extLst>
              <a:ext uri="{FF2B5EF4-FFF2-40B4-BE49-F238E27FC236}">
                <a16:creationId xmlns:a16="http://schemas.microsoft.com/office/drawing/2014/main" id="{725FE59C-E66E-2C41-9811-8234D43D53C3}"/>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31864134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4" name="Picture 3">
            <a:extLst>
              <a:ext uri="{FF2B5EF4-FFF2-40B4-BE49-F238E27FC236}">
                <a16:creationId xmlns:a16="http://schemas.microsoft.com/office/drawing/2014/main" id="{070B7EF7-29CA-4E9A-AFD1-5AF932816001}"/>
              </a:ext>
            </a:extLst>
          </p:cNvPr>
          <p:cNvPicPr>
            <a:picLocks noChangeAspect="1"/>
          </p:cNvPicPr>
          <p:nvPr/>
        </p:nvPicPr>
        <p:blipFill>
          <a:blip r:embed="rId3"/>
          <a:stretch>
            <a:fillRect/>
          </a:stretch>
        </p:blipFill>
        <p:spPr>
          <a:xfrm>
            <a:off x="485348" y="1771648"/>
            <a:ext cx="11221304" cy="4067856"/>
          </a:xfrm>
          <a:prstGeom prst="rect">
            <a:avLst/>
          </a:prstGeom>
        </p:spPr>
      </p:pic>
      <p:sp>
        <p:nvSpPr>
          <p:cNvPr id="6" name="TextBox 5">
            <a:extLst>
              <a:ext uri="{FF2B5EF4-FFF2-40B4-BE49-F238E27FC236}">
                <a16:creationId xmlns:a16="http://schemas.microsoft.com/office/drawing/2014/main" id="{E76D444E-5E47-1B45-B2A1-B9EE73359AEF}"/>
              </a:ext>
            </a:extLst>
          </p:cNvPr>
          <p:cNvSpPr txBox="1"/>
          <p:nvPr/>
        </p:nvSpPr>
        <p:spPr>
          <a:xfrm>
            <a:off x="2144521" y="787663"/>
            <a:ext cx="8533230" cy="461665"/>
          </a:xfrm>
          <a:prstGeom prst="rect">
            <a:avLst/>
          </a:prstGeom>
          <a:noFill/>
        </p:spPr>
        <p:txBody>
          <a:bodyPr wrap="square" rtlCol="0">
            <a:spAutoFit/>
          </a:bodyPr>
          <a:lstStyle/>
          <a:p>
            <a:r>
              <a:rPr lang="en-US" sz="2400" dirty="0"/>
              <a:t>Race Chart – Batting stats for top 15 players in the world </a:t>
            </a:r>
          </a:p>
        </p:txBody>
      </p:sp>
      <p:sp>
        <p:nvSpPr>
          <p:cNvPr id="2" name="Slide Number Placeholder 1">
            <a:extLst>
              <a:ext uri="{FF2B5EF4-FFF2-40B4-BE49-F238E27FC236}">
                <a16:creationId xmlns:a16="http://schemas.microsoft.com/office/drawing/2014/main" id="{90AEAF33-9C82-D240-8B26-10A177E82C16}"/>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29981804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2" name="Picture 1">
            <a:extLst>
              <a:ext uri="{FF2B5EF4-FFF2-40B4-BE49-F238E27FC236}">
                <a16:creationId xmlns:a16="http://schemas.microsoft.com/office/drawing/2014/main" id="{59FE8151-08E0-49F4-A647-C1DE5350431A}"/>
              </a:ext>
            </a:extLst>
          </p:cNvPr>
          <p:cNvPicPr>
            <a:picLocks noChangeAspect="1"/>
          </p:cNvPicPr>
          <p:nvPr/>
        </p:nvPicPr>
        <p:blipFill>
          <a:blip r:embed="rId3"/>
          <a:stretch>
            <a:fillRect/>
          </a:stretch>
        </p:blipFill>
        <p:spPr>
          <a:xfrm>
            <a:off x="520962" y="1920207"/>
            <a:ext cx="11164504" cy="4096869"/>
          </a:xfrm>
          <a:prstGeom prst="rect">
            <a:avLst/>
          </a:prstGeom>
        </p:spPr>
      </p:pic>
      <p:sp>
        <p:nvSpPr>
          <p:cNvPr id="6" name="TextBox 5">
            <a:extLst>
              <a:ext uri="{FF2B5EF4-FFF2-40B4-BE49-F238E27FC236}">
                <a16:creationId xmlns:a16="http://schemas.microsoft.com/office/drawing/2014/main" id="{12A43D49-C4F0-0F4A-A461-6CF2ECDA1FEE}"/>
              </a:ext>
            </a:extLst>
          </p:cNvPr>
          <p:cNvSpPr txBox="1"/>
          <p:nvPr/>
        </p:nvSpPr>
        <p:spPr>
          <a:xfrm>
            <a:off x="1962732" y="918372"/>
            <a:ext cx="7245605" cy="461665"/>
          </a:xfrm>
          <a:prstGeom prst="rect">
            <a:avLst/>
          </a:prstGeom>
          <a:noFill/>
        </p:spPr>
        <p:txBody>
          <a:bodyPr wrap="square" rtlCol="0">
            <a:spAutoFit/>
          </a:bodyPr>
          <a:lstStyle/>
          <a:p>
            <a:r>
              <a:rPr lang="en-US" sz="2400" dirty="0"/>
              <a:t>Race Chart - Bowling stats for top 15 players in the world</a:t>
            </a:r>
          </a:p>
        </p:txBody>
      </p:sp>
      <p:sp>
        <p:nvSpPr>
          <p:cNvPr id="3" name="Slide Number Placeholder 2">
            <a:extLst>
              <a:ext uri="{FF2B5EF4-FFF2-40B4-BE49-F238E27FC236}">
                <a16:creationId xmlns:a16="http://schemas.microsoft.com/office/drawing/2014/main" id="{2AE5FBF0-B835-1249-9708-7A04686CD96C}"/>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74803951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TextBox 1">
            <a:extLst>
              <a:ext uri="{FF2B5EF4-FFF2-40B4-BE49-F238E27FC236}">
                <a16:creationId xmlns:a16="http://schemas.microsoft.com/office/drawing/2014/main" id="{3F62EB6B-8A66-4975-BE50-2C0930E996A6}"/>
              </a:ext>
            </a:extLst>
          </p:cNvPr>
          <p:cNvSpPr txBox="1"/>
          <p:nvPr/>
        </p:nvSpPr>
        <p:spPr>
          <a:xfrm>
            <a:off x="790138" y="2967335"/>
            <a:ext cx="8380602" cy="923330"/>
          </a:xfrm>
          <a:prstGeom prst="rect">
            <a:avLst/>
          </a:prstGeom>
          <a:noFill/>
        </p:spPr>
        <p:txBody>
          <a:bodyPr wrap="square" rtlCol="0">
            <a:spAutoFit/>
          </a:bodyPr>
          <a:lstStyle/>
          <a:p>
            <a:r>
              <a:rPr lang="en-US" sz="5400" dirty="0"/>
              <a:t>Existing Work</a:t>
            </a:r>
          </a:p>
        </p:txBody>
      </p:sp>
      <p:sp>
        <p:nvSpPr>
          <p:cNvPr id="4" name="Slide Number Placeholder 3">
            <a:extLst>
              <a:ext uri="{FF2B5EF4-FFF2-40B4-BE49-F238E27FC236}">
                <a16:creationId xmlns:a16="http://schemas.microsoft.com/office/drawing/2014/main" id="{9427C9AF-86A6-7049-8D19-A29E29A66BAF}"/>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1078722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6" name="TextBox 5">
            <a:extLst>
              <a:ext uri="{FF2B5EF4-FFF2-40B4-BE49-F238E27FC236}">
                <a16:creationId xmlns:a16="http://schemas.microsoft.com/office/drawing/2014/main" id="{EE935AC7-29E3-A143-A59B-C9C48B7549F5}"/>
              </a:ext>
            </a:extLst>
          </p:cNvPr>
          <p:cNvSpPr txBox="1"/>
          <p:nvPr/>
        </p:nvSpPr>
        <p:spPr>
          <a:xfrm>
            <a:off x="1781660" y="564206"/>
            <a:ext cx="9914161" cy="461665"/>
          </a:xfrm>
          <a:prstGeom prst="rect">
            <a:avLst/>
          </a:prstGeom>
          <a:noFill/>
        </p:spPr>
        <p:txBody>
          <a:bodyPr wrap="square" rtlCol="0">
            <a:spAutoFit/>
          </a:bodyPr>
          <a:lstStyle/>
          <a:p>
            <a:r>
              <a:rPr lang="en-US" sz="2400" dirty="0"/>
              <a:t>Bar Chart – Number of players playing cricket for each country</a:t>
            </a:r>
          </a:p>
        </p:txBody>
      </p:sp>
      <p:pic>
        <p:nvPicPr>
          <p:cNvPr id="3" name="Picture 2">
            <a:extLst>
              <a:ext uri="{FF2B5EF4-FFF2-40B4-BE49-F238E27FC236}">
                <a16:creationId xmlns:a16="http://schemas.microsoft.com/office/drawing/2014/main" id="{43F09A2E-8957-4E8F-AB63-C494E0FECC72}"/>
              </a:ext>
            </a:extLst>
          </p:cNvPr>
          <p:cNvPicPr>
            <a:picLocks noChangeAspect="1"/>
          </p:cNvPicPr>
          <p:nvPr/>
        </p:nvPicPr>
        <p:blipFill>
          <a:blip r:embed="rId3"/>
          <a:stretch>
            <a:fillRect/>
          </a:stretch>
        </p:blipFill>
        <p:spPr>
          <a:xfrm>
            <a:off x="1671592" y="1384183"/>
            <a:ext cx="9697057" cy="5236085"/>
          </a:xfrm>
          <a:prstGeom prst="rect">
            <a:avLst/>
          </a:prstGeom>
        </p:spPr>
      </p:pic>
      <p:sp>
        <p:nvSpPr>
          <p:cNvPr id="2" name="Slide Number Placeholder 1">
            <a:extLst>
              <a:ext uri="{FF2B5EF4-FFF2-40B4-BE49-F238E27FC236}">
                <a16:creationId xmlns:a16="http://schemas.microsoft.com/office/drawing/2014/main" id="{B3B880F7-5766-0D45-A090-C28D457DDAFF}"/>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22452619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6" name="TextBox 5">
            <a:extLst>
              <a:ext uri="{FF2B5EF4-FFF2-40B4-BE49-F238E27FC236}">
                <a16:creationId xmlns:a16="http://schemas.microsoft.com/office/drawing/2014/main" id="{D5CF513D-DFAE-2143-BF24-DA41537EB227}"/>
              </a:ext>
            </a:extLst>
          </p:cNvPr>
          <p:cNvSpPr txBox="1"/>
          <p:nvPr/>
        </p:nvSpPr>
        <p:spPr>
          <a:xfrm>
            <a:off x="2144520" y="564206"/>
            <a:ext cx="8486577" cy="461665"/>
          </a:xfrm>
          <a:prstGeom prst="rect">
            <a:avLst/>
          </a:prstGeom>
          <a:noFill/>
        </p:spPr>
        <p:txBody>
          <a:bodyPr wrap="square" rtlCol="0">
            <a:spAutoFit/>
          </a:bodyPr>
          <a:lstStyle/>
          <a:p>
            <a:r>
              <a:rPr lang="en-US" sz="2400" dirty="0"/>
              <a:t>Bubble Matrix Chart – Wins for each country against each other</a:t>
            </a:r>
          </a:p>
        </p:txBody>
      </p:sp>
      <p:pic>
        <p:nvPicPr>
          <p:cNvPr id="7" name="Picture 2">
            <a:extLst>
              <a:ext uri="{FF2B5EF4-FFF2-40B4-BE49-F238E27FC236}">
                <a16:creationId xmlns:a16="http://schemas.microsoft.com/office/drawing/2014/main" id="{A2A4D6F4-4753-314E-8988-B90EB3B2A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336" y="1073798"/>
            <a:ext cx="8405327" cy="55826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4455D317-19B2-294D-A365-0E823EA1534E}"/>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7790363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9" name="TextBox 8">
            <a:extLst>
              <a:ext uri="{FF2B5EF4-FFF2-40B4-BE49-F238E27FC236}">
                <a16:creationId xmlns:a16="http://schemas.microsoft.com/office/drawing/2014/main" id="{1AA5FF70-2477-7348-83BB-A1893C724447}"/>
              </a:ext>
            </a:extLst>
          </p:cNvPr>
          <p:cNvSpPr txBox="1"/>
          <p:nvPr/>
        </p:nvSpPr>
        <p:spPr>
          <a:xfrm>
            <a:off x="2206304" y="369116"/>
            <a:ext cx="8486577" cy="461665"/>
          </a:xfrm>
          <a:prstGeom prst="rect">
            <a:avLst/>
          </a:prstGeom>
          <a:noFill/>
        </p:spPr>
        <p:txBody>
          <a:bodyPr wrap="square" rtlCol="0">
            <a:spAutoFit/>
          </a:bodyPr>
          <a:lstStyle/>
          <a:p>
            <a:r>
              <a:rPr lang="en-US" sz="2400" dirty="0"/>
              <a:t>Bubble Matrix Chart – Wins for each country against each other</a:t>
            </a:r>
          </a:p>
        </p:txBody>
      </p:sp>
      <p:pic>
        <p:nvPicPr>
          <p:cNvPr id="10" name="Picture 4">
            <a:extLst>
              <a:ext uri="{FF2B5EF4-FFF2-40B4-BE49-F238E27FC236}">
                <a16:creationId xmlns:a16="http://schemas.microsoft.com/office/drawing/2014/main" id="{12778155-AFCF-5546-9DDF-4D7781FC8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02" y="977892"/>
            <a:ext cx="8853196" cy="588010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1421F5F-81ED-D441-9431-2606F7CCEFFC}"/>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4160141579"/>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9" name="TextBox 8">
            <a:extLst>
              <a:ext uri="{FF2B5EF4-FFF2-40B4-BE49-F238E27FC236}">
                <a16:creationId xmlns:a16="http://schemas.microsoft.com/office/drawing/2014/main" id="{57B75F8F-A2F6-6E4C-BED0-EE8501CD475D}"/>
              </a:ext>
            </a:extLst>
          </p:cNvPr>
          <p:cNvSpPr txBox="1"/>
          <p:nvPr/>
        </p:nvSpPr>
        <p:spPr>
          <a:xfrm>
            <a:off x="2206304" y="369116"/>
            <a:ext cx="8486577" cy="461665"/>
          </a:xfrm>
          <a:prstGeom prst="rect">
            <a:avLst/>
          </a:prstGeom>
          <a:noFill/>
        </p:spPr>
        <p:txBody>
          <a:bodyPr wrap="square" rtlCol="0">
            <a:spAutoFit/>
          </a:bodyPr>
          <a:lstStyle/>
          <a:p>
            <a:r>
              <a:rPr lang="en-US" sz="2400" dirty="0"/>
              <a:t>Bubble Matrix Chart – Wins for each country against each other</a:t>
            </a:r>
          </a:p>
        </p:txBody>
      </p:sp>
      <p:pic>
        <p:nvPicPr>
          <p:cNvPr id="10" name="Picture 4">
            <a:extLst>
              <a:ext uri="{FF2B5EF4-FFF2-40B4-BE49-F238E27FC236}">
                <a16:creationId xmlns:a16="http://schemas.microsoft.com/office/drawing/2014/main" id="{6DF3403F-8BEA-FB46-8B8B-AB555E5D2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452" y="963043"/>
            <a:ext cx="8995096" cy="597435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435C7414-FEDB-0549-854C-284197A7ED66}"/>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52265443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1030" name="Picture 6">
            <a:extLst>
              <a:ext uri="{FF2B5EF4-FFF2-40B4-BE49-F238E27FC236}">
                <a16:creationId xmlns:a16="http://schemas.microsoft.com/office/drawing/2014/main" id="{3E24472F-5EE0-4841-BDEE-A1A8DB23F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915" y="1977930"/>
            <a:ext cx="5162776" cy="30335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35EB9CA-CEE9-B548-874B-0F4104A27D18}"/>
              </a:ext>
            </a:extLst>
          </p:cNvPr>
          <p:cNvSpPr/>
          <p:nvPr/>
        </p:nvSpPr>
        <p:spPr>
          <a:xfrm>
            <a:off x="8229851" y="1477179"/>
            <a:ext cx="1814599" cy="369332"/>
          </a:xfrm>
          <a:prstGeom prst="rect">
            <a:avLst/>
          </a:prstGeom>
        </p:spPr>
        <p:txBody>
          <a:bodyPr wrap="none">
            <a:spAutoFit/>
          </a:bodyPr>
          <a:lstStyle/>
          <a:p>
            <a:r>
              <a:rPr lang="en-US" dirty="0"/>
              <a:t>colormap='turbo'</a:t>
            </a:r>
          </a:p>
        </p:txBody>
      </p:sp>
      <p:pic>
        <p:nvPicPr>
          <p:cNvPr id="1032" name="Picture 8">
            <a:extLst>
              <a:ext uri="{FF2B5EF4-FFF2-40B4-BE49-F238E27FC236}">
                <a16:creationId xmlns:a16="http://schemas.microsoft.com/office/drawing/2014/main" id="{C5CE21BB-9537-5645-96CE-A3D637074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98" y="1977930"/>
            <a:ext cx="5055476" cy="29705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43C315F-7EE0-7A47-BA09-7BE0C0B7BB48}"/>
              </a:ext>
            </a:extLst>
          </p:cNvPr>
          <p:cNvSpPr/>
          <p:nvPr/>
        </p:nvSpPr>
        <p:spPr>
          <a:xfrm>
            <a:off x="1987170" y="1608598"/>
            <a:ext cx="1806585" cy="369332"/>
          </a:xfrm>
          <a:prstGeom prst="rect">
            <a:avLst/>
          </a:prstGeom>
        </p:spPr>
        <p:txBody>
          <a:bodyPr wrap="none">
            <a:spAutoFit/>
          </a:bodyPr>
          <a:lstStyle/>
          <a:p>
            <a:r>
              <a:rPr lang="en-US" dirty="0"/>
              <a:t>colormap='</a:t>
            </a:r>
            <a:r>
              <a:rPr lang="en-US" dirty="0" err="1"/>
              <a:t>BuGn</a:t>
            </a:r>
            <a:r>
              <a:rPr lang="en-US" dirty="0"/>
              <a:t>'</a:t>
            </a:r>
          </a:p>
        </p:txBody>
      </p:sp>
      <p:sp>
        <p:nvSpPr>
          <p:cNvPr id="5" name="Rectangle 4">
            <a:extLst>
              <a:ext uri="{FF2B5EF4-FFF2-40B4-BE49-F238E27FC236}">
                <a16:creationId xmlns:a16="http://schemas.microsoft.com/office/drawing/2014/main" id="{FFA198B7-EC50-454F-BB14-105BB0F7D9B5}"/>
              </a:ext>
            </a:extLst>
          </p:cNvPr>
          <p:cNvSpPr/>
          <p:nvPr/>
        </p:nvSpPr>
        <p:spPr>
          <a:xfrm>
            <a:off x="1987170" y="901067"/>
            <a:ext cx="5967980" cy="369332"/>
          </a:xfrm>
          <a:prstGeom prst="rect">
            <a:avLst/>
          </a:prstGeom>
        </p:spPr>
        <p:txBody>
          <a:bodyPr wrap="none">
            <a:spAutoFit/>
          </a:bodyPr>
          <a:lstStyle/>
          <a:p>
            <a:r>
              <a:rPr lang="en-US" dirty="0"/>
              <a:t>Parallel Coordinate plot: Each formats win/loss/no result stats</a:t>
            </a:r>
          </a:p>
        </p:txBody>
      </p:sp>
      <p:sp>
        <p:nvSpPr>
          <p:cNvPr id="6" name="Slide Number Placeholder 5">
            <a:extLst>
              <a:ext uri="{FF2B5EF4-FFF2-40B4-BE49-F238E27FC236}">
                <a16:creationId xmlns:a16="http://schemas.microsoft.com/office/drawing/2014/main" id="{7BDAA2B3-2AF3-0A4C-9B68-345A9817A486}"/>
              </a:ext>
            </a:extLst>
          </p:cNvPr>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91258482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1026" name="Picture 2">
            <a:extLst>
              <a:ext uri="{FF2B5EF4-FFF2-40B4-BE49-F238E27FC236}">
                <a16:creationId xmlns:a16="http://schemas.microsoft.com/office/drawing/2014/main" id="{2AF6DA7D-0897-A741-AFB5-48B348134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02" y="1643508"/>
            <a:ext cx="5263730" cy="30928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DB9FE4D-7911-E045-8F63-9EAF17D09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66" y="1643508"/>
            <a:ext cx="5263730" cy="30928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FABC06-41AD-9E4D-A832-473CB391FA0D}"/>
              </a:ext>
            </a:extLst>
          </p:cNvPr>
          <p:cNvSpPr/>
          <p:nvPr/>
        </p:nvSpPr>
        <p:spPr>
          <a:xfrm>
            <a:off x="1792472" y="1103188"/>
            <a:ext cx="1846659" cy="369332"/>
          </a:xfrm>
          <a:prstGeom prst="rect">
            <a:avLst/>
          </a:prstGeom>
        </p:spPr>
        <p:txBody>
          <a:bodyPr wrap="none">
            <a:spAutoFit/>
          </a:bodyPr>
          <a:lstStyle/>
          <a:p>
            <a:r>
              <a:rPr lang="en-US" dirty="0"/>
              <a:t>colormap='</a:t>
            </a:r>
            <a:r>
              <a:rPr lang="en-US" dirty="0" err="1"/>
              <a:t>viridis</a:t>
            </a:r>
            <a:r>
              <a:rPr lang="en-US" dirty="0"/>
              <a:t>'</a:t>
            </a:r>
          </a:p>
        </p:txBody>
      </p:sp>
      <p:sp>
        <p:nvSpPr>
          <p:cNvPr id="4" name="Rectangle 3">
            <a:extLst>
              <a:ext uri="{FF2B5EF4-FFF2-40B4-BE49-F238E27FC236}">
                <a16:creationId xmlns:a16="http://schemas.microsoft.com/office/drawing/2014/main" id="{EBCE772E-EF28-5F41-AE77-AFA3DF8DD801}"/>
              </a:ext>
            </a:extLst>
          </p:cNvPr>
          <p:cNvSpPr/>
          <p:nvPr/>
        </p:nvSpPr>
        <p:spPr>
          <a:xfrm>
            <a:off x="7981791" y="1067050"/>
            <a:ext cx="1899751" cy="369332"/>
          </a:xfrm>
          <a:prstGeom prst="rect">
            <a:avLst/>
          </a:prstGeom>
        </p:spPr>
        <p:txBody>
          <a:bodyPr wrap="none">
            <a:spAutoFit/>
          </a:bodyPr>
          <a:lstStyle/>
          <a:p>
            <a:r>
              <a:rPr lang="en-US" dirty="0"/>
              <a:t>colormap='winter'</a:t>
            </a:r>
          </a:p>
        </p:txBody>
      </p:sp>
      <p:sp>
        <p:nvSpPr>
          <p:cNvPr id="5" name="Rectangle 4">
            <a:extLst>
              <a:ext uri="{FF2B5EF4-FFF2-40B4-BE49-F238E27FC236}">
                <a16:creationId xmlns:a16="http://schemas.microsoft.com/office/drawing/2014/main" id="{21C1DBCF-CFED-4F4F-AAF2-81C59BCA2F4D}"/>
              </a:ext>
            </a:extLst>
          </p:cNvPr>
          <p:cNvSpPr/>
          <p:nvPr/>
        </p:nvSpPr>
        <p:spPr>
          <a:xfrm>
            <a:off x="1792472" y="564206"/>
            <a:ext cx="5967980" cy="369332"/>
          </a:xfrm>
          <a:prstGeom prst="rect">
            <a:avLst/>
          </a:prstGeom>
        </p:spPr>
        <p:txBody>
          <a:bodyPr wrap="none">
            <a:spAutoFit/>
          </a:bodyPr>
          <a:lstStyle/>
          <a:p>
            <a:r>
              <a:rPr lang="en-US" dirty="0"/>
              <a:t>Parallel Coordinate plot: Each formats win/loss/no result stats</a:t>
            </a:r>
          </a:p>
        </p:txBody>
      </p:sp>
      <p:sp>
        <p:nvSpPr>
          <p:cNvPr id="7" name="Slide Number Placeholder 6">
            <a:extLst>
              <a:ext uri="{FF2B5EF4-FFF2-40B4-BE49-F238E27FC236}">
                <a16:creationId xmlns:a16="http://schemas.microsoft.com/office/drawing/2014/main" id="{6F5B2378-B3AE-0842-96D4-58FA98E6897C}"/>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89893630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4" name="Rectangle 3">
            <a:extLst>
              <a:ext uri="{FF2B5EF4-FFF2-40B4-BE49-F238E27FC236}">
                <a16:creationId xmlns:a16="http://schemas.microsoft.com/office/drawing/2014/main" id="{210CD86E-401F-6D4D-87E8-EFAF30D58EB2}"/>
              </a:ext>
            </a:extLst>
          </p:cNvPr>
          <p:cNvSpPr/>
          <p:nvPr/>
        </p:nvSpPr>
        <p:spPr>
          <a:xfrm>
            <a:off x="641985" y="1519581"/>
            <a:ext cx="11282286" cy="5911875"/>
          </a:xfrm>
          <a:prstGeom prst="rect">
            <a:avLst/>
          </a:prstGeom>
        </p:spPr>
        <p:txBody>
          <a:bodyPr wrap="square">
            <a:spAutoFit/>
          </a:bodyPr>
          <a:lstStyle/>
          <a:p>
            <a:pPr>
              <a:lnSpc>
                <a:spcPct val="107000"/>
              </a:lnSpc>
              <a:spcBef>
                <a:spcPts val="200"/>
              </a:spcBef>
            </a:pPr>
            <a:r>
              <a:rPr lang="en-US" sz="3600" b="1" dirty="0">
                <a:solidFill>
                  <a:schemeClr val="tx1">
                    <a:lumMod val="95000"/>
                    <a:lumOff val="5000"/>
                  </a:schemeClr>
                </a:solidFill>
                <a:latin typeface="Calibri Light" panose="020F0302020204030204" pitchFamily="34" charset="0"/>
                <a:ea typeface="Times New Roman" panose="02020603050405020304" pitchFamily="18" charset="0"/>
                <a:cs typeface="Times New Roman" panose="02020603050405020304" pitchFamily="18" charset="0"/>
              </a:rPr>
              <a:t>Insights from Visualizations</a:t>
            </a:r>
          </a:p>
          <a:p>
            <a:pPr algn="just">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dirty="0"/>
              <a:t>There are three popular formats in International Cricket played across world and those are Test, ODI and T20I</a:t>
            </a:r>
          </a:p>
          <a:p>
            <a:pPr marL="342900" marR="0" lvl="0" indent="-342900">
              <a:lnSpc>
                <a:spcPct val="107000"/>
              </a:lnSpc>
              <a:spcBef>
                <a:spcPts val="0"/>
              </a:spcBef>
              <a:spcAft>
                <a:spcPts val="0"/>
              </a:spcAft>
              <a:buFont typeface="Calibri" panose="020F0502020204030204" pitchFamily="34" charset="0"/>
              <a:buChar char="-"/>
            </a:pPr>
            <a:r>
              <a:rPr lang="en-US" sz="2000" dirty="0"/>
              <a:t>Cricket started with test Matches in 1870’s  but with the start of ODI’s cricket became more popular.</a:t>
            </a:r>
          </a:p>
          <a:p>
            <a:pPr marL="342900" marR="0" lvl="0" indent="-342900">
              <a:lnSpc>
                <a:spcPct val="107000"/>
              </a:lnSpc>
              <a:spcBef>
                <a:spcPts val="0"/>
              </a:spcBef>
              <a:spcAft>
                <a:spcPts val="0"/>
              </a:spcAft>
              <a:buFont typeface="Calibri" panose="020F0502020204030204" pitchFamily="34" charset="0"/>
              <a:buChar char="-"/>
            </a:pPr>
            <a:r>
              <a:rPr lang="en-US" sz="2000" dirty="0"/>
              <a:t>With the advent of T20I format, cricket got fast popularity and more and more countries started playing cricket.</a:t>
            </a:r>
          </a:p>
          <a:p>
            <a:pPr marL="342900" marR="0" lvl="0" indent="-342900">
              <a:lnSpc>
                <a:spcPct val="107000"/>
              </a:lnSpc>
              <a:spcBef>
                <a:spcPts val="0"/>
              </a:spcBef>
              <a:spcAft>
                <a:spcPts val="0"/>
              </a:spcAft>
              <a:buFont typeface="Calibri" panose="020F0502020204030204" pitchFamily="34" charset="0"/>
              <a:buChar char="-"/>
            </a:pPr>
            <a:r>
              <a:rPr lang="en-US" sz="2000" dirty="0"/>
              <a:t>Players who plays longer time in international cricket there are high chances to get themselves added into top players list</a:t>
            </a:r>
          </a:p>
          <a:p>
            <a:pPr marL="342900" marR="0" lvl="0" indent="-342900">
              <a:lnSpc>
                <a:spcPct val="107000"/>
              </a:lnSpc>
              <a:spcBef>
                <a:spcPts val="0"/>
              </a:spcBef>
              <a:spcAft>
                <a:spcPts val="0"/>
              </a:spcAft>
              <a:buFont typeface="Calibri" panose="020F0502020204030204" pitchFamily="34" charset="0"/>
              <a:buChar char="-"/>
            </a:pPr>
            <a:r>
              <a:rPr lang="en-US" sz="2000" dirty="0"/>
              <a:t>Most of countries perform better at home grounds rather than foreign grounds.</a:t>
            </a:r>
          </a:p>
          <a:p>
            <a:pPr marL="342900" marR="0" lvl="0" indent="-342900">
              <a:lnSpc>
                <a:spcPct val="107000"/>
              </a:lnSpc>
              <a:spcBef>
                <a:spcPts val="0"/>
              </a:spcBef>
              <a:spcAft>
                <a:spcPts val="0"/>
              </a:spcAft>
              <a:buFont typeface="Calibri" panose="020F0502020204030204" pitchFamily="34" charset="0"/>
              <a:buChar char="-"/>
            </a:pPr>
            <a:r>
              <a:rPr lang="en-US" sz="2000" dirty="0"/>
              <a:t>Not all countries are consistent performer across all formats of the game</a:t>
            </a:r>
          </a:p>
          <a:p>
            <a:pPr marL="342900" marR="0" lvl="0" indent="-342900">
              <a:lnSpc>
                <a:spcPct val="107000"/>
              </a:lnSpc>
              <a:spcBef>
                <a:spcPts val="0"/>
              </a:spcBef>
              <a:spcAft>
                <a:spcPts val="0"/>
              </a:spcAft>
              <a:buFont typeface="Calibri" panose="020F0502020204030204" pitchFamily="34" charset="0"/>
              <a:buChar char="-"/>
            </a:pPr>
            <a:r>
              <a:rPr lang="en-US" sz="2000" dirty="0"/>
              <a:t>In Test cricket, there are high chances of No results, but with ODI and T20I cricket, almost every match have a result.</a:t>
            </a:r>
          </a:p>
          <a:p>
            <a:pPr marL="342900" marR="0" lvl="0" indent="-342900">
              <a:lnSpc>
                <a:spcPct val="107000"/>
              </a:lnSpc>
              <a:spcBef>
                <a:spcPts val="0"/>
              </a:spcBef>
              <a:spcAft>
                <a:spcPts val="0"/>
              </a:spcAft>
              <a:buFont typeface="Calibri" panose="020F0502020204030204" pitchFamily="34" charset="0"/>
              <a:buChar char="-"/>
            </a:pPr>
            <a:r>
              <a:rPr lang="en-US" sz="2000" dirty="0"/>
              <a:t>Few countries like India, Australia, England, South Africa, </a:t>
            </a:r>
            <a:r>
              <a:rPr lang="en-US" sz="2000" dirty="0" err="1"/>
              <a:t>Newzealand</a:t>
            </a:r>
            <a:r>
              <a:rPr lang="en-US" sz="2000" dirty="0"/>
              <a:t>, Pakistan are top performers.</a:t>
            </a:r>
          </a:p>
          <a:p>
            <a:pPr marL="342900" indent="-342900">
              <a:lnSpc>
                <a:spcPct val="107000"/>
              </a:lnSpc>
              <a:buFont typeface="Calibri" panose="020F0502020204030204" pitchFamily="34" charset="0"/>
              <a:buChar char="-"/>
            </a:pPr>
            <a:endParaRPr lang="en-US" dirty="0"/>
          </a:p>
          <a:p>
            <a:pPr marL="342900" indent="-342900">
              <a:lnSpc>
                <a:spcPct val="107000"/>
              </a:lnSpc>
              <a:buFont typeface="Calibri" panose="020F0502020204030204" pitchFamily="34" charset="0"/>
              <a:buChar char="-"/>
            </a:pPr>
            <a:endParaRPr lang="en-US" dirty="0"/>
          </a:p>
          <a:p>
            <a:pPr marL="342900" indent="-342900">
              <a:lnSpc>
                <a:spcPct val="107000"/>
              </a:lnSpc>
              <a:buFont typeface="Calibri" panose="020F0502020204030204" pitchFamily="34" charset="0"/>
              <a:buChar char="-"/>
            </a:pPr>
            <a:endParaRPr lang="en-US" dirty="0"/>
          </a:p>
        </p:txBody>
      </p:sp>
      <p:sp>
        <p:nvSpPr>
          <p:cNvPr id="2" name="Slide Number Placeholder 1">
            <a:extLst>
              <a:ext uri="{FF2B5EF4-FFF2-40B4-BE49-F238E27FC236}">
                <a16:creationId xmlns:a16="http://schemas.microsoft.com/office/drawing/2014/main" id="{6189DF60-306F-BA40-AC46-234E7E1822D8}"/>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48360181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Rectangle 1">
            <a:extLst>
              <a:ext uri="{FF2B5EF4-FFF2-40B4-BE49-F238E27FC236}">
                <a16:creationId xmlns:a16="http://schemas.microsoft.com/office/drawing/2014/main" id="{57F6EE9C-1E98-4B07-ADE0-4616C09E9128}"/>
              </a:ext>
            </a:extLst>
          </p:cNvPr>
          <p:cNvSpPr/>
          <p:nvPr/>
        </p:nvSpPr>
        <p:spPr>
          <a:xfrm>
            <a:off x="637563" y="1895912"/>
            <a:ext cx="8506437" cy="1431739"/>
          </a:xfrm>
          <a:prstGeom prst="rect">
            <a:avLst/>
          </a:prstGeom>
        </p:spPr>
        <p:txBody>
          <a:bodyPr wrap="square">
            <a:spAutoFit/>
          </a:bodyPr>
          <a:lstStyle/>
          <a:p>
            <a:pPr>
              <a:lnSpc>
                <a:spcPct val="107000"/>
              </a:lnSpc>
              <a:spcBef>
                <a:spcPts val="200"/>
              </a:spcBef>
            </a:pPr>
            <a:r>
              <a:rPr lang="en-US" sz="3600" b="1" dirty="0">
                <a:solidFill>
                  <a:schemeClr val="tx1">
                    <a:lumMod val="95000"/>
                    <a:lumOff val="5000"/>
                  </a:schemeClr>
                </a:solidFill>
                <a:latin typeface="Calibri Light" panose="020F0302020204030204" pitchFamily="34" charset="0"/>
                <a:ea typeface="Times New Roman" panose="02020603050405020304" pitchFamily="18" charset="0"/>
                <a:cs typeface="Times New Roman" panose="02020603050405020304" pitchFamily="18" charset="0"/>
              </a:rPr>
              <a:t>Future Work</a:t>
            </a:r>
            <a:endParaRPr lang="en-US" sz="2800" b="1" dirty="0">
              <a:solidFill>
                <a:schemeClr val="tx1">
                  <a:lumMod val="65000"/>
                  <a:lumOff val="35000"/>
                </a:schemeClr>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As a next step to further visualize the data, may be:</a:t>
            </a:r>
          </a:p>
          <a:p>
            <a:pPr marL="342900" marR="0" lvl="0" indent="-342900">
              <a:lnSpc>
                <a:spcPct val="107000"/>
              </a:lnSpc>
              <a:spcBef>
                <a:spcPts val="0"/>
              </a:spcBef>
              <a:spcAft>
                <a:spcPts val="0"/>
              </a:spcAft>
              <a:buFont typeface="Calibri" panose="020F0502020204030204" pitchFamily="34" charset="0"/>
              <a:buChar char="-"/>
            </a:pPr>
            <a:r>
              <a:rPr lang="en-US" sz="2000" dirty="0">
                <a:latin typeface="Calibri" panose="020F0502020204030204" pitchFamily="34" charset="0"/>
                <a:cs typeface="Times New Roman" panose="02020603050405020304" pitchFamily="18" charset="0"/>
              </a:rPr>
              <a:t>Predict the match result based on previous outcomes</a:t>
            </a:r>
          </a:p>
        </p:txBody>
      </p:sp>
      <p:sp>
        <p:nvSpPr>
          <p:cNvPr id="5" name="Rectangle 4">
            <a:extLst>
              <a:ext uri="{FF2B5EF4-FFF2-40B4-BE49-F238E27FC236}">
                <a16:creationId xmlns:a16="http://schemas.microsoft.com/office/drawing/2014/main" id="{30D545EF-19A7-4442-A4BF-7404BB830C7F}"/>
              </a:ext>
            </a:extLst>
          </p:cNvPr>
          <p:cNvSpPr/>
          <p:nvPr/>
        </p:nvSpPr>
        <p:spPr>
          <a:xfrm>
            <a:off x="637562" y="4506767"/>
            <a:ext cx="10623996" cy="2381614"/>
          </a:xfrm>
          <a:prstGeom prst="rect">
            <a:avLst/>
          </a:prstGeom>
        </p:spPr>
        <p:txBody>
          <a:bodyPr wrap="square">
            <a:spAutoFit/>
          </a:bodyPr>
          <a:lstStyle/>
          <a:p>
            <a:pPr>
              <a:lnSpc>
                <a:spcPct val="107000"/>
              </a:lnSpc>
              <a:spcBef>
                <a:spcPts val="200"/>
              </a:spcBef>
            </a:pPr>
            <a:r>
              <a:rPr lang="en-US" sz="2400" b="1" dirty="0">
                <a:solidFill>
                  <a:schemeClr val="tx1">
                    <a:lumMod val="65000"/>
                    <a:lumOff val="35000"/>
                  </a:schemeClr>
                </a:solidFill>
                <a:latin typeface="Calibri Light" panose="020F0302020204030204" pitchFamily="34" charset="0"/>
                <a:ea typeface="Times New Roman" panose="02020603050405020304" pitchFamily="18" charset="0"/>
                <a:cs typeface="Times New Roman" panose="02020603050405020304" pitchFamily="18" charset="0"/>
              </a:rPr>
              <a:t>References</a:t>
            </a:r>
          </a:p>
          <a:p>
            <a:pPr>
              <a:lnSpc>
                <a:spcPct val="107000"/>
              </a:lnSpc>
              <a:spcBef>
                <a:spcPts val="200"/>
              </a:spcBef>
            </a:pPr>
            <a:endParaRPr lang="en-US" sz="2400" b="1" dirty="0">
              <a:solidFill>
                <a:schemeClr val="tx1">
                  <a:lumMod val="65000"/>
                  <a:lumOff val="35000"/>
                </a:schemeClr>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GitHub Code: </a:t>
            </a: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hlinkClick r:id="rId3"/>
              </a:rPr>
              <a:t>https://github.com/udayIU/DataVisualzation</a:t>
            </a:r>
            <a:endParaRPr lang="en-US"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hlinkClick r:id="rId4"/>
              </a:rPr>
              <a:t>https://github.com/udayIU/DataVisualzation/blob/main/Final_Project_Evolution_of_Cricket_uday.ipynb</a:t>
            </a:r>
            <a:endParaRPr lang="en-US" dirty="0">
              <a:latin typeface="Times New Roman" panose="02020603050405020304" pitchFamily="18" charset="0"/>
              <a:ea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7B335FF-0C8F-1F4D-B268-2D9D4531A0B5}"/>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355026732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3" name="Picture 2">
            <a:extLst>
              <a:ext uri="{FF2B5EF4-FFF2-40B4-BE49-F238E27FC236}">
                <a16:creationId xmlns:a16="http://schemas.microsoft.com/office/drawing/2014/main" id="{2ADBFB0C-6572-4758-A2B9-3CBD506C0F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5958" y="1184988"/>
            <a:ext cx="7511143" cy="4767942"/>
          </a:xfrm>
          <a:prstGeom prst="rect">
            <a:avLst/>
          </a:prstGeom>
          <a:noFill/>
          <a:ln>
            <a:noFill/>
          </a:ln>
        </p:spPr>
      </p:pic>
      <p:sp>
        <p:nvSpPr>
          <p:cNvPr id="2" name="TextBox 1">
            <a:extLst>
              <a:ext uri="{FF2B5EF4-FFF2-40B4-BE49-F238E27FC236}">
                <a16:creationId xmlns:a16="http://schemas.microsoft.com/office/drawing/2014/main" id="{E4476B81-11D9-4D6C-91D2-43FEEBFD03E3}"/>
              </a:ext>
            </a:extLst>
          </p:cNvPr>
          <p:cNvSpPr txBox="1"/>
          <p:nvPr/>
        </p:nvSpPr>
        <p:spPr>
          <a:xfrm>
            <a:off x="1147665" y="6176865"/>
            <a:ext cx="10235682" cy="646331"/>
          </a:xfrm>
          <a:prstGeom prst="rect">
            <a:avLst/>
          </a:prstGeom>
          <a:noFill/>
        </p:spPr>
        <p:txBody>
          <a:bodyPr wrap="square" rtlCol="0">
            <a:spAutoFit/>
          </a:bodyPr>
          <a:lstStyle/>
          <a:p>
            <a:r>
              <a:rPr lang="en-US" dirty="0"/>
              <a:t>Image Reference: </a:t>
            </a:r>
            <a:r>
              <a:rPr lang="en-US" u="sng" dirty="0">
                <a:hlinkClick r:id="rId4"/>
              </a:rPr>
              <a:t>https://www.reddit.com/r/Cricket/comments/499uhs/indias_test_record_data_visualization/</a:t>
            </a:r>
            <a:endParaRPr lang="en-US" dirty="0"/>
          </a:p>
        </p:txBody>
      </p:sp>
      <p:sp>
        <p:nvSpPr>
          <p:cNvPr id="6" name="TextBox 5">
            <a:extLst>
              <a:ext uri="{FF2B5EF4-FFF2-40B4-BE49-F238E27FC236}">
                <a16:creationId xmlns:a16="http://schemas.microsoft.com/office/drawing/2014/main" id="{70A1CC22-A2F6-2341-8757-858471174DF6}"/>
              </a:ext>
            </a:extLst>
          </p:cNvPr>
          <p:cNvSpPr txBox="1"/>
          <p:nvPr/>
        </p:nvSpPr>
        <p:spPr>
          <a:xfrm>
            <a:off x="2425958" y="564206"/>
            <a:ext cx="5211147" cy="369332"/>
          </a:xfrm>
          <a:prstGeom prst="rect">
            <a:avLst/>
          </a:prstGeom>
          <a:noFill/>
        </p:spPr>
        <p:txBody>
          <a:bodyPr wrap="square" rtlCol="0">
            <a:spAutoFit/>
          </a:bodyPr>
          <a:lstStyle/>
          <a:p>
            <a:r>
              <a:rPr lang="en-US" dirty="0"/>
              <a:t>Existing visualization – Showing Test record for India </a:t>
            </a:r>
          </a:p>
        </p:txBody>
      </p:sp>
      <p:sp>
        <p:nvSpPr>
          <p:cNvPr id="4" name="Slide Number Placeholder 3">
            <a:extLst>
              <a:ext uri="{FF2B5EF4-FFF2-40B4-BE49-F238E27FC236}">
                <a16:creationId xmlns:a16="http://schemas.microsoft.com/office/drawing/2014/main" id="{28A85733-D80B-034A-BB77-D2BD8028A93C}"/>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20135307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2" name="Picture 1">
            <a:extLst>
              <a:ext uri="{FF2B5EF4-FFF2-40B4-BE49-F238E27FC236}">
                <a16:creationId xmlns:a16="http://schemas.microsoft.com/office/drawing/2014/main" id="{8B0DDB7E-D0E6-4F69-BDF5-A7A970392A43}"/>
              </a:ext>
            </a:extLst>
          </p:cNvPr>
          <p:cNvPicPr>
            <a:picLocks noChangeAspect="1"/>
          </p:cNvPicPr>
          <p:nvPr/>
        </p:nvPicPr>
        <p:blipFill>
          <a:blip r:embed="rId3"/>
          <a:stretch>
            <a:fillRect/>
          </a:stretch>
        </p:blipFill>
        <p:spPr>
          <a:xfrm>
            <a:off x="2444622" y="933061"/>
            <a:ext cx="7203523" cy="4954556"/>
          </a:xfrm>
          <a:prstGeom prst="rect">
            <a:avLst/>
          </a:prstGeom>
        </p:spPr>
      </p:pic>
      <p:sp>
        <p:nvSpPr>
          <p:cNvPr id="3" name="TextBox 2">
            <a:extLst>
              <a:ext uri="{FF2B5EF4-FFF2-40B4-BE49-F238E27FC236}">
                <a16:creationId xmlns:a16="http://schemas.microsoft.com/office/drawing/2014/main" id="{F5FD3CD9-CF41-4D08-80C8-5ABE2D0D43EA}"/>
              </a:ext>
            </a:extLst>
          </p:cNvPr>
          <p:cNvSpPr txBox="1"/>
          <p:nvPr/>
        </p:nvSpPr>
        <p:spPr>
          <a:xfrm>
            <a:off x="752568" y="6230331"/>
            <a:ext cx="8895577" cy="646331"/>
          </a:xfrm>
          <a:prstGeom prst="rect">
            <a:avLst/>
          </a:prstGeom>
          <a:noFill/>
        </p:spPr>
        <p:txBody>
          <a:bodyPr wrap="none" rtlCol="0">
            <a:spAutoFit/>
          </a:bodyPr>
          <a:lstStyle/>
          <a:p>
            <a:r>
              <a:rPr lang="en-US" dirty="0"/>
              <a:t>Image Reference : </a:t>
            </a:r>
            <a:r>
              <a:rPr lang="en-US" dirty="0">
                <a:hlinkClick r:id="rId4"/>
              </a:rPr>
              <a:t>https://www.edupristine.com/blog/cricket-data-visualization-with-tableau</a:t>
            </a:r>
            <a:endParaRPr lang="en-US" dirty="0"/>
          </a:p>
          <a:p>
            <a:endParaRPr lang="en-US" dirty="0"/>
          </a:p>
        </p:txBody>
      </p:sp>
      <p:sp>
        <p:nvSpPr>
          <p:cNvPr id="6" name="TextBox 5">
            <a:extLst>
              <a:ext uri="{FF2B5EF4-FFF2-40B4-BE49-F238E27FC236}">
                <a16:creationId xmlns:a16="http://schemas.microsoft.com/office/drawing/2014/main" id="{77B53387-49D4-1046-B2C8-A1FA62378C08}"/>
              </a:ext>
            </a:extLst>
          </p:cNvPr>
          <p:cNvSpPr txBox="1"/>
          <p:nvPr/>
        </p:nvSpPr>
        <p:spPr>
          <a:xfrm>
            <a:off x="2554401" y="333373"/>
            <a:ext cx="6983963" cy="369332"/>
          </a:xfrm>
          <a:prstGeom prst="rect">
            <a:avLst/>
          </a:prstGeom>
          <a:noFill/>
        </p:spPr>
        <p:txBody>
          <a:bodyPr wrap="square" rtlCol="0">
            <a:spAutoFit/>
          </a:bodyPr>
          <a:lstStyle/>
          <a:p>
            <a:r>
              <a:rPr lang="en-US" dirty="0"/>
              <a:t>Existing visualization – Showing Number of times 0 runs scored</a:t>
            </a:r>
          </a:p>
        </p:txBody>
      </p:sp>
      <p:sp>
        <p:nvSpPr>
          <p:cNvPr id="4" name="Slide Number Placeholder 3">
            <a:extLst>
              <a:ext uri="{FF2B5EF4-FFF2-40B4-BE49-F238E27FC236}">
                <a16:creationId xmlns:a16="http://schemas.microsoft.com/office/drawing/2014/main" id="{61BB9A47-3B63-8843-806D-EDC6DA4B042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7728835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TextBox 1">
            <a:extLst>
              <a:ext uri="{FF2B5EF4-FFF2-40B4-BE49-F238E27FC236}">
                <a16:creationId xmlns:a16="http://schemas.microsoft.com/office/drawing/2014/main" id="{B86CE723-B077-4FB0-BCDF-9F6899477D47}"/>
              </a:ext>
            </a:extLst>
          </p:cNvPr>
          <p:cNvSpPr txBox="1"/>
          <p:nvPr/>
        </p:nvSpPr>
        <p:spPr>
          <a:xfrm>
            <a:off x="718457" y="6307494"/>
            <a:ext cx="9591870" cy="646331"/>
          </a:xfrm>
          <a:prstGeom prst="rect">
            <a:avLst/>
          </a:prstGeom>
          <a:noFill/>
        </p:spPr>
        <p:txBody>
          <a:bodyPr wrap="square" rtlCol="0">
            <a:spAutoFit/>
          </a:bodyPr>
          <a:lstStyle/>
          <a:p>
            <a:r>
              <a:rPr lang="en-US" dirty="0"/>
              <a:t>Image Reference : </a:t>
            </a:r>
            <a:r>
              <a:rPr lang="en-US" dirty="0">
                <a:hlinkClick r:id="rId3"/>
              </a:rPr>
              <a:t>https://analyticsindiamag.com/data-visualization-a-pov-from-gramener/</a:t>
            </a:r>
            <a:endParaRPr lang="en-US" dirty="0"/>
          </a:p>
          <a:p>
            <a:endParaRPr lang="en-US" dirty="0"/>
          </a:p>
        </p:txBody>
      </p:sp>
      <p:pic>
        <p:nvPicPr>
          <p:cNvPr id="3" name="Picture 2">
            <a:extLst>
              <a:ext uri="{FF2B5EF4-FFF2-40B4-BE49-F238E27FC236}">
                <a16:creationId xmlns:a16="http://schemas.microsoft.com/office/drawing/2014/main" id="{FE92BBD6-12DE-4CCC-9EE1-5CEE130CA99F}"/>
              </a:ext>
            </a:extLst>
          </p:cNvPr>
          <p:cNvPicPr>
            <a:picLocks noChangeAspect="1"/>
          </p:cNvPicPr>
          <p:nvPr/>
        </p:nvPicPr>
        <p:blipFill>
          <a:blip r:embed="rId4"/>
          <a:stretch>
            <a:fillRect/>
          </a:stretch>
        </p:blipFill>
        <p:spPr>
          <a:xfrm>
            <a:off x="2130805" y="1157681"/>
            <a:ext cx="7684314" cy="4719931"/>
          </a:xfrm>
          <a:prstGeom prst="rect">
            <a:avLst/>
          </a:prstGeom>
        </p:spPr>
      </p:pic>
      <p:sp>
        <p:nvSpPr>
          <p:cNvPr id="6" name="TextBox 5">
            <a:extLst>
              <a:ext uri="{FF2B5EF4-FFF2-40B4-BE49-F238E27FC236}">
                <a16:creationId xmlns:a16="http://schemas.microsoft.com/office/drawing/2014/main" id="{2EF619BB-C14B-B047-A645-1BADEA8960DE}"/>
              </a:ext>
            </a:extLst>
          </p:cNvPr>
          <p:cNvSpPr txBox="1"/>
          <p:nvPr/>
        </p:nvSpPr>
        <p:spPr>
          <a:xfrm>
            <a:off x="2030922" y="491612"/>
            <a:ext cx="5948265" cy="369332"/>
          </a:xfrm>
          <a:prstGeom prst="rect">
            <a:avLst/>
          </a:prstGeom>
          <a:noFill/>
        </p:spPr>
        <p:txBody>
          <a:bodyPr wrap="square" rtlCol="0">
            <a:spAutoFit/>
          </a:bodyPr>
          <a:lstStyle/>
          <a:p>
            <a:r>
              <a:rPr lang="en-US" dirty="0"/>
              <a:t>Existing visualization – Showing Runs scored by Indian players</a:t>
            </a:r>
          </a:p>
        </p:txBody>
      </p:sp>
      <p:sp>
        <p:nvSpPr>
          <p:cNvPr id="4" name="Slide Number Placeholder 3">
            <a:extLst>
              <a:ext uri="{FF2B5EF4-FFF2-40B4-BE49-F238E27FC236}">
                <a16:creationId xmlns:a16="http://schemas.microsoft.com/office/drawing/2014/main" id="{28551520-8FCF-4E40-A162-D8B5C05D489D}"/>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5757519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3" name="Picture 2">
            <a:extLst>
              <a:ext uri="{FF2B5EF4-FFF2-40B4-BE49-F238E27FC236}">
                <a16:creationId xmlns:a16="http://schemas.microsoft.com/office/drawing/2014/main" id="{4626B4DF-49AA-4E9F-A506-248F94C54B8F}"/>
              </a:ext>
            </a:extLst>
          </p:cNvPr>
          <p:cNvPicPr/>
          <p:nvPr/>
        </p:nvPicPr>
        <p:blipFill>
          <a:blip r:embed="rId3"/>
          <a:stretch>
            <a:fillRect/>
          </a:stretch>
        </p:blipFill>
        <p:spPr>
          <a:xfrm>
            <a:off x="2640563" y="830424"/>
            <a:ext cx="5794309" cy="4851919"/>
          </a:xfrm>
          <a:prstGeom prst="rect">
            <a:avLst/>
          </a:prstGeom>
        </p:spPr>
      </p:pic>
      <p:sp>
        <p:nvSpPr>
          <p:cNvPr id="2" name="TextBox 1">
            <a:extLst>
              <a:ext uri="{FF2B5EF4-FFF2-40B4-BE49-F238E27FC236}">
                <a16:creationId xmlns:a16="http://schemas.microsoft.com/office/drawing/2014/main" id="{4804C7B6-6AC0-4A20-B5E4-36F2B07F008C}"/>
              </a:ext>
            </a:extLst>
          </p:cNvPr>
          <p:cNvSpPr txBox="1"/>
          <p:nvPr/>
        </p:nvSpPr>
        <p:spPr>
          <a:xfrm>
            <a:off x="839755" y="6223518"/>
            <a:ext cx="9535886" cy="369332"/>
          </a:xfrm>
          <a:prstGeom prst="rect">
            <a:avLst/>
          </a:prstGeom>
          <a:noFill/>
        </p:spPr>
        <p:txBody>
          <a:bodyPr wrap="square" rtlCol="0">
            <a:spAutoFit/>
          </a:bodyPr>
          <a:lstStyle/>
          <a:p>
            <a:r>
              <a:rPr lang="en-US" dirty="0"/>
              <a:t>Image Reference : </a:t>
            </a:r>
            <a:r>
              <a:rPr lang="en-US" u="sng" dirty="0">
                <a:hlinkClick r:id="rId4"/>
              </a:rPr>
              <a:t>https://codepen.io/veereshai/full/pmvwC</a:t>
            </a:r>
            <a:endParaRPr lang="en-US" dirty="0"/>
          </a:p>
        </p:txBody>
      </p:sp>
      <p:sp>
        <p:nvSpPr>
          <p:cNvPr id="7" name="TextBox 6">
            <a:extLst>
              <a:ext uri="{FF2B5EF4-FFF2-40B4-BE49-F238E27FC236}">
                <a16:creationId xmlns:a16="http://schemas.microsoft.com/office/drawing/2014/main" id="{4AA169CF-7C9B-034E-8C0E-0B6CEB5A6922}"/>
              </a:ext>
            </a:extLst>
          </p:cNvPr>
          <p:cNvSpPr txBox="1"/>
          <p:nvPr/>
        </p:nvSpPr>
        <p:spPr>
          <a:xfrm>
            <a:off x="1875676" y="429680"/>
            <a:ext cx="9013371" cy="369332"/>
          </a:xfrm>
          <a:prstGeom prst="rect">
            <a:avLst/>
          </a:prstGeom>
          <a:noFill/>
        </p:spPr>
        <p:txBody>
          <a:bodyPr wrap="square" rtlCol="0">
            <a:spAutoFit/>
          </a:bodyPr>
          <a:lstStyle/>
          <a:p>
            <a:r>
              <a:rPr lang="en-US" dirty="0"/>
              <a:t>Relevant visualization – Number of wins in Test matches between the countries</a:t>
            </a:r>
          </a:p>
        </p:txBody>
      </p:sp>
      <p:sp>
        <p:nvSpPr>
          <p:cNvPr id="4" name="Slide Number Placeholder 3">
            <a:extLst>
              <a:ext uri="{FF2B5EF4-FFF2-40B4-BE49-F238E27FC236}">
                <a16:creationId xmlns:a16="http://schemas.microsoft.com/office/drawing/2014/main" id="{2887EFC7-360E-A047-879D-5DDD61090DE4}"/>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8387568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pic>
        <p:nvPicPr>
          <p:cNvPr id="2" name="Picture 1">
            <a:extLst>
              <a:ext uri="{FF2B5EF4-FFF2-40B4-BE49-F238E27FC236}">
                <a16:creationId xmlns:a16="http://schemas.microsoft.com/office/drawing/2014/main" id="{0B798434-E71C-481E-A341-A1854FDC7540}"/>
              </a:ext>
            </a:extLst>
          </p:cNvPr>
          <p:cNvPicPr>
            <a:picLocks noChangeAspect="1"/>
          </p:cNvPicPr>
          <p:nvPr/>
        </p:nvPicPr>
        <p:blipFill>
          <a:blip r:embed="rId3"/>
          <a:stretch>
            <a:fillRect/>
          </a:stretch>
        </p:blipFill>
        <p:spPr>
          <a:xfrm>
            <a:off x="1726163" y="1063690"/>
            <a:ext cx="8638026" cy="4599992"/>
          </a:xfrm>
          <a:prstGeom prst="rect">
            <a:avLst/>
          </a:prstGeom>
        </p:spPr>
      </p:pic>
      <p:sp>
        <p:nvSpPr>
          <p:cNvPr id="3" name="TextBox 2">
            <a:extLst>
              <a:ext uri="{FF2B5EF4-FFF2-40B4-BE49-F238E27FC236}">
                <a16:creationId xmlns:a16="http://schemas.microsoft.com/office/drawing/2014/main" id="{AEA9F1A9-CD44-4D0C-89C5-F53C6E04CC73}"/>
              </a:ext>
            </a:extLst>
          </p:cNvPr>
          <p:cNvSpPr txBox="1"/>
          <p:nvPr/>
        </p:nvSpPr>
        <p:spPr>
          <a:xfrm>
            <a:off x="765110" y="6074229"/>
            <a:ext cx="10198359" cy="369332"/>
          </a:xfrm>
          <a:prstGeom prst="rect">
            <a:avLst/>
          </a:prstGeom>
          <a:noFill/>
        </p:spPr>
        <p:txBody>
          <a:bodyPr wrap="square" rtlCol="0">
            <a:spAutoFit/>
          </a:bodyPr>
          <a:lstStyle/>
          <a:p>
            <a:r>
              <a:rPr lang="en-US" dirty="0"/>
              <a:t>Image Reference: </a:t>
            </a:r>
            <a:r>
              <a:rPr lang="en-US" u="sng" dirty="0">
                <a:hlinkClick r:id="rId4"/>
              </a:rPr>
              <a:t>https://truii.com/data-curio-blog/sports-statistics/cricket-hardest-place-tour/</a:t>
            </a:r>
            <a:endParaRPr lang="en-US" dirty="0"/>
          </a:p>
        </p:txBody>
      </p:sp>
      <p:sp>
        <p:nvSpPr>
          <p:cNvPr id="7" name="TextBox 6">
            <a:extLst>
              <a:ext uri="{FF2B5EF4-FFF2-40B4-BE49-F238E27FC236}">
                <a16:creationId xmlns:a16="http://schemas.microsoft.com/office/drawing/2014/main" id="{A47D635E-B53D-5A49-B02A-88404D2186E0}"/>
              </a:ext>
            </a:extLst>
          </p:cNvPr>
          <p:cNvSpPr txBox="1"/>
          <p:nvPr/>
        </p:nvSpPr>
        <p:spPr>
          <a:xfrm>
            <a:off x="1726163" y="564206"/>
            <a:ext cx="6960637" cy="369332"/>
          </a:xfrm>
          <a:prstGeom prst="rect">
            <a:avLst/>
          </a:prstGeom>
          <a:noFill/>
        </p:spPr>
        <p:txBody>
          <a:bodyPr wrap="square" rtlCol="0">
            <a:spAutoFit/>
          </a:bodyPr>
          <a:lstStyle/>
          <a:p>
            <a:r>
              <a:rPr lang="en-US" dirty="0"/>
              <a:t>Relevant visualization - % of Abroad Wins for the countries  </a:t>
            </a:r>
          </a:p>
        </p:txBody>
      </p:sp>
      <p:sp>
        <p:nvSpPr>
          <p:cNvPr id="4" name="Slide Number Placeholder 3">
            <a:extLst>
              <a:ext uri="{FF2B5EF4-FFF2-40B4-BE49-F238E27FC236}">
                <a16:creationId xmlns:a16="http://schemas.microsoft.com/office/drawing/2014/main" id="{A243E8ED-E475-9B4E-B995-F58056B8F1D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61491976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7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8" name="Picture 7" descr="A white and red logo&#10;&#10;Description automatically generated with low confidence">
            <a:extLst>
              <a:ext uri="{FF2B5EF4-FFF2-40B4-BE49-F238E27FC236}">
                <a16:creationId xmlns:a16="http://schemas.microsoft.com/office/drawing/2014/main" id="{51C1E278-A284-334D-85A3-C4677B5D604F}"/>
              </a:ext>
            </a:extLst>
          </p:cNvPr>
          <p:cNvPicPr>
            <a:picLocks noChangeAspect="1"/>
          </p:cNvPicPr>
          <p:nvPr/>
        </p:nvPicPr>
        <p:blipFill>
          <a:blip r:embed="rId2"/>
          <a:stretch>
            <a:fillRect/>
          </a:stretch>
        </p:blipFill>
        <p:spPr>
          <a:xfrm>
            <a:off x="355029" y="0"/>
            <a:ext cx="1229947" cy="1301532"/>
          </a:xfrm>
          <a:prstGeom prst="rect">
            <a:avLst/>
          </a:prstGeom>
        </p:spPr>
      </p:pic>
      <p:sp>
        <p:nvSpPr>
          <p:cNvPr id="2" name="TextBox 1">
            <a:extLst>
              <a:ext uri="{FF2B5EF4-FFF2-40B4-BE49-F238E27FC236}">
                <a16:creationId xmlns:a16="http://schemas.microsoft.com/office/drawing/2014/main" id="{3F62EB6B-8A66-4975-BE50-2C0930E996A6}"/>
              </a:ext>
            </a:extLst>
          </p:cNvPr>
          <p:cNvSpPr txBox="1"/>
          <p:nvPr/>
        </p:nvSpPr>
        <p:spPr>
          <a:xfrm>
            <a:off x="912603" y="2874428"/>
            <a:ext cx="8380602" cy="923330"/>
          </a:xfrm>
          <a:prstGeom prst="rect">
            <a:avLst/>
          </a:prstGeom>
          <a:noFill/>
        </p:spPr>
        <p:txBody>
          <a:bodyPr wrap="square" rtlCol="0">
            <a:spAutoFit/>
          </a:bodyPr>
          <a:lstStyle/>
          <a:p>
            <a:r>
              <a:rPr lang="en-US" sz="5400" dirty="0"/>
              <a:t>Objectives</a:t>
            </a:r>
          </a:p>
        </p:txBody>
      </p:sp>
      <p:sp>
        <p:nvSpPr>
          <p:cNvPr id="3" name="Slide Number Placeholder 2">
            <a:extLst>
              <a:ext uri="{FF2B5EF4-FFF2-40B4-BE49-F238E27FC236}">
                <a16:creationId xmlns:a16="http://schemas.microsoft.com/office/drawing/2014/main" id="{B1D5A640-974F-804D-A430-691D20CD1917}"/>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59784092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TotalTime>
  <Words>1187</Words>
  <Application>Microsoft Office PowerPoint</Application>
  <PresentationFormat>Widescreen</PresentationFormat>
  <Paragraphs>149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AGRAWAL, SACHIN ASHOK</dc:creator>
  <cp:lastModifiedBy>Uday Boni</cp:lastModifiedBy>
  <cp:revision>110</cp:revision>
  <dcterms:created xsi:type="dcterms:W3CDTF">2021-07-21T04:01:00Z</dcterms:created>
  <dcterms:modified xsi:type="dcterms:W3CDTF">2022-07-24T04:17:57Z</dcterms:modified>
</cp:coreProperties>
</file>