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0" r:id="rId3"/>
    <p:sldId id="372" r:id="rId4"/>
    <p:sldId id="318" r:id="rId5"/>
    <p:sldId id="278" r:id="rId6"/>
    <p:sldId id="293" r:id="rId7"/>
    <p:sldId id="297" r:id="rId8"/>
    <p:sldId id="369" r:id="rId9"/>
    <p:sldId id="363" r:id="rId10"/>
    <p:sldId id="361" r:id="rId11"/>
    <p:sldId id="292" r:id="rId12"/>
    <p:sldId id="366" r:id="rId13"/>
    <p:sldId id="334" r:id="rId14"/>
    <p:sldId id="335" r:id="rId15"/>
    <p:sldId id="365" r:id="rId16"/>
    <p:sldId id="287" r:id="rId17"/>
    <p:sldId id="338" r:id="rId18"/>
    <p:sldId id="273" r:id="rId19"/>
    <p:sldId id="3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2"/>
  </p:normalViewPr>
  <p:slideViewPr>
    <p:cSldViewPr snapToGrid="0">
      <p:cViewPr varScale="1">
        <p:scale>
          <a:sx n="76" d="100"/>
          <a:sy n="76" d="100"/>
        </p:scale>
        <p:origin x="208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A56C8-3B9C-404F-9DD8-FCE8EB4A6D53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FFA81-4D86-44B7-A6CF-63AE0CC1A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23T12:39:05.976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731D4C6A-5DAA-4B08-8418-DC893E51D69C}" emma:medium="tactile" emma:mode="ink">
          <msink:context xmlns:msink="http://schemas.microsoft.com/ink/2010/main" type="inkDrawing" rotatedBoundingBox="4191,7448 4191,7460 4176,7460 4176,7448" shapeName="Other"/>
        </emma:interpretation>
      </emma:emma>
    </inkml:annotationXML>
    <inkml:trace contextRef="#ctx0" brushRef="#br0">0 13,'0'-5,"0"-2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D795-6A31-40F8-89CA-2AE6F6DDB97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9B05-A5D0-4C53-9C4D-14E8DF50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8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versions</a:t>
            </a:r>
            <a:r>
              <a:rPr lang="en-US" baseline="0" dirty="0"/>
              <a:t>: ONOS: Raven ; ODL: </a:t>
            </a:r>
            <a:r>
              <a:rPr lang="en-US" baseline="0" dirty="0" err="1"/>
              <a:t>Flourine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9B05-A5D0-4C53-9C4D-14E8DF50A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C949-519F-43C8-B08F-B566E7608D43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611-846F-48B5-B106-4C0C10650519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CA6C-D8F1-4AE7-BF11-DC23CB20D759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C6E5-8099-4760-9B6C-5CC6D47087B9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50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477-F617-4B55-A9F4-1D06F9884C9D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DC4D-233A-43D1-BD6B-FA808A81ADBD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464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D610-86E2-46FD-8F5F-8D7D6EE1E1BC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BED-FC28-414E-B9C0-423258A4BADF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41EA-D9D1-4A0B-A57F-6E2127F576EB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0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D89E-6EFA-4285-8270-936463064A84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2CF1-891A-4644-9E8A-DA94803DCF3D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697-8916-4ABE-810C-C91C2C86231A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2E4F-CF56-4C34-ADFF-3007145A3B9C}" type="datetime1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0078-00EA-4DFE-A33A-B2FF126AD6E8}" type="datetime1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238-26DB-49E7-9914-C6C2E00CE7CC}" type="datetime1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2996-09F6-453B-8296-A913FECB9E1D}" type="datetime1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33A6-03D5-432F-8A36-E3E659F0875E}" type="datetime1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3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12" y="179638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PIQoS</a:t>
            </a:r>
            <a:r>
              <a:rPr lang="en-US" dirty="0">
                <a:solidFill>
                  <a:schemeClr val="bg1"/>
                </a:solidFill>
              </a:rPr>
              <a:t>: A Programmable and Intelligent QoS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4504424"/>
            <a:ext cx="7943850" cy="1829702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r"/>
            <a:r>
              <a:rPr lang="en-US" sz="3000" b="1" dirty="0">
                <a:solidFill>
                  <a:schemeClr val="tx1"/>
                </a:solidFill>
              </a:rPr>
              <a:t>Udaya </a:t>
            </a:r>
            <a:r>
              <a:rPr lang="en-US" sz="3000" b="1" dirty="0" err="1">
                <a:solidFill>
                  <a:schemeClr val="tx1"/>
                </a:solidFill>
              </a:rPr>
              <a:t>Lekhala</a:t>
            </a:r>
            <a:r>
              <a:rPr lang="en-US" sz="3000" b="1" dirty="0">
                <a:solidFill>
                  <a:schemeClr val="tx1"/>
                </a:solidFill>
              </a:rPr>
              <a:t> and </a:t>
            </a:r>
            <a:r>
              <a:rPr lang="en-US" sz="3000" b="1" u="sng" dirty="0">
                <a:solidFill>
                  <a:schemeClr val="tx1"/>
                </a:solidFill>
              </a:rPr>
              <a:t>Israat Haque</a:t>
            </a:r>
          </a:p>
          <a:p>
            <a:pPr algn="r"/>
            <a:r>
              <a:rPr lang="en-US" sz="2200" dirty="0">
                <a:solidFill>
                  <a:schemeClr val="tx1"/>
                </a:solidFill>
              </a:rPr>
              <a:t>Computer Science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Dalhousie University, Halifax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0" y="4937126"/>
            <a:ext cx="1365250" cy="14605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083F45C-D749-CB42-BD9A-6988C0F6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" y="5667376"/>
            <a:ext cx="3175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</a:rPr>
              <a:t>PIQoS</a:t>
            </a:r>
            <a:r>
              <a:rPr lang="en-US" sz="4000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7F07548-48FA-594F-B2F7-DCBC4D4F9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49" y="1225400"/>
            <a:ext cx="5676900" cy="495089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97D059-E994-FC46-89AF-62E71BA56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865" y="1723597"/>
            <a:ext cx="1743161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579" y="1290449"/>
            <a:ext cx="4784421" cy="4277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/>
              <a:t>Environment:</a:t>
            </a:r>
          </a:p>
          <a:p>
            <a:pPr marL="51480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Emulator: </a:t>
            </a:r>
            <a:r>
              <a:rPr lang="en-US" dirty="0" err="1"/>
              <a:t>Mininet</a:t>
            </a:r>
            <a:r>
              <a:rPr lang="en-US" dirty="0"/>
              <a:t> 2.3</a:t>
            </a:r>
          </a:p>
          <a:p>
            <a:pPr marL="51480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Data plane elements: Open </a:t>
            </a:r>
            <a:r>
              <a:rPr lang="en-US" dirty="0" err="1"/>
              <a:t>vSwitch</a:t>
            </a:r>
            <a:r>
              <a:rPr lang="en-US" dirty="0"/>
              <a:t> 2.9.2</a:t>
            </a:r>
          </a:p>
          <a:p>
            <a:pPr marL="51480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Controller: Ryu 4.24</a:t>
            </a:r>
            <a:endParaRPr lang="en-US" b="1" dirty="0"/>
          </a:p>
          <a:p>
            <a:pPr marR="0" lvl="0" fontAlgn="auto">
              <a:buSzTx/>
              <a:tabLst/>
              <a:defRPr/>
            </a:pPr>
            <a:endParaRPr lang="en-US" sz="2000" b="1" dirty="0"/>
          </a:p>
          <a:p>
            <a:pPr marR="0" lvl="0" fontAlgn="auto">
              <a:buSzTx/>
              <a:tabLst/>
              <a:defRPr/>
            </a:pPr>
            <a:r>
              <a:rPr lang="en-US" sz="2000" b="1" dirty="0"/>
              <a:t>Experiment Phases: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Ten switch </a:t>
            </a:r>
            <a:r>
              <a:rPr lang="en-US" dirty="0" err="1"/>
              <a:t>Mininet</a:t>
            </a:r>
            <a:r>
              <a:rPr lang="en-US" dirty="0"/>
              <a:t> topology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USNET topology</a:t>
            </a:r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/>
              <a:t>Performance Metrics: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Failure recovery time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Throughput 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/>
              <a:t>Prediction accuracy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AutoNum type="arabicParenBoth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531812" y="6073520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8F8F7F1-0198-A84D-9D13-9B9F407B8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18" y="2574998"/>
            <a:ext cx="4381500" cy="215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9ADCA-FD27-9A48-94B9-3CB1D7095B95}"/>
              </a:ext>
            </a:extLst>
          </p:cNvPr>
          <p:cNvSpPr txBox="1"/>
          <p:nvPr/>
        </p:nvSpPr>
        <p:spPr>
          <a:xfrm>
            <a:off x="8058006" y="47339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USNET Topology </a:t>
            </a:r>
          </a:p>
        </p:txBody>
      </p:sp>
    </p:spTree>
    <p:extLst>
      <p:ext uri="{BB962C8B-B14F-4D97-AF65-F5344CB8AC3E}">
        <p14:creationId xmlns:p14="http://schemas.microsoft.com/office/powerpoint/2010/main" val="25407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Evaluation data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31812" y="5923622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A7FCFC-50B0-3646-A7B8-DCECEE3D3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26486"/>
              </p:ext>
            </p:extLst>
          </p:nvPr>
        </p:nvGraphicFramePr>
        <p:xfrm>
          <a:off x="1805564" y="5104178"/>
          <a:ext cx="8250702" cy="6706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1020">
                  <a:extLst>
                    <a:ext uri="{9D8B030D-6E8A-4147-A177-3AD203B41FA5}">
                      <a16:colId xmlns:a16="http://schemas.microsoft.com/office/drawing/2014/main" val="1200466547"/>
                    </a:ext>
                  </a:extLst>
                </a:gridCol>
                <a:gridCol w="1133167">
                  <a:extLst>
                    <a:ext uri="{9D8B030D-6E8A-4147-A177-3AD203B41FA5}">
                      <a16:colId xmlns:a16="http://schemas.microsoft.com/office/drawing/2014/main" val="83425704"/>
                    </a:ext>
                  </a:extLst>
                </a:gridCol>
                <a:gridCol w="851337">
                  <a:extLst>
                    <a:ext uri="{9D8B030D-6E8A-4147-A177-3AD203B41FA5}">
                      <a16:colId xmlns:a16="http://schemas.microsoft.com/office/drawing/2014/main" val="3181785411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2734878879"/>
                    </a:ext>
                  </a:extLst>
                </a:gridCol>
                <a:gridCol w="1418897">
                  <a:extLst>
                    <a:ext uri="{9D8B030D-6E8A-4147-A177-3AD203B41FA5}">
                      <a16:colId xmlns:a16="http://schemas.microsoft.com/office/drawing/2014/main" val="307599445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2756704226"/>
                    </a:ext>
                  </a:extLst>
                </a:gridCol>
                <a:gridCol w="1248598">
                  <a:extLst>
                    <a:ext uri="{9D8B030D-6E8A-4147-A177-3AD203B41FA5}">
                      <a16:colId xmlns:a16="http://schemas.microsoft.com/office/drawing/2014/main" val="738586608"/>
                    </a:ext>
                  </a:extLst>
                </a:gridCol>
              </a:tblGrid>
              <a:tr h="316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 flows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 links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Training flows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Training links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flows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links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59300"/>
                  </a:ext>
                </a:extLst>
              </a:tr>
              <a:tr h="101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prediction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318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225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7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 prediction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68618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BE3DEA-5061-4D4E-B863-F3B1990D82E7}"/>
              </a:ext>
            </a:extLst>
          </p:cNvPr>
          <p:cNvSpPr/>
          <p:nvPr/>
        </p:nvSpPr>
        <p:spPr>
          <a:xfrm>
            <a:off x="3617191" y="4794934"/>
            <a:ext cx="4627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The number of flows and links used for training and testing models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4075B7-4C85-3B4F-A578-585B5573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75084"/>
              </p:ext>
            </p:extLst>
          </p:nvPr>
        </p:nvGraphicFramePr>
        <p:xfrm>
          <a:off x="2256444" y="1469106"/>
          <a:ext cx="7348944" cy="31509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3871">
                  <a:extLst>
                    <a:ext uri="{9D8B030D-6E8A-4147-A177-3AD203B41FA5}">
                      <a16:colId xmlns:a16="http://schemas.microsoft.com/office/drawing/2014/main" val="1200466547"/>
                    </a:ext>
                  </a:extLst>
                </a:gridCol>
                <a:gridCol w="5615073">
                  <a:extLst>
                    <a:ext uri="{9D8B030D-6E8A-4147-A177-3AD203B41FA5}">
                      <a16:colId xmlns:a16="http://schemas.microsoft.com/office/drawing/2014/main" val="83425704"/>
                    </a:ext>
                  </a:extLst>
                </a:gridCol>
              </a:tblGrid>
              <a:tr h="3163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Explanation</a:t>
                      </a:r>
                      <a:endParaRPr lang="en-US" sz="1100" b="1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59300"/>
                  </a:ext>
                </a:extLst>
              </a:tr>
              <a:tr h="1012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7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68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79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8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04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69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159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69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(B/Sec)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07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883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98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(B/s)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68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(B/s)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shich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inport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69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transferred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2592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(error/no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95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(link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failure/congestion)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0334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4A7F3DE-B39A-A74F-96DE-0E0848338499}"/>
              </a:ext>
            </a:extLst>
          </p:cNvPr>
          <p:cNvSpPr/>
          <p:nvPr/>
        </p:nvSpPr>
        <p:spPr>
          <a:xfrm>
            <a:off x="4759829" y="1157025"/>
            <a:ext cx="23421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The </a:t>
            </a:r>
            <a:r>
              <a:rPr lang="en-US" altLang="zh-CN" sz="1100" b="1" dirty="0"/>
              <a:t>list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of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feature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used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in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PIQoS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1330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Resiliency of </a:t>
            </a:r>
            <a:r>
              <a:rPr lang="en-US" sz="4000" dirty="0" err="1">
                <a:solidFill>
                  <a:schemeClr val="bg1"/>
                </a:solidFill>
              </a:rPr>
              <a:t>PIQoS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03289" y="4163656"/>
            <a:ext cx="6458994" cy="135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PolicyCop</a:t>
            </a:r>
            <a:r>
              <a:rPr lang="en-US" sz="2000" dirty="0"/>
              <a:t>: throughput drops and delay increases as it </a:t>
            </a:r>
            <a:r>
              <a:rPr lang="en-US" dirty="0"/>
              <a:t>n</a:t>
            </a:r>
            <a:r>
              <a:rPr lang="en-US" sz="1800" dirty="0"/>
              <a:t>eeds to contact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PIQoS</a:t>
            </a:r>
            <a:r>
              <a:rPr lang="en-US" sz="2000" dirty="0"/>
              <a:t>: </a:t>
            </a:r>
            <a:r>
              <a:rPr lang="en-US" sz="2000" b="1" i="1" dirty="0"/>
              <a:t>local recovery improves both the throughput and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/>
              <a:t>Local recovery can furthermore offer scalability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AutoNum type="arabicParenBoth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531812" y="6073520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A2B85-6FD4-FF41-85C3-454AC8AA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52" y="1456200"/>
            <a:ext cx="3643312" cy="190986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3BE57EC-5F09-644C-901B-79B262528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456200"/>
            <a:ext cx="3924300" cy="1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618672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Intelligence of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PIQoS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(supervised algorithms)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31812" y="5920458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6C120-706A-5044-9BA1-B174F01B619A}"/>
              </a:ext>
            </a:extLst>
          </p:cNvPr>
          <p:cNvSpPr txBox="1"/>
          <p:nvPr/>
        </p:nvSpPr>
        <p:spPr>
          <a:xfrm>
            <a:off x="6786699" y="2413337"/>
            <a:ext cx="480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Naive Bayes and SVM have the worst accuracy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Random Forest and Decision Tree have the best accuracy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Random Forest offers good accuracy, which cannot be generalized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b="1" i="1" dirty="0"/>
              <a:t>Decision tree is the winner </a:t>
            </a:r>
            <a:endParaRPr lang="en-US" b="1" i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6F83C2-38B5-554F-9DAC-5A8507134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2413337"/>
            <a:ext cx="4707404" cy="21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9165210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Intelligence of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PIQoS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(unsupervised algorithms)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31812" y="5920458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6C120-706A-5044-9BA1-B174F01B619A}"/>
              </a:ext>
            </a:extLst>
          </p:cNvPr>
          <p:cNvSpPr txBox="1"/>
          <p:nvPr/>
        </p:nvSpPr>
        <p:spPr>
          <a:xfrm>
            <a:off x="6713127" y="2304095"/>
            <a:ext cx="4809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Supervised algorithms need label on data, which may not scale with large network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K-means offers best accuracy for two clusters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dirty="0"/>
              <a:t>This accuracy is quite low compared to that of DT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b="1" i="1" dirty="0"/>
              <a:t>There is a trade-off between accuracy and overhead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1530F4-0A71-5F4C-BCEF-C9B579ABE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49" y="1516389"/>
            <a:ext cx="4809054" cy="21417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F39FA-6DF8-F741-88B5-3B910047C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26" y="3894755"/>
            <a:ext cx="4000500" cy="18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6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74058" y="1588666"/>
            <a:ext cx="9884597" cy="3680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sz="2000" dirty="0"/>
              <a:t>Designed a programmable and intelligent QoS framework, called </a:t>
            </a:r>
            <a:r>
              <a:rPr lang="en-CA" sz="2000" dirty="0" err="1"/>
              <a:t>PIQoS</a:t>
            </a:r>
            <a:r>
              <a:rPr lang="en-CA" sz="2000" dirty="0"/>
              <a:t>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sz="2000" dirty="0" err="1"/>
              <a:t>PIQoS</a:t>
            </a:r>
            <a:r>
              <a:rPr lang="en-CA" sz="2000" dirty="0"/>
              <a:t> pushes link failure recovery at the data plane to improve the delay and throughput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sz="2000" dirty="0"/>
              <a:t>Proposed two learning models for efficient network state diagnosis and selecting corresponding management policies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sz="2000" dirty="0"/>
              <a:t>Implemented the proposed framework in a realistic simulation environment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CA" sz="2000" b="1" dirty="0" err="1"/>
              <a:t>PIQoS</a:t>
            </a:r>
            <a:r>
              <a:rPr lang="en-CA" sz="2000" b="1" dirty="0"/>
              <a:t> can accurately predict link failure or network congestion and update policy accordingly 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33486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6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268118" y="3294735"/>
            <a:ext cx="4619208" cy="1114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you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err="1">
                <a:solidFill>
                  <a:schemeClr val="tx1"/>
                </a:solidFill>
                <a:sym typeface="Wingdings" panose="05000000000000000000" pitchFamily="2" charset="2"/>
              </a:rPr>
              <a:t>israat@dal.ca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60512" y="2133600"/>
            <a:ext cx="8915400" cy="36939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58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Quality of Service (QoS)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60749" y="1505802"/>
            <a:ext cx="9211800" cy="4508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important factor for service providers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To offer consistent user experience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Emerging service requirements, network traffic and their dynamics pose a new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Automated error detection and root cause analysis can lead to an efficient QoS provisioning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How can we design a programmable and intelligent QoS framework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8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Decision Tree and K-means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E17048-D092-E949-87EB-4B3270688B83}"/>
              </a:ext>
            </a:extLst>
          </p:cNvPr>
          <p:cNvSpPr txBox="1">
            <a:spLocks/>
          </p:cNvSpPr>
          <p:nvPr/>
        </p:nvSpPr>
        <p:spPr>
          <a:xfrm>
            <a:off x="1311579" y="1290449"/>
            <a:ext cx="9156724" cy="4277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Decision tree</a:t>
            </a:r>
            <a:r>
              <a:rPr lang="en-CA" dirty="0"/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Data is stored in a tree-like structure a node, branch, and leaf-node represent test, decision, and class label, respectively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A decision tree</a:t>
            </a:r>
            <a:r>
              <a:rPr lang="en-US" dirty="0"/>
              <a:t> </a:t>
            </a:r>
            <a:r>
              <a:rPr lang="en-CA" dirty="0"/>
              <a:t>path defines the data classification rules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An attribute that best classify training data is chosen as the root and repeat the same process at each branch until all attributes are covered</a:t>
            </a:r>
          </a:p>
          <a:p>
            <a:r>
              <a:rPr lang="en-CA" b="1" dirty="0"/>
              <a:t>K-means</a:t>
            </a:r>
            <a:r>
              <a:rPr lang="en-CA" dirty="0"/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Partitions data points into clusters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Each cluster of data points has a centroid defined by those data points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At the beginning of the clustering, we can randomly choose K centroids and iteratively optimize their positions</a:t>
            </a:r>
          </a:p>
        </p:txBody>
      </p:sp>
    </p:spTree>
    <p:extLst>
      <p:ext uri="{BB962C8B-B14F-4D97-AF65-F5344CB8AC3E}">
        <p14:creationId xmlns:p14="http://schemas.microsoft.com/office/powerpoint/2010/main" val="27511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295738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Importance of Quality of Service (</a:t>
            </a:r>
            <a:r>
              <a:rPr lang="en-US" sz="4000" dirty="0" err="1">
                <a:solidFill>
                  <a:schemeClr val="bg1"/>
                </a:solidFill>
              </a:rPr>
              <a:t>QoS</a:t>
            </a:r>
            <a:r>
              <a:rPr lang="en-US" sz="40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783357" y="2453152"/>
            <a:ext cx="4848806" cy="26551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applications (e.g., VoIP, file-transfer ) demand different </a:t>
            </a:r>
            <a:r>
              <a:rPr lang="en-US" b="1" dirty="0"/>
              <a:t>quality factors </a:t>
            </a:r>
            <a:r>
              <a:rPr lang="en-US" dirty="0"/>
              <a:t>(e.g., delay, throughput)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providers must satisfy users as per the </a:t>
            </a:r>
            <a:r>
              <a:rPr lang="en-US" dirty="0" err="1"/>
              <a:t>QoS</a:t>
            </a:r>
            <a:r>
              <a:rPr lang="en-US" dirty="0"/>
              <a:t> demand of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Demand-based resource allocation is a must to offer </a:t>
            </a:r>
            <a:r>
              <a:rPr lang="en-US" dirty="0" err="1"/>
              <a:t>QoS</a:t>
            </a:r>
            <a:endParaRPr lang="en-US" dirty="0"/>
          </a:p>
          <a:p>
            <a:br>
              <a:rPr lang="en-US" sz="2800" b="1" i="1" dirty="0"/>
            </a:br>
            <a:r>
              <a:rPr lang="en-US" sz="2800" b="1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65FF90D-FC2D-4F69-8144-47CFA777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63" y="1823664"/>
            <a:ext cx="5672040" cy="3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100" dirty="0">
                <a:solidFill>
                  <a:schemeClr val="bg1"/>
                </a:solidFill>
              </a:rPr>
              <a:t>Dynamic and Intelligent </a:t>
            </a:r>
            <a:r>
              <a:rPr lang="en-US" sz="3100" dirty="0" err="1">
                <a:solidFill>
                  <a:schemeClr val="bg1"/>
                </a:solidFill>
              </a:rPr>
              <a:t>QoS</a:t>
            </a:r>
            <a:r>
              <a:rPr lang="en-US" sz="31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82452" y="1284296"/>
            <a:ext cx="8082295" cy="4964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200" b="1" dirty="0"/>
              <a:t>According to CISCO VNI 2018 report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800" b="1" dirty="0"/>
              <a:t>Broadband speeds </a:t>
            </a:r>
            <a:r>
              <a:rPr lang="en-US" sz="1800" dirty="0"/>
              <a:t>will nearly double by 2022</a:t>
            </a:r>
            <a:endParaRPr lang="en-US" sz="1800" b="1" dirty="0"/>
          </a:p>
          <a:p>
            <a:pPr marL="742950" lvl="1" indent="-285750" algn="l">
              <a:buFont typeface="Arial"/>
              <a:buChar char="•"/>
            </a:pPr>
            <a:r>
              <a:rPr lang="en-US" sz="1800" b="1" dirty="0"/>
              <a:t>IP video traffic</a:t>
            </a:r>
            <a:r>
              <a:rPr lang="en-US" sz="1800" dirty="0"/>
              <a:t> will globally be 82%of all IP traffic by 2022</a:t>
            </a:r>
            <a:endParaRPr lang="en-US" sz="1800" dirty="0">
              <a:solidFill>
                <a:srgbClr val="595959"/>
              </a:solidFill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1800" b="1" dirty="0"/>
              <a:t>Internet gaming traffic </a:t>
            </a:r>
            <a:r>
              <a:rPr lang="en-US" sz="1800" dirty="0"/>
              <a:t>will grow nine fold from 2017 to 2022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Explosion of applications and traffic dynamics pose challenges on </a:t>
            </a:r>
            <a:r>
              <a:rPr lang="en-US" sz="2200" dirty="0" err="1"/>
              <a:t>QoS</a:t>
            </a:r>
            <a:r>
              <a:rPr lang="en-US" sz="2200" dirty="0"/>
              <a:t> 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</a:rPr>
              <a:t>Congestion, high bandwidth demand, dynamically changing network conditions, applications’ requirements, and failures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Automated </a:t>
            </a:r>
            <a:r>
              <a:rPr lang="en-US" sz="2000" b="1" dirty="0"/>
              <a:t>error detection </a:t>
            </a:r>
            <a:r>
              <a:rPr lang="en-US" sz="2000" dirty="0"/>
              <a:t>and </a:t>
            </a:r>
            <a:r>
              <a:rPr lang="en-US" sz="2000" b="1" dirty="0"/>
              <a:t>root cause analysis </a:t>
            </a:r>
            <a:r>
              <a:rPr lang="en-US" sz="2000" dirty="0"/>
              <a:t>can lead to an efficient </a:t>
            </a:r>
            <a:r>
              <a:rPr lang="en-US" sz="2000" dirty="0" err="1"/>
              <a:t>QoS</a:t>
            </a:r>
            <a:r>
              <a:rPr lang="en-US" sz="2000" dirty="0"/>
              <a:t> provisioning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b="1" i="1" dirty="0"/>
              <a:t>We need a programmable and intelligent framework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1A27610-26BD-4BA3-B8D3-643BD56F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42" y="1414169"/>
            <a:ext cx="3387143" cy="22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5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Road Map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60749" y="1505802"/>
            <a:ext cx="9211800" cy="4508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PIQoS</a:t>
            </a:r>
            <a:r>
              <a:rPr lang="en-US" sz="2800" dirty="0"/>
              <a:t>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Experimental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evaluation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Discussion on results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Conclusions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8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Software Defined Networking (SDN)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60512" y="1466850"/>
            <a:ext cx="8915400" cy="4360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2412" y="1083175"/>
            <a:ext cx="8915400" cy="5457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SDN </a:t>
            </a:r>
            <a:r>
              <a:rPr lang="en-US" sz="2800" dirty="0"/>
              <a:t>decouples </a:t>
            </a:r>
            <a:r>
              <a:rPr lang="en-US" sz="2800" u="sng" dirty="0"/>
              <a:t>control plane</a:t>
            </a:r>
            <a:r>
              <a:rPr lang="en-US" sz="2800" dirty="0"/>
              <a:t> (control logic) from </a:t>
            </a:r>
            <a:r>
              <a:rPr lang="en-US" sz="2800" u="sng" dirty="0"/>
              <a:t>data plane</a:t>
            </a:r>
            <a:r>
              <a:rPr lang="en-US" sz="2800" dirty="0"/>
              <a:t> (forwarding hardware)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260894" y="2353336"/>
              <a:ext cx="360" cy="5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894" y="2343644"/>
                <a:ext cx="18360" cy="24425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/>
          <p:cNvCxnSpPr/>
          <p:nvPr/>
        </p:nvCxnSpPr>
        <p:spPr>
          <a:xfrm>
            <a:off x="2843562" y="3511469"/>
            <a:ext cx="667262" cy="385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27038" y="4045547"/>
            <a:ext cx="997708" cy="8572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4384" y="3642186"/>
            <a:ext cx="298732" cy="7771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1615718" y="3027988"/>
            <a:ext cx="1227844" cy="297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plane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1615718" y="3362879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3510824" y="3413476"/>
            <a:ext cx="1227844" cy="297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plane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3510824" y="3748367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1899194" y="4419316"/>
            <a:ext cx="1227844" cy="2971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plane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1899194" y="4754207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80261" y="2870520"/>
            <a:ext cx="13356" cy="475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25892" y="2531729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Switch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615820" y="3675178"/>
            <a:ext cx="683075" cy="55400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015489" y="3825292"/>
            <a:ext cx="499777" cy="1056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126252" y="4375096"/>
            <a:ext cx="791165" cy="70332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72866" y="2333378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Programmable</a:t>
            </a:r>
          </a:p>
          <a:p>
            <a:pPr algn="ctr"/>
            <a:r>
              <a:rPr lang="en-US" sz="1600" b="1" dirty="0"/>
              <a:t>switch</a:t>
            </a:r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896438" y="3031785"/>
            <a:ext cx="13356" cy="475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9303495" y="4082115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14384" y="5750219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Traditional networking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588010" y="5750219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Software-Defined networking</a:t>
            </a:r>
            <a:endParaRPr lang="en-US" dirty="0"/>
          </a:p>
        </p:txBody>
      </p:sp>
      <p:sp>
        <p:nvSpPr>
          <p:cNvPr id="1024" name="Freeform: Shape 1023"/>
          <p:cNvSpPr/>
          <p:nvPr/>
        </p:nvSpPr>
        <p:spPr>
          <a:xfrm>
            <a:off x="8652510" y="3108960"/>
            <a:ext cx="857250" cy="1783080"/>
          </a:xfrm>
          <a:custGeom>
            <a:avLst/>
            <a:gdLst>
              <a:gd name="connsiteX0" fmla="*/ 857250 w 857250"/>
              <a:gd name="connsiteY0" fmla="*/ 0 h 1783080"/>
              <a:gd name="connsiteX1" fmla="*/ 148590 w 857250"/>
              <a:gd name="connsiteY1" fmla="*/ 1040130 h 1783080"/>
              <a:gd name="connsiteX2" fmla="*/ 0 w 857250"/>
              <a:gd name="connsiteY2" fmla="*/ 178308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1783080">
                <a:moveTo>
                  <a:pt x="857250" y="0"/>
                </a:moveTo>
                <a:cubicBezTo>
                  <a:pt x="574357" y="371475"/>
                  <a:pt x="291465" y="742950"/>
                  <a:pt x="148590" y="1040130"/>
                </a:cubicBezTo>
                <a:cubicBezTo>
                  <a:pt x="5715" y="1337310"/>
                  <a:pt x="2857" y="1560195"/>
                  <a:pt x="0" y="178308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/>
          <p:cNvSpPr/>
          <p:nvPr/>
        </p:nvSpPr>
        <p:spPr>
          <a:xfrm>
            <a:off x="9761220" y="2870283"/>
            <a:ext cx="422468" cy="1233087"/>
          </a:xfrm>
          <a:custGeom>
            <a:avLst/>
            <a:gdLst>
              <a:gd name="connsiteX0" fmla="*/ 0 w 422468"/>
              <a:gd name="connsiteY0" fmla="*/ 0 h 994410"/>
              <a:gd name="connsiteX1" fmla="*/ 388620 w 422468"/>
              <a:gd name="connsiteY1" fmla="*/ 537210 h 994410"/>
              <a:gd name="connsiteX2" fmla="*/ 377190 w 422468"/>
              <a:gd name="connsiteY2" fmla="*/ 994410 h 99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68" h="994410">
                <a:moveTo>
                  <a:pt x="0" y="0"/>
                </a:moveTo>
                <a:cubicBezTo>
                  <a:pt x="162877" y="185737"/>
                  <a:pt x="325755" y="371475"/>
                  <a:pt x="388620" y="537210"/>
                </a:cubicBezTo>
                <a:cubicBezTo>
                  <a:pt x="451485" y="702945"/>
                  <a:pt x="414337" y="848677"/>
                  <a:pt x="377190" y="99441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: Rounded Corners 67"/>
          <p:cNvSpPr/>
          <p:nvPr/>
        </p:nvSpPr>
        <p:spPr>
          <a:xfrm>
            <a:off x="7901344" y="4882110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sp>
        <p:nvSpPr>
          <p:cNvPr id="1026" name="Freeform: Shape 1025"/>
          <p:cNvSpPr/>
          <p:nvPr/>
        </p:nvSpPr>
        <p:spPr>
          <a:xfrm>
            <a:off x="8063131" y="2914650"/>
            <a:ext cx="1273327" cy="675383"/>
          </a:xfrm>
          <a:custGeom>
            <a:avLst/>
            <a:gdLst>
              <a:gd name="connsiteX0" fmla="*/ 1252319 w 1273327"/>
              <a:gd name="connsiteY0" fmla="*/ 0 h 675383"/>
              <a:gd name="connsiteX1" fmla="*/ 1126589 w 1273327"/>
              <a:gd name="connsiteY1" fmla="*/ 34290 h 675383"/>
              <a:gd name="connsiteX2" fmla="*/ 155039 w 1273327"/>
              <a:gd name="connsiteY2" fmla="*/ 205740 h 675383"/>
              <a:gd name="connsiteX3" fmla="*/ 6449 w 1273327"/>
              <a:gd name="connsiteY3" fmla="*/ 617220 h 675383"/>
              <a:gd name="connsiteX4" fmla="*/ 40739 w 1273327"/>
              <a:gd name="connsiteY4" fmla="*/ 662940 h 67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327" h="675383">
                <a:moveTo>
                  <a:pt x="1252319" y="0"/>
                </a:moveTo>
                <a:cubicBezTo>
                  <a:pt x="1280894" y="0"/>
                  <a:pt x="1309469" y="0"/>
                  <a:pt x="1126589" y="34290"/>
                </a:cubicBezTo>
                <a:cubicBezTo>
                  <a:pt x="943709" y="68580"/>
                  <a:pt x="341729" y="108585"/>
                  <a:pt x="155039" y="205740"/>
                </a:cubicBezTo>
                <a:cubicBezTo>
                  <a:pt x="-31651" y="302895"/>
                  <a:pt x="25499" y="541020"/>
                  <a:pt x="6449" y="617220"/>
                </a:cubicBezTo>
                <a:cubicBezTo>
                  <a:pt x="-12601" y="693420"/>
                  <a:pt x="14069" y="678180"/>
                  <a:pt x="40739" y="6629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7401567" y="3548326"/>
            <a:ext cx="1227844" cy="29718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plane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9298895" y="2531729"/>
            <a:ext cx="1008937" cy="5741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plane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073518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6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SDN Architecture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60512" y="1466850"/>
            <a:ext cx="8915400" cy="4360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60749" y="1053069"/>
            <a:ext cx="8915400" cy="5457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SDN Logical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Layers </a:t>
            </a:r>
            <a:r>
              <a:rPr lang="en-US" sz="2400" dirty="0"/>
              <a:t>and Architecture </a:t>
            </a:r>
            <a:r>
              <a:rPr lang="en-US" sz="2000" dirty="0"/>
              <a:t>(IETF RFC 7426)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19415" y="4817661"/>
            <a:ext cx="1146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376520" y="4625194"/>
            <a:ext cx="3154790" cy="38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OpenFlow, </a:t>
            </a:r>
            <a:r>
              <a:rPr lang="en-US" sz="1600" dirty="0"/>
              <a:t>NetConf, 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92621" y="5679743"/>
            <a:ext cx="1146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817970" y="5442660"/>
            <a:ext cx="3154790" cy="38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Switch,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Router, …</a:t>
            </a:r>
            <a:endParaRPr lang="en-US" sz="1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80105" y="3965130"/>
            <a:ext cx="1146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37210" y="3772663"/>
            <a:ext cx="3154790" cy="38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NOX, ONOS, ODL, …</a:t>
            </a:r>
            <a:endParaRPr lang="en-US" sz="1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54031" y="3286626"/>
            <a:ext cx="1146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8411136" y="3094159"/>
            <a:ext cx="3154790" cy="38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REST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 API (works with http)</a:t>
            </a:r>
            <a:endParaRPr lang="en-US" sz="1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41175" y="2470247"/>
            <a:ext cx="11464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878115" y="1753353"/>
            <a:ext cx="3154790" cy="1264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Applications, Orchestrations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lang="en-US" sz="1600" dirty="0"/>
              <a:t>e.g., Path computation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lang="en-US" sz="1600" dirty="0"/>
              <a:t>	Loop avoidance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881" y="1848889"/>
            <a:ext cx="4561366" cy="4597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83" y="2193660"/>
            <a:ext cx="926241" cy="520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867" y="3753854"/>
            <a:ext cx="670046" cy="5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08" y="5444170"/>
            <a:ext cx="1093752" cy="52005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31812" y="6133487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6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Supervised vs. Unsupervised Machine Learning Algorithms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531812" y="608851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134DB46-6FB8-4845-889E-511E9D9C6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70" y="1290449"/>
            <a:ext cx="4695567" cy="42771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D4C241-6308-B246-96CA-7D445870F734}"/>
              </a:ext>
            </a:extLst>
          </p:cNvPr>
          <p:cNvSpPr txBox="1">
            <a:spLocks/>
          </p:cNvSpPr>
          <p:nvPr/>
        </p:nvSpPr>
        <p:spPr>
          <a:xfrm>
            <a:off x="1311579" y="1290449"/>
            <a:ext cx="4784421" cy="4277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Supervised algorithms use labeled data sets to create models, while unsupervised learning uses unlabeled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of these algorithms is better suited for a particular type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classification, regression or clustering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Different learning algorithms can be used to solve the same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best choice depends on the requirements of each scenario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performance and accuracy constraints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AutoNum type="arabicParenBoth"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DF954-9758-7F45-A619-3BE2154BFA77}"/>
              </a:ext>
            </a:extLst>
          </p:cNvPr>
          <p:cNvSpPr txBox="1"/>
          <p:nvPr/>
        </p:nvSpPr>
        <p:spPr>
          <a:xfrm>
            <a:off x="6964620" y="5703473"/>
            <a:ext cx="4695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 err="1"/>
              <a:t>Source</a:t>
            </a:r>
            <a:r>
              <a:rPr lang="en-CA" sz="1000" dirty="0" err="1"/>
              <a:t>:</a:t>
            </a:r>
            <a:r>
              <a:rPr lang="en-CA" sz="800" dirty="0" err="1"/>
              <a:t>https</a:t>
            </a:r>
            <a:r>
              <a:rPr lang="en-CA" sz="800" dirty="0"/>
              <a:t>://</a:t>
            </a:r>
            <a:r>
              <a:rPr lang="en-CA" sz="800" dirty="0" err="1"/>
              <a:t>www.researchgate.net</a:t>
            </a:r>
            <a:r>
              <a:rPr lang="en-CA" sz="800" dirty="0"/>
              <a:t>/publication/329533120_Background_Augmentation_Generative_Adversarial_Networks_BAGANs_Effective_Data_Generation_Based_on_GAN-Augmented_3D_Synthesizing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008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0749" y="-35581"/>
            <a:ext cx="8101534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Decision Tree and K-means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C059E52-07C2-8845-8777-86DAA68D4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2" y="2059180"/>
            <a:ext cx="4666594" cy="295340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E1BDE-61C7-E74E-B117-DDA2A4AA5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16" y="2059180"/>
            <a:ext cx="4424855" cy="2953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AE7D1-95A1-DA46-B660-CA78CAA1737B}"/>
              </a:ext>
            </a:extLst>
          </p:cNvPr>
          <p:cNvSpPr txBox="1"/>
          <p:nvPr/>
        </p:nvSpPr>
        <p:spPr>
          <a:xfrm>
            <a:off x="2228194" y="5012587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1910-2BE6-EC43-A86D-8DF1EF588CCF}"/>
              </a:ext>
            </a:extLst>
          </p:cNvPr>
          <p:cNvSpPr txBox="1"/>
          <p:nvPr/>
        </p:nvSpPr>
        <p:spPr>
          <a:xfrm>
            <a:off x="8362626" y="5012587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31327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3B4D3-9B70-5A40-9D08-79E2D3EBD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52990"/>
            <a:ext cx="5770179" cy="2454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8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09128" y="41392"/>
            <a:ext cx="10283781" cy="85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Failure Recovery Scheme: </a:t>
            </a:r>
            <a:r>
              <a:rPr lang="en-US" sz="4000" b="1" dirty="0">
                <a:solidFill>
                  <a:schemeClr val="bg1"/>
                </a:solidFill>
              </a:rPr>
              <a:t>Restoration and Protection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6163464"/>
            <a:ext cx="779767" cy="365125"/>
          </a:xfrm>
          <a:prstGeom prst="rect">
            <a:avLst/>
          </a:prstGeom>
        </p:spPr>
        <p:txBody>
          <a:bodyPr/>
          <a:lstStyle/>
          <a:p>
            <a:fld id="{17F729C6-98B7-424C-B8D8-DE40666FC473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D1E28D7-6AF2-EE42-A3B9-ECFB6DBA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06" y="2263853"/>
            <a:ext cx="745668" cy="218207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H1--H5--1</a:t>
            </a: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C264B9C3-CBD0-DC4C-B16E-F61CC116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402" y="1478669"/>
            <a:ext cx="789000" cy="289836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H1--H5--2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CFED668A-13B6-4040-A394-6DE1D063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973" y="2263853"/>
            <a:ext cx="731838" cy="272271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H1--H5--1</a:t>
            </a:r>
          </a:p>
        </p:txBody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68B731A2-9FCF-E14C-9AEE-A4385A8B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65" y="3545388"/>
            <a:ext cx="731838" cy="206007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C1DA894B-C56B-E748-8841-3D7D596C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94" y="3577501"/>
            <a:ext cx="731838" cy="206008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6C0C0-EE55-6644-87B2-E7DFD30FE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91" y="3545388"/>
            <a:ext cx="5439570" cy="2454974"/>
          </a:xfrm>
          <a:prstGeom prst="rect">
            <a:avLst/>
          </a:prstGeom>
        </p:spPr>
      </p:pic>
      <p:sp>
        <p:nvSpPr>
          <p:cNvPr id="13" name="Rectangle 36">
            <a:extLst>
              <a:ext uri="{FF2B5EF4-FFF2-40B4-BE49-F238E27FC236}">
                <a16:creationId xmlns:a16="http://schemas.microsoft.com/office/drawing/2014/main" id="{C16FC7F8-7A77-3947-B504-C5D6AD44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179" y="4090419"/>
            <a:ext cx="620111" cy="524364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H1—H5--G1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Group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G1:2: 4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5F597B4-34B7-C348-B5F7-AB390C38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854" y="4604216"/>
            <a:ext cx="620111" cy="552981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H1—H5--G1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Group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G1:1: 2</a:t>
            </a:r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F3A345E4-33DA-1544-B381-29058305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010" y="5996446"/>
            <a:ext cx="609613" cy="466328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H1—H5--G1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Group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G1:2: 3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1829A538-7E89-4642-A924-69C15908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344" y="6013500"/>
            <a:ext cx="609613" cy="466329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H1—H5--G1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Group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G1:2: 3</a:t>
            </a:r>
          </a:p>
        </p:txBody>
      </p:sp>
      <p:sp>
        <p:nvSpPr>
          <p:cNvPr id="17" name="Rectangle 37">
            <a:extLst>
              <a:ext uri="{FF2B5EF4-FFF2-40B4-BE49-F238E27FC236}">
                <a16:creationId xmlns:a16="http://schemas.microsoft.com/office/drawing/2014/main" id="{1C5A7274-CF3E-3042-81FA-90F1B9B8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153" y="4585767"/>
            <a:ext cx="620111" cy="489156"/>
          </a:xfrm>
          <a:prstGeom prst="rect">
            <a:avLst/>
          </a:prstGeom>
          <a:solidFill>
            <a:srgbClr val="E6E6F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292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u="sng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Flow Table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H1—H5--1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Group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FB9F-7BF4-C048-8D69-F2866606DC81}"/>
              </a:ext>
            </a:extLst>
          </p:cNvPr>
          <p:cNvSpPr txBox="1"/>
          <p:nvPr/>
        </p:nvSpPr>
        <p:spPr>
          <a:xfrm>
            <a:off x="546668" y="359750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Restoration</a:t>
            </a:r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B4E09-1E05-7340-98E4-DFECFA2D7991}"/>
              </a:ext>
            </a:extLst>
          </p:cNvPr>
          <p:cNvSpPr txBox="1"/>
          <p:nvPr/>
        </p:nvSpPr>
        <p:spPr>
          <a:xfrm>
            <a:off x="10585422" y="5989217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Protection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778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26674</TotalTime>
  <Words>1134</Words>
  <Application>Microsoft Macintosh PowerPoint</Application>
  <PresentationFormat>Widescreen</PresentationFormat>
  <Paragraphs>237</Paragraphs>
  <Slides>19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PIQoS: A Programmable and Intelligent QoS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Evaluation of Two OpenFlow Controllers</dc:title>
  <dc:creator>Mohamad Darianian</dc:creator>
  <cp:lastModifiedBy>Israat Haque</cp:lastModifiedBy>
  <cp:revision>520</cp:revision>
  <dcterms:created xsi:type="dcterms:W3CDTF">2017-06-05T18:20:20Z</dcterms:created>
  <dcterms:modified xsi:type="dcterms:W3CDTF">2019-04-25T16:10:28Z</dcterms:modified>
</cp:coreProperties>
</file>