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Amatic SC"/>
      <p:regular r:id="rId14"/>
      <p:bold r:id="rId15"/>
    </p:embeddedFont>
    <p:embeddedFont>
      <p:font typeface="Source Code Pr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maticSC-bold.fntdata"/><Relationship Id="rId14" Type="http://schemas.openxmlformats.org/officeDocument/2006/relationships/font" Target="fonts/AmaticSC-regular.fntdata"/><Relationship Id="rId17" Type="http://schemas.openxmlformats.org/officeDocument/2006/relationships/font" Target="fonts/SourceCodePro-bold.fntdata"/><Relationship Id="rId16" Type="http://schemas.openxmlformats.org/officeDocument/2006/relationships/font" Target="fonts/SourceCodePro-regular.fntdata"/><Relationship Id="rId5" Type="http://schemas.openxmlformats.org/officeDocument/2006/relationships/notesMaster" Target="notesMasters/notesMaster1.xml"/><Relationship Id="rId19" Type="http://schemas.openxmlformats.org/officeDocument/2006/relationships/font" Target="fonts/SourceCodePro-boldItalic.fntdata"/><Relationship Id="rId6" Type="http://schemas.openxmlformats.org/officeDocument/2006/relationships/slide" Target="slides/slide1.xml"/><Relationship Id="rId18" Type="http://schemas.openxmlformats.org/officeDocument/2006/relationships/font" Target="fonts/SourceCodePr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5f85e3ba7d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5f85e3ba7d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5fa55c92c6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fa55c92c6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f85e3ba7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f85e3ba7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f85e3ba7d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f85e3ba7d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f97f2d4b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f97f2d4b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f85e3ba7d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f85e3ba7d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fa55c97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fa55c97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Logic University Stationery </a:t>
            </a:r>
            <a:r>
              <a:rPr lang="en"/>
              <a:t>Requisition</a:t>
            </a:r>
            <a:r>
              <a:rPr lang="en"/>
              <a:t> System</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Department</a:t>
            </a:r>
            <a:endParaRPr/>
          </a:p>
          <a:p>
            <a:pPr indent="0" lvl="0" marL="0" rtl="0" algn="ctr">
              <a:spcBef>
                <a:spcPts val="0"/>
              </a:spcBef>
              <a:spcAft>
                <a:spcPts val="0"/>
              </a:spcAft>
              <a:buNone/>
            </a:pPr>
            <a:r>
              <a:rPr lang="en"/>
              <a:t>Team 8</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responsibilities and role - Department</a:t>
            </a:r>
            <a:endParaRPr/>
          </a:p>
        </p:txBody>
      </p:sp>
      <p:sp>
        <p:nvSpPr>
          <p:cNvPr id="63" name="Google Shape;63;p14"/>
          <p:cNvSpPr txBox="1"/>
          <p:nvPr>
            <p:ph idx="1" type="body"/>
          </p:nvPr>
        </p:nvSpPr>
        <p:spPr>
          <a:xfrm>
            <a:off x="311700" y="1228675"/>
            <a:ext cx="8520600" cy="36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Kyaw Sithu - Integration for Department Codes, Login and Logout, Create Requisition Form</a:t>
            </a:r>
            <a:endParaRPr sz="1400"/>
          </a:p>
          <a:p>
            <a:pPr indent="0" lvl="0" marL="0" rtl="0" algn="l">
              <a:spcBef>
                <a:spcPts val="1600"/>
              </a:spcBef>
              <a:spcAft>
                <a:spcPts val="0"/>
              </a:spcAft>
              <a:buNone/>
            </a:pPr>
            <a:r>
              <a:rPr lang="en" sz="1400"/>
              <a:t>Wei Sheng - Codes for Status View and Collection Point, Android Codes for login</a:t>
            </a:r>
            <a:endParaRPr sz="1400"/>
          </a:p>
          <a:p>
            <a:pPr indent="0" lvl="0" marL="0" rtl="0" algn="l">
              <a:spcBef>
                <a:spcPts val="1600"/>
              </a:spcBef>
              <a:spcAft>
                <a:spcPts val="0"/>
              </a:spcAft>
              <a:buNone/>
            </a:pPr>
            <a:r>
              <a:rPr lang="en" sz="1400"/>
              <a:t>Hui Ching - Codes for Appoint Department Rep and Substitute Approver(C# and Android)</a:t>
            </a:r>
            <a:endParaRPr sz="1400"/>
          </a:p>
          <a:p>
            <a:pPr indent="0" lvl="0" marL="0" rtl="0" algn="l">
              <a:spcBef>
                <a:spcPts val="1600"/>
              </a:spcBef>
              <a:spcAft>
                <a:spcPts val="0"/>
              </a:spcAft>
              <a:buNone/>
            </a:pPr>
            <a:r>
              <a:rPr lang="en" sz="1400"/>
              <a:t>Harbinder - Codes for Product Catalogue, Request Approval, Value-Added Feature</a:t>
            </a:r>
            <a:endParaRPr sz="1400"/>
          </a:p>
          <a:p>
            <a:pPr indent="0" lvl="0" marL="0" rtl="0" algn="l">
              <a:spcBef>
                <a:spcPts val="1600"/>
              </a:spcBef>
              <a:spcAft>
                <a:spcPts val="0"/>
              </a:spcAft>
              <a:buNone/>
            </a:pPr>
            <a:r>
              <a:t/>
            </a:r>
            <a:endParaRPr sz="1200"/>
          </a:p>
          <a:p>
            <a:pPr indent="0" lvl="0" marL="0" rtl="0" algn="l">
              <a:spcBef>
                <a:spcPts val="1600"/>
              </a:spcBef>
              <a:spcAft>
                <a:spcPts val="16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responsibilities and role - Store</a:t>
            </a:r>
            <a:endParaRPr/>
          </a:p>
        </p:txBody>
      </p:sp>
      <p:sp>
        <p:nvSpPr>
          <p:cNvPr id="69" name="Google Shape;69;p15"/>
          <p:cNvSpPr txBox="1"/>
          <p:nvPr>
            <p:ph idx="1" type="body"/>
          </p:nvPr>
        </p:nvSpPr>
        <p:spPr>
          <a:xfrm>
            <a:off x="311700" y="1228675"/>
            <a:ext cx="8520600" cy="36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Zhen Xiang -Integration of store codes, codes for creation of purchase order, creation of inventory retrieval list, creation of disbursement list, supervisor approval of purchase order.</a:t>
            </a:r>
            <a:endParaRPr sz="1400"/>
          </a:p>
          <a:p>
            <a:pPr indent="0" lvl="0" marL="0" rtl="0" algn="l">
              <a:spcBef>
                <a:spcPts val="1600"/>
              </a:spcBef>
              <a:spcAft>
                <a:spcPts val="0"/>
              </a:spcAft>
              <a:buNone/>
            </a:pPr>
            <a:r>
              <a:rPr lang="en" sz="1400"/>
              <a:t>Antonio - Codes for maintenance (create,read,update and delete) of product catalogue, supplier list and department details.</a:t>
            </a:r>
            <a:endParaRPr sz="1400"/>
          </a:p>
          <a:p>
            <a:pPr indent="0" lvl="0" marL="0" rtl="0" algn="l">
              <a:spcBef>
                <a:spcPts val="1600"/>
              </a:spcBef>
              <a:spcAft>
                <a:spcPts val="0"/>
              </a:spcAft>
              <a:buNone/>
            </a:pPr>
            <a:r>
              <a:rPr lang="en" sz="1400"/>
              <a:t>Uday - Codes for creation of adjustment voucher, creation of inventory list, approval of adjustment voucher for supervisor and manager, codes for low stock report( stock quantity below reorder level)</a:t>
            </a:r>
            <a:endParaRPr sz="1400"/>
          </a:p>
          <a:p>
            <a:pPr indent="0" lvl="0" marL="0" rtl="0" algn="l">
              <a:spcBef>
                <a:spcPts val="1600"/>
              </a:spcBef>
              <a:spcAft>
                <a:spcPts val="0"/>
              </a:spcAft>
              <a:buNone/>
            </a:pPr>
            <a:r>
              <a:rPr lang="en" sz="1400"/>
              <a:t>Prashanth - Codes for Generating the Complete Requests order list by date ,status and Generate the list of products inside each request</a:t>
            </a:r>
            <a:r>
              <a:rPr lang="en" sz="1400"/>
              <a:t> </a:t>
            </a:r>
            <a:endParaRPr sz="1400"/>
          </a:p>
          <a:p>
            <a:pPr indent="0" lvl="0" marL="0" rtl="0" algn="l">
              <a:spcBef>
                <a:spcPts val="1600"/>
              </a:spcBef>
              <a:spcAft>
                <a:spcPts val="16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idx="4294967295"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feature of the system</a:t>
            </a:r>
            <a:endParaRPr/>
          </a:p>
        </p:txBody>
      </p:sp>
      <p:sp>
        <p:nvSpPr>
          <p:cNvPr id="75" name="Google Shape;75;p16"/>
          <p:cNvSpPr txBox="1"/>
          <p:nvPr/>
        </p:nvSpPr>
        <p:spPr>
          <a:xfrm>
            <a:off x="479800" y="1297050"/>
            <a:ext cx="8182800" cy="350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317500" lvl="0" marL="457200" rtl="0" algn="l">
              <a:spcBef>
                <a:spcPts val="0"/>
              </a:spcBef>
              <a:spcAft>
                <a:spcPts val="0"/>
              </a:spcAft>
              <a:buSzPts val="1400"/>
              <a:buFont typeface="Source Code Pro"/>
              <a:buAutoNum type="arabicPeriod"/>
            </a:pPr>
            <a:r>
              <a:rPr lang="en">
                <a:latin typeface="Source Code Pro"/>
                <a:ea typeface="Source Code Pro"/>
                <a:cs typeface="Source Code Pro"/>
                <a:sym typeface="Source Code Pro"/>
              </a:rPr>
              <a:t>Create and Approval of </a:t>
            </a:r>
            <a:r>
              <a:rPr lang="en">
                <a:latin typeface="Source Code Pro"/>
                <a:ea typeface="Source Code Pro"/>
                <a:cs typeface="Source Code Pro"/>
                <a:sym typeface="Source Code Pro"/>
              </a:rPr>
              <a:t>Requisition</a:t>
            </a:r>
            <a:r>
              <a:rPr lang="en">
                <a:latin typeface="Source Code Pro"/>
                <a:ea typeface="Source Code Pro"/>
                <a:cs typeface="Source Code Pro"/>
                <a:sym typeface="Source Code Pro"/>
              </a:rPr>
              <a:t> </a:t>
            </a:r>
            <a:r>
              <a:rPr lang="en">
                <a:latin typeface="Source Code Pro"/>
                <a:ea typeface="Source Code Pro"/>
                <a:cs typeface="Source Code Pro"/>
                <a:sym typeface="Source Code Pro"/>
              </a:rPr>
              <a:t>Form</a:t>
            </a:r>
            <a:endParaRPr>
              <a:latin typeface="Source Code Pro"/>
              <a:ea typeface="Source Code Pro"/>
              <a:cs typeface="Source Code Pro"/>
              <a:sym typeface="Source Code Pro"/>
            </a:endParaRPr>
          </a:p>
          <a:p>
            <a:pPr indent="0" lvl="0" marL="457200" rtl="0" algn="l">
              <a:spcBef>
                <a:spcPts val="0"/>
              </a:spcBef>
              <a:spcAft>
                <a:spcPts val="0"/>
              </a:spcAft>
              <a:buNone/>
            </a:pPr>
            <a:r>
              <a:t/>
            </a:r>
            <a:endParaRPr>
              <a:latin typeface="Source Code Pro"/>
              <a:ea typeface="Source Code Pro"/>
              <a:cs typeface="Source Code Pro"/>
              <a:sym typeface="Source Code Pro"/>
            </a:endParaRPr>
          </a:p>
          <a:p>
            <a:pPr indent="-317500" lvl="0" marL="457200" rtl="0" algn="l">
              <a:spcBef>
                <a:spcPts val="0"/>
              </a:spcBef>
              <a:spcAft>
                <a:spcPts val="0"/>
              </a:spcAft>
              <a:buSzPts val="1400"/>
              <a:buFont typeface="Source Code Pro"/>
              <a:buAutoNum type="arabicPeriod"/>
            </a:pPr>
            <a:r>
              <a:rPr lang="en">
                <a:latin typeface="Source Code Pro"/>
                <a:ea typeface="Source Code Pro"/>
                <a:cs typeface="Source Code Pro"/>
                <a:sym typeface="Source Code Pro"/>
              </a:rPr>
              <a:t>Appointing a Department Representative</a:t>
            </a:r>
            <a:endParaRPr>
              <a:latin typeface="Source Code Pro"/>
              <a:ea typeface="Source Code Pro"/>
              <a:cs typeface="Source Code Pro"/>
              <a:sym typeface="Source Code Pro"/>
            </a:endParaRPr>
          </a:p>
          <a:p>
            <a:pPr indent="0" lvl="0" marL="457200" rtl="0" algn="l">
              <a:spcBef>
                <a:spcPts val="0"/>
              </a:spcBef>
              <a:spcAft>
                <a:spcPts val="0"/>
              </a:spcAft>
              <a:buNone/>
            </a:pPr>
            <a:r>
              <a:t/>
            </a:r>
            <a:endParaRPr>
              <a:latin typeface="Source Code Pro"/>
              <a:ea typeface="Source Code Pro"/>
              <a:cs typeface="Source Code Pro"/>
              <a:sym typeface="Source Code Pro"/>
            </a:endParaRPr>
          </a:p>
          <a:p>
            <a:pPr indent="-317500" lvl="0" marL="457200" rtl="0" algn="l">
              <a:spcBef>
                <a:spcPts val="0"/>
              </a:spcBef>
              <a:spcAft>
                <a:spcPts val="0"/>
              </a:spcAft>
              <a:buSzPts val="1400"/>
              <a:buFont typeface="Source Code Pro"/>
              <a:buAutoNum type="arabicPeriod"/>
            </a:pPr>
            <a:r>
              <a:rPr lang="en">
                <a:latin typeface="Source Code Pro"/>
                <a:ea typeface="Source Code Pro"/>
                <a:cs typeface="Source Code Pro"/>
                <a:sym typeface="Source Code Pro"/>
              </a:rPr>
              <a:t>Appointing a Substitute Approver</a:t>
            </a:r>
            <a:endParaRPr>
              <a:latin typeface="Source Code Pro"/>
              <a:ea typeface="Source Code Pro"/>
              <a:cs typeface="Source Code Pro"/>
              <a:sym typeface="Source Code Pro"/>
            </a:endParaRPr>
          </a:p>
          <a:p>
            <a:pPr indent="0" lvl="0" marL="457200" rtl="0" algn="l">
              <a:spcBef>
                <a:spcPts val="0"/>
              </a:spcBef>
              <a:spcAft>
                <a:spcPts val="0"/>
              </a:spcAft>
              <a:buNone/>
            </a:pPr>
            <a:r>
              <a:t/>
            </a:r>
            <a:endParaRPr>
              <a:latin typeface="Source Code Pro"/>
              <a:ea typeface="Source Code Pro"/>
              <a:cs typeface="Source Code Pro"/>
              <a:sym typeface="Source Code Pro"/>
            </a:endParaRPr>
          </a:p>
          <a:p>
            <a:pPr indent="-317500" lvl="0" marL="457200" rtl="0" algn="l">
              <a:spcBef>
                <a:spcPts val="0"/>
              </a:spcBef>
              <a:spcAft>
                <a:spcPts val="0"/>
              </a:spcAft>
              <a:buSzPts val="1400"/>
              <a:buFont typeface="Source Code Pro"/>
              <a:buAutoNum type="arabicPeriod"/>
            </a:pPr>
            <a:r>
              <a:rPr lang="en">
                <a:latin typeface="Source Code Pro"/>
                <a:ea typeface="Source Code Pro"/>
                <a:cs typeface="Source Code Pro"/>
                <a:sym typeface="Source Code Pro"/>
              </a:rPr>
              <a:t>Setting a Collection Point</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idx="4294967295" type="title"/>
          </p:nvPr>
        </p:nvSpPr>
        <p:spPr>
          <a:xfrm>
            <a:off x="265650" y="15037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strength And LimiTation of design</a:t>
            </a:r>
            <a:endParaRPr/>
          </a:p>
        </p:txBody>
      </p:sp>
      <p:sp>
        <p:nvSpPr>
          <p:cNvPr id="81" name="Google Shape;81;p17"/>
          <p:cNvSpPr txBox="1"/>
          <p:nvPr/>
        </p:nvSpPr>
        <p:spPr>
          <a:xfrm>
            <a:off x="138600" y="801000"/>
            <a:ext cx="8774700" cy="42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Here are some of the design strength in our implementation: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317500" lvl="0" marL="457200" rtl="0" algn="l">
              <a:spcBef>
                <a:spcPts val="0"/>
              </a:spcBef>
              <a:spcAft>
                <a:spcPts val="0"/>
              </a:spcAft>
              <a:buSzPts val="1400"/>
              <a:buFont typeface="Source Code Pro"/>
              <a:buChar char="●"/>
            </a:pPr>
            <a:r>
              <a:rPr lang="en">
                <a:latin typeface="Source Code Pro"/>
                <a:ea typeface="Source Code Pro"/>
                <a:cs typeface="Source Code Pro"/>
                <a:sym typeface="Source Code Pro"/>
              </a:rPr>
              <a:t>Simple and straightforward UI</a:t>
            </a:r>
            <a:endParaRPr>
              <a:latin typeface="Source Code Pro"/>
              <a:ea typeface="Source Code Pro"/>
              <a:cs typeface="Source Code Pro"/>
              <a:sym typeface="Source Code Pro"/>
            </a:endParaRPr>
          </a:p>
          <a:p>
            <a:pPr indent="0" lvl="0" marL="457200" rtl="0" algn="l">
              <a:spcBef>
                <a:spcPts val="0"/>
              </a:spcBef>
              <a:spcAft>
                <a:spcPts val="0"/>
              </a:spcAft>
              <a:buNone/>
            </a:pPr>
            <a:r>
              <a:t/>
            </a:r>
            <a:endParaRPr>
              <a:latin typeface="Source Code Pro"/>
              <a:ea typeface="Source Code Pro"/>
              <a:cs typeface="Source Code Pro"/>
              <a:sym typeface="Source Code Pro"/>
            </a:endParaRPr>
          </a:p>
          <a:p>
            <a:pPr indent="-317500" lvl="0" marL="457200" rtl="0" algn="l">
              <a:spcBef>
                <a:spcPts val="0"/>
              </a:spcBef>
              <a:spcAft>
                <a:spcPts val="0"/>
              </a:spcAft>
              <a:buSzPts val="1400"/>
              <a:buFont typeface="Source Code Pro"/>
              <a:buChar char="●"/>
            </a:pPr>
            <a:r>
              <a:rPr lang="en">
                <a:latin typeface="Source Code Pro"/>
                <a:ea typeface="Source Code Pro"/>
                <a:cs typeface="Source Code Pro"/>
                <a:sym typeface="Source Code Pro"/>
              </a:rPr>
              <a:t>Separating the business logic or data access by using a DAO pattern. This implementation is to leave the controller out of the business logic and focusing more on the connection between View and Model.</a:t>
            </a:r>
            <a:endParaRPr>
              <a:latin typeface="Source Code Pro"/>
              <a:ea typeface="Source Code Pro"/>
              <a:cs typeface="Source Code Pro"/>
              <a:sym typeface="Source Code Pro"/>
            </a:endParaRPr>
          </a:p>
          <a:p>
            <a:pPr indent="0" lvl="0" marL="457200" rtl="0" algn="l">
              <a:spcBef>
                <a:spcPts val="0"/>
              </a:spcBef>
              <a:spcAft>
                <a:spcPts val="0"/>
              </a:spcAft>
              <a:buNone/>
            </a:pPr>
            <a:r>
              <a:t/>
            </a:r>
            <a:endParaRPr>
              <a:latin typeface="Source Code Pro"/>
              <a:ea typeface="Source Code Pro"/>
              <a:cs typeface="Source Code Pro"/>
              <a:sym typeface="Source Code Pro"/>
            </a:endParaRPr>
          </a:p>
          <a:p>
            <a:pPr indent="-317500" lvl="0" marL="457200" rtl="0" algn="l">
              <a:spcBef>
                <a:spcPts val="0"/>
              </a:spcBef>
              <a:spcAft>
                <a:spcPts val="0"/>
              </a:spcAft>
              <a:buSzPts val="1400"/>
              <a:buFont typeface="Source Code Pro"/>
              <a:buChar char="●"/>
            </a:pPr>
            <a:r>
              <a:rPr lang="en">
                <a:latin typeface="Source Code Pro"/>
                <a:ea typeface="Source Code Pro"/>
                <a:cs typeface="Source Code Pro"/>
                <a:sym typeface="Source Code Pro"/>
              </a:rPr>
              <a:t>The major portion of verification or data population is done on the client side using JavaScript and jQuery. This implementation is to reduce the number of calls, back to the server. </a:t>
            </a:r>
            <a:endParaRPr>
              <a:latin typeface="Source Code Pro"/>
              <a:ea typeface="Source Code Pro"/>
              <a:cs typeface="Source Code Pro"/>
              <a:sym typeface="Source Code Pro"/>
            </a:endParaRPr>
          </a:p>
          <a:p>
            <a:pPr indent="0" lvl="0" marL="45720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Here are some of the design limitation in our implementation: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317500" lvl="0" marL="457200" rtl="0" algn="l">
              <a:spcBef>
                <a:spcPts val="0"/>
              </a:spcBef>
              <a:spcAft>
                <a:spcPts val="0"/>
              </a:spcAft>
              <a:buSzPts val="1400"/>
              <a:buFont typeface="Source Code Pro"/>
              <a:buChar char="●"/>
            </a:pPr>
            <a:r>
              <a:rPr lang="en">
                <a:latin typeface="Source Code Pro"/>
                <a:ea typeface="Source Code Pro"/>
                <a:cs typeface="Source Code Pro"/>
                <a:sym typeface="Source Code Pro"/>
              </a:rPr>
              <a:t>With the usage of JavaScript and jQuery for data population, it could affect the performance of user’s desktop.</a:t>
            </a:r>
            <a:endParaRPr>
              <a:latin typeface="Source Code Pro"/>
              <a:ea typeface="Source Code Pro"/>
              <a:cs typeface="Source Code Pro"/>
              <a:sym typeface="Source Code Pro"/>
            </a:endParaRPr>
          </a:p>
          <a:p>
            <a:pPr indent="0" lvl="0" marL="457200" rtl="0" algn="l">
              <a:spcBef>
                <a:spcPts val="0"/>
              </a:spcBef>
              <a:spcAft>
                <a:spcPts val="0"/>
              </a:spcAft>
              <a:buNone/>
            </a:pPr>
            <a:r>
              <a:t/>
            </a:r>
            <a:endParaRPr>
              <a:latin typeface="Source Code Pro"/>
              <a:ea typeface="Source Code Pro"/>
              <a:cs typeface="Source Code Pro"/>
              <a:sym typeface="Source Code Pro"/>
            </a:endParaRPr>
          </a:p>
          <a:p>
            <a:pPr indent="-317500" lvl="0" marL="457200" rtl="0" algn="l">
              <a:spcBef>
                <a:spcPts val="0"/>
              </a:spcBef>
              <a:spcAft>
                <a:spcPts val="0"/>
              </a:spcAft>
              <a:buSzPts val="1400"/>
              <a:buFont typeface="Source Code Pro"/>
              <a:buChar char="●"/>
            </a:pPr>
            <a:r>
              <a:rPr lang="en">
                <a:latin typeface="Source Code Pro"/>
                <a:ea typeface="Source Code Pro"/>
                <a:cs typeface="Source Code Pro"/>
                <a:sym typeface="Source Code Pro"/>
              </a:rPr>
              <a:t>Using different controllers for user access, there are duplications of views and action methods in each of the user controller.</a:t>
            </a:r>
            <a:endParaRPr>
              <a:latin typeface="Source Code Pro"/>
              <a:ea typeface="Source Code Pro"/>
              <a:cs typeface="Source Code Pro"/>
              <a:sym typeface="Source Code Pro"/>
            </a:endParaRPr>
          </a:p>
          <a:p>
            <a:pPr indent="0" lvl="0" marL="457200" rtl="0" algn="l">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System Walkthrough</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idx="4294967295" type="title"/>
          </p:nvPr>
        </p:nvSpPr>
        <p:spPr>
          <a:xfrm>
            <a:off x="3631200" y="1693700"/>
            <a:ext cx="1881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nvSpPr>
        <p:spPr>
          <a:xfrm>
            <a:off x="3666600" y="1934250"/>
            <a:ext cx="2262300" cy="8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200">
                <a:solidFill>
                  <a:srgbClr val="212121"/>
                </a:solidFill>
                <a:latin typeface="Amatic SC"/>
                <a:ea typeface="Amatic SC"/>
                <a:cs typeface="Amatic SC"/>
                <a:sym typeface="Amatic SC"/>
              </a:rPr>
              <a:t>Questions??</a:t>
            </a:r>
            <a:endParaRPr b="1" sz="4200">
              <a:solidFill>
                <a:srgbClr val="212121"/>
              </a:solidFill>
              <a:latin typeface="Amatic SC"/>
              <a:ea typeface="Amatic SC"/>
              <a:cs typeface="Amatic SC"/>
              <a:sym typeface="Amatic SC"/>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