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1DA3580-5B51-44F1-BA0B-4B1DBCAE6FAC}">
  <a:tblStyle styleId="{D1DA3580-5B51-44F1-BA0B-4B1DBCAE6F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def36e1e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def36e1e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Android features :</a:t>
            </a:r>
            <a:endParaRPr/>
          </a:p>
          <a:p>
            <a:pPr indent="-298450" lvl="0" marL="457200" rtl="0" algn="l">
              <a:spcBef>
                <a:spcPts val="0"/>
              </a:spcBef>
              <a:spcAft>
                <a:spcPts val="0"/>
              </a:spcAft>
              <a:buSzPts val="1100"/>
              <a:buAutoNum type="arabicPeriod"/>
            </a:pPr>
            <a:r>
              <a:rPr lang="en"/>
              <a:t>Disbursement List </a:t>
            </a:r>
            <a:endParaRPr/>
          </a:p>
          <a:p>
            <a:pPr indent="-298450" lvl="0" marL="457200" rtl="0" algn="l">
              <a:spcBef>
                <a:spcPts val="0"/>
              </a:spcBef>
              <a:spcAft>
                <a:spcPts val="0"/>
              </a:spcAft>
              <a:buSzPts val="1100"/>
              <a:buAutoNum type="arabicPeriod"/>
            </a:pPr>
            <a:r>
              <a:rPr lang="en"/>
              <a:t>Consolidated orders/request </a:t>
            </a:r>
            <a:endParaRPr/>
          </a:p>
          <a:p>
            <a:pPr indent="-298450" lvl="0" marL="457200" rtl="0" algn="l">
              <a:spcBef>
                <a:spcPts val="0"/>
              </a:spcBef>
              <a:spcAft>
                <a:spcPts val="0"/>
              </a:spcAft>
              <a:buSzPts val="1100"/>
              <a:buAutoNum type="arabicPeriod"/>
            </a:pPr>
            <a:r>
              <a:rPr lang="en"/>
              <a:t>Access stock card</a:t>
            </a:r>
            <a:endParaRPr/>
          </a:p>
          <a:p>
            <a:pPr indent="-298450" lvl="0" marL="457200" rtl="0" algn="l">
              <a:spcBef>
                <a:spcPts val="0"/>
              </a:spcBef>
              <a:spcAft>
                <a:spcPts val="0"/>
              </a:spcAft>
              <a:buSzPts val="1100"/>
              <a:buAutoNum type="arabicPeriod"/>
            </a:pPr>
            <a:r>
              <a:rPr lang="en"/>
              <a:t>Access adjustment voucher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e6c658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e6c658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button ‘items supplied’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de6c6583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de6c6583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both screens.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e6c6583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e6c6583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de6c6583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de6c6583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e6c65831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e6c65831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def36e1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def36e1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ef36e1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ef36e1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de6c6583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de6c6583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a:t>
            </a:r>
            <a:r>
              <a:rPr lang="en"/>
              <a:t>'</a:t>
            </a:r>
            <a:r>
              <a:rPr lang="en"/>
              <a:t>Approving Officer’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de6c6583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de6c6583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de6c65831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e6c65831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def36e1e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def36e1e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e6c6583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e6c6583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de6c65831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e6c65831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de6c65831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de6c65831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de6c65831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e6c65831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de6c65831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de6c65831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de6c6583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de6c6583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‘remove item’ button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de6c6583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de6c6583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Delete ‘remove item’ button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de6c6583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de6c6583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de6c65831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de6c65831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No need to enter qty in this report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de6c65831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de6c65831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da1b235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da1b235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da1b2350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da1b2350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Noted : Instead of using DO number, we use PO number.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de6c65831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de6c65831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Wants to be able to see the future amount based on the previous months orders</a:t>
            </a:r>
            <a:endParaRPr/>
          </a:p>
          <a:p>
            <a:pPr indent="0" lvl="0" marL="0" rtl="0" algn="l">
              <a:spcBef>
                <a:spcPts val="0"/>
              </a:spcBef>
              <a:spcAft>
                <a:spcPts val="0"/>
              </a:spcAft>
              <a:buNone/>
            </a:pPr>
            <a:r>
              <a:rPr lang="en"/>
              <a:t>Use past to predict the future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de6c65831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de6c65831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de6c65831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de6c65831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de6c65831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de6c65831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e6c658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e6c658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stationery catalogue for department (they only need to know what the item code, description and unit of measurement).</a:t>
            </a:r>
            <a:endParaRPr/>
          </a:p>
          <a:p>
            <a:pPr indent="0" lvl="0" marL="0" rtl="0" algn="l">
              <a:spcBef>
                <a:spcPts val="0"/>
              </a:spcBef>
              <a:spcAft>
                <a:spcPts val="0"/>
              </a:spcAft>
              <a:buNone/>
            </a:pPr>
            <a:r>
              <a:rPr lang="en"/>
              <a:t>Need to create both pages, specifically for department side to refer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e6c6583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e6c658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stationery page for store (so store clerk can edit the details) and access the stock card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e6c658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e6c658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e6c6583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e6c6583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e6c658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e6c658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button ‘items supplied’</a:t>
            </a:r>
            <a:endParaRPr/>
          </a:p>
          <a:p>
            <a:pPr indent="0" lvl="0" marL="0" rtl="0" algn="l">
              <a:spcBef>
                <a:spcPts val="0"/>
              </a:spcBef>
              <a:spcAft>
                <a:spcPts val="0"/>
              </a:spcAft>
              <a:buNone/>
            </a:pPr>
            <a:r>
              <a:rPr lang="en"/>
              <a:t>No more items supplied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Stationery Inventory System - Logic University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Walkthrough - Store functions</a:t>
            </a:r>
            <a:endParaRPr/>
          </a:p>
          <a:p>
            <a:pPr indent="0" lvl="0" marL="0" rtl="0" algn="ctr">
              <a:spcBef>
                <a:spcPts val="0"/>
              </a:spcBef>
              <a:spcAft>
                <a:spcPts val="0"/>
              </a:spcAft>
              <a:buNone/>
            </a:pPr>
            <a:r>
              <a:rPr lang="en"/>
              <a:t>Revision 1</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nvSpPr>
        <p:spPr>
          <a:xfrm>
            <a:off x="53425" y="0"/>
            <a:ext cx="5718600" cy="2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 sz="1800">
                <a:solidFill>
                  <a:schemeClr val="dk1"/>
                </a:solidFill>
              </a:rPr>
              <a:t>Supplier List (for Store Manager)</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a:blip r:embed="rId3">
            <a:alphaModFix/>
          </a:blip>
          <a:stretch>
            <a:fillRect/>
          </a:stretch>
        </p:blipFill>
        <p:spPr>
          <a:xfrm>
            <a:off x="152400" y="373200"/>
            <a:ext cx="5143600" cy="441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nvSpPr>
        <p:spPr>
          <a:xfrm>
            <a:off x="109800" y="-63900"/>
            <a:ext cx="4930500" cy="2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Supplier List (for Store Manager)</a:t>
            </a:r>
            <a:endParaRPr>
              <a:solidFill>
                <a:schemeClr val="dk1"/>
              </a:solidFill>
            </a:endParaRPr>
          </a:p>
          <a:p>
            <a:pPr indent="0" lvl="0" marL="0" rtl="0" algn="l">
              <a:spcBef>
                <a:spcPts val="800"/>
              </a:spcBef>
              <a:spcAft>
                <a:spcPts val="0"/>
              </a:spcAft>
              <a:buNone/>
            </a:pPr>
            <a:r>
              <a:t/>
            </a:r>
            <a:endParaRPr/>
          </a:p>
        </p:txBody>
      </p:sp>
      <p:sp>
        <p:nvSpPr>
          <p:cNvPr id="134" name="Google Shape;134;p23"/>
          <p:cNvSpPr txBox="1"/>
          <p:nvPr/>
        </p:nvSpPr>
        <p:spPr>
          <a:xfrm>
            <a:off x="5354575" y="1332000"/>
            <a:ext cx="3578100" cy="367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The Store Manager will be able to </a:t>
            </a:r>
            <a:r>
              <a:rPr b="1" lang="en" sz="1100">
                <a:solidFill>
                  <a:srgbClr val="333333"/>
                </a:solidFill>
              </a:rPr>
              <a:t>view,edit and remove supplier</a:t>
            </a:r>
            <a:r>
              <a:rPr lang="en" sz="1100">
                <a:solidFill>
                  <a:srgbClr val="333333"/>
                </a:solidFill>
              </a:rPr>
              <a:t> in the </a:t>
            </a:r>
            <a:r>
              <a:rPr b="1" lang="en" sz="1100">
                <a:solidFill>
                  <a:srgbClr val="333333"/>
                </a:solidFill>
              </a:rPr>
              <a:t>Supplier list</a:t>
            </a:r>
            <a:r>
              <a:rPr lang="en" sz="1100">
                <a:solidFill>
                  <a:srgbClr val="333333"/>
                </a:solidFill>
              </a:rPr>
              <a:t>, because they have the information from the Purchasing Department on which supplier win the tender. In addition, they will be able to </a:t>
            </a:r>
            <a:r>
              <a:rPr b="1" lang="en" sz="1100">
                <a:solidFill>
                  <a:srgbClr val="333333"/>
                </a:solidFill>
              </a:rPr>
              <a:t>add or edit</a:t>
            </a:r>
            <a:r>
              <a:rPr lang="en" sz="1100">
                <a:solidFill>
                  <a:srgbClr val="333333"/>
                </a:solidFill>
              </a:rPr>
              <a:t> the </a:t>
            </a:r>
            <a:r>
              <a:rPr b="1" lang="en" sz="1100">
                <a:solidFill>
                  <a:srgbClr val="333333"/>
                </a:solidFill>
              </a:rPr>
              <a:t>item supplied</a:t>
            </a:r>
            <a:r>
              <a:rPr lang="en" sz="1100">
                <a:solidFill>
                  <a:srgbClr val="333333"/>
                </a:solidFill>
              </a:rPr>
              <a:t> by the supplier.</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1. Select the supplier list</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2. Click on the</a:t>
            </a:r>
            <a:r>
              <a:rPr b="1" lang="en" sz="1100">
                <a:solidFill>
                  <a:srgbClr val="333333"/>
                </a:solidFill>
              </a:rPr>
              <a:t> add supplier/edit button</a:t>
            </a:r>
            <a:r>
              <a:rPr lang="en" sz="1100">
                <a:solidFill>
                  <a:srgbClr val="333333"/>
                </a:solidFill>
              </a:rPr>
              <a:t> to </a:t>
            </a:r>
            <a:r>
              <a:rPr b="1" lang="en" sz="1100">
                <a:solidFill>
                  <a:srgbClr val="333333"/>
                </a:solidFill>
              </a:rPr>
              <a:t>add/edit supplier's details</a:t>
            </a:r>
            <a:r>
              <a:rPr lang="en" sz="1100">
                <a:solidFill>
                  <a:srgbClr val="333333"/>
                </a:solidFill>
              </a:rPr>
              <a:t>,</a:t>
            </a:r>
            <a:r>
              <a:rPr b="1" lang="en" sz="1100">
                <a:solidFill>
                  <a:srgbClr val="333333"/>
                </a:solidFill>
              </a:rPr>
              <a:t> remove button</a:t>
            </a:r>
            <a:r>
              <a:rPr lang="en" sz="1100">
                <a:solidFill>
                  <a:srgbClr val="333333"/>
                </a:solidFill>
              </a:rPr>
              <a:t> to</a:t>
            </a:r>
            <a:r>
              <a:rPr b="1" lang="en" sz="1100">
                <a:solidFill>
                  <a:srgbClr val="333333"/>
                </a:solidFill>
              </a:rPr>
              <a:t> remove suppliers</a:t>
            </a:r>
            <a:r>
              <a:rPr lang="en" sz="1100">
                <a:solidFill>
                  <a:srgbClr val="333333"/>
                </a:solidFill>
              </a:rPr>
              <a:t>, and</a:t>
            </a:r>
            <a:r>
              <a:rPr b="1" lang="en" sz="1100">
                <a:solidFill>
                  <a:srgbClr val="333333"/>
                </a:solidFill>
              </a:rPr>
              <a:t> item supplied button</a:t>
            </a:r>
            <a:r>
              <a:rPr lang="en" sz="1100">
                <a:solidFill>
                  <a:srgbClr val="333333"/>
                </a:solidFill>
              </a:rPr>
              <a:t> to view </a:t>
            </a:r>
            <a:r>
              <a:rPr b="1" lang="en" sz="1100">
                <a:solidFill>
                  <a:srgbClr val="333333"/>
                </a:solidFill>
              </a:rPr>
              <a:t>list of items supplied</a:t>
            </a:r>
            <a:r>
              <a:rPr lang="en" sz="1100">
                <a:solidFill>
                  <a:srgbClr val="333333"/>
                </a:solidFill>
              </a:rPr>
              <a:t> by this particular supplier. (Assumption : 1 supplier can supply many items, but 1 particular item can only supply by one supplier)</a:t>
            </a:r>
            <a:endParaRPr sz="1100">
              <a:solidFill>
                <a:srgbClr val="333333"/>
              </a:solidFill>
            </a:endParaRPr>
          </a:p>
          <a:p>
            <a:pPr indent="0" lvl="0" marL="0" rtl="0" algn="l">
              <a:lnSpc>
                <a:spcPct val="100000"/>
              </a:lnSpc>
              <a:spcBef>
                <a:spcPts val="100"/>
              </a:spcBef>
              <a:spcAft>
                <a:spcPts val="100"/>
              </a:spcAft>
              <a:buClr>
                <a:schemeClr val="dk1"/>
              </a:buClr>
              <a:buSzPts val="1100"/>
              <a:buFont typeface="Arial"/>
              <a:buNone/>
            </a:pPr>
            <a:r>
              <a:rPr lang="en" sz="1100">
                <a:solidFill>
                  <a:srgbClr val="333333"/>
                </a:solidFill>
              </a:rPr>
              <a:t>3. Fill in the required details for each of the edit page.</a:t>
            </a:r>
            <a:endParaRPr sz="1100">
              <a:solidFill>
                <a:srgbClr val="333333"/>
              </a:solidFill>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3"/>
          <p:cNvPicPr preferRelativeResize="0"/>
          <p:nvPr/>
        </p:nvPicPr>
        <p:blipFill>
          <a:blip r:embed="rId3">
            <a:alphaModFix/>
          </a:blip>
          <a:stretch>
            <a:fillRect/>
          </a:stretch>
        </p:blipFill>
        <p:spPr>
          <a:xfrm>
            <a:off x="211200" y="331800"/>
            <a:ext cx="4267201" cy="4479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nvSpPr>
        <p:spPr>
          <a:xfrm>
            <a:off x="74675" y="3936875"/>
            <a:ext cx="8828100" cy="103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The Store Clerk will be able to view the department's list and edit the details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1. Select the </a:t>
            </a:r>
            <a:r>
              <a:rPr b="1" lang="en" sz="1100">
                <a:solidFill>
                  <a:srgbClr val="333333"/>
                </a:solidFill>
              </a:rPr>
              <a:t>department's list, </a:t>
            </a:r>
            <a:r>
              <a:rPr lang="en" sz="1100">
                <a:solidFill>
                  <a:srgbClr val="333333"/>
                </a:solidFill>
              </a:rPr>
              <a:t>so store clerk will be able to know the location and the representative name to distributed the items to.</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2. Click on the</a:t>
            </a:r>
            <a:r>
              <a:rPr b="1" lang="en" sz="1100">
                <a:solidFill>
                  <a:srgbClr val="333333"/>
                </a:solidFill>
              </a:rPr>
              <a:t> edit button</a:t>
            </a:r>
            <a:r>
              <a:rPr lang="en" sz="1100">
                <a:solidFill>
                  <a:srgbClr val="333333"/>
                </a:solidFill>
              </a:rPr>
              <a:t> to edit the department details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3. Fill in the required details for each of the edit page. (</a:t>
            </a:r>
            <a:r>
              <a:rPr b="1" lang="en" sz="1100">
                <a:solidFill>
                  <a:srgbClr val="333333"/>
                </a:solidFill>
              </a:rPr>
              <a:t>Note that Store clerk cannot edit the department code, head’s name, collection point and representative name. It can only be done from the department side).</a:t>
            </a:r>
            <a:endParaRPr b="1" sz="1100">
              <a:solidFill>
                <a:srgbClr val="333333"/>
              </a:solidFill>
            </a:endParaRPr>
          </a:p>
          <a:p>
            <a:pPr indent="0" lvl="0" marL="0" rtl="0" algn="l">
              <a:spcBef>
                <a:spcPts val="100"/>
              </a:spcBef>
              <a:spcAft>
                <a:spcPts val="0"/>
              </a:spcAft>
              <a:buNone/>
            </a:pPr>
            <a:r>
              <a:t/>
            </a:r>
            <a:endParaRPr/>
          </a:p>
        </p:txBody>
      </p:sp>
      <p:sp>
        <p:nvSpPr>
          <p:cNvPr id="142" name="Google Shape;142;p24"/>
          <p:cNvSpPr txBox="1"/>
          <p:nvPr/>
        </p:nvSpPr>
        <p:spPr>
          <a:xfrm>
            <a:off x="152400" y="-85200"/>
            <a:ext cx="4131900" cy="2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Clr>
                <a:schemeClr val="dk1"/>
              </a:buClr>
              <a:buSzPts val="1100"/>
              <a:buFont typeface="Arial"/>
              <a:buNone/>
            </a:pPr>
            <a:r>
              <a:rPr lang="en" sz="1800">
                <a:solidFill>
                  <a:schemeClr val="dk1"/>
                </a:solidFill>
              </a:rPr>
              <a:t>Department List (for Store Clerk)</a:t>
            </a:r>
            <a:endParaRPr/>
          </a:p>
        </p:txBody>
      </p:sp>
      <p:pic>
        <p:nvPicPr>
          <p:cNvPr id="143" name="Google Shape;143;p24"/>
          <p:cNvPicPr preferRelativeResize="0"/>
          <p:nvPr/>
        </p:nvPicPr>
        <p:blipFill>
          <a:blip r:embed="rId3">
            <a:alphaModFix/>
          </a:blip>
          <a:stretch>
            <a:fillRect/>
          </a:stretch>
        </p:blipFill>
        <p:spPr>
          <a:xfrm>
            <a:off x="4692450" y="267513"/>
            <a:ext cx="4328700" cy="3830000"/>
          </a:xfrm>
          <a:prstGeom prst="rect">
            <a:avLst/>
          </a:prstGeom>
          <a:noFill/>
          <a:ln>
            <a:noFill/>
          </a:ln>
        </p:spPr>
      </p:pic>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4"/>
          <p:cNvPicPr preferRelativeResize="0"/>
          <p:nvPr/>
        </p:nvPicPr>
        <p:blipFill>
          <a:blip r:embed="rId4">
            <a:alphaModFix/>
          </a:blip>
          <a:stretch>
            <a:fillRect/>
          </a:stretch>
        </p:blipFill>
        <p:spPr>
          <a:xfrm>
            <a:off x="152400" y="267525"/>
            <a:ext cx="4540050" cy="376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entering the Purchase Order screen, the user can opt to search for a PO previously created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1. Search by the PO number or by the date created.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2. Clicking on any of the PO number links will bring them to the detailed PO view.</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3. The store supervisor can also use this menu to look for the PO’s to approve.</a:t>
            </a:r>
            <a:endParaRPr sz="1100">
              <a:solidFill>
                <a:srgbClr val="333333"/>
              </a:solidFill>
            </a:endParaRPr>
          </a:p>
          <a:p>
            <a:pPr indent="0" lvl="0" marL="0" rtl="0" algn="ctr">
              <a:spcBef>
                <a:spcPts val="800"/>
              </a:spcBef>
              <a:spcAft>
                <a:spcPts val="0"/>
              </a:spcAft>
              <a:buNone/>
            </a:pPr>
            <a:r>
              <a:t/>
            </a:r>
            <a:endParaRPr/>
          </a:p>
        </p:txBody>
      </p:sp>
      <p:sp>
        <p:nvSpPr>
          <p:cNvPr id="151" name="Google Shape;151;p25"/>
          <p:cNvSpPr txBox="1"/>
          <p:nvPr/>
        </p:nvSpPr>
        <p:spPr>
          <a:xfrm>
            <a:off x="136925" y="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for Purchase Order Page</a:t>
            </a:r>
            <a:endParaRPr sz="1800"/>
          </a:p>
        </p:txBody>
      </p:sp>
      <p:pic>
        <p:nvPicPr>
          <p:cNvPr id="152" name="Google Shape;152;p25"/>
          <p:cNvPicPr preferRelativeResize="0"/>
          <p:nvPr/>
        </p:nvPicPr>
        <p:blipFill rotWithShape="1">
          <a:blip r:embed="rId3">
            <a:alphaModFix/>
          </a:blip>
          <a:srcRect b="11652" l="4862" r="3385" t="0"/>
          <a:stretch/>
        </p:blipFill>
        <p:spPr>
          <a:xfrm>
            <a:off x="123625" y="372350"/>
            <a:ext cx="5642826" cy="4406899"/>
          </a:xfrm>
          <a:prstGeom prst="rect">
            <a:avLst/>
          </a:prstGeom>
          <a:noFill/>
          <a:ln>
            <a:noFill/>
          </a:ln>
        </p:spPr>
      </p:pic>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the screen shown when entering the detailed PO view</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1. PO can be printed and sent to suppliers</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2. As long as the PO has not been approved, the creator(only) can choose to delete the PO.</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3. In the event where supplier cannot supply the items, a deletion of PO also requires the supervisor’s approval (email to supervisor to be sent </a:t>
            </a:r>
            <a:r>
              <a:rPr lang="en" sz="1100">
                <a:solidFill>
                  <a:srgbClr val="333333"/>
                </a:solidFill>
              </a:rPr>
              <a:t>separately</a:t>
            </a:r>
            <a:r>
              <a:rPr lang="en" sz="1100">
                <a:solidFill>
                  <a:srgbClr val="333333"/>
                </a:solidFill>
              </a:rPr>
              <a:t>)</a:t>
            </a:r>
            <a:endParaRPr sz="1100">
              <a:solidFill>
                <a:srgbClr val="333333"/>
              </a:solidFill>
            </a:endParaRPr>
          </a:p>
          <a:p>
            <a:pPr indent="0" lvl="0" marL="0" rtl="0" algn="ctr">
              <a:spcBef>
                <a:spcPts val="800"/>
              </a:spcBef>
              <a:spcAft>
                <a:spcPts val="0"/>
              </a:spcAft>
              <a:buNone/>
            </a:pPr>
            <a:r>
              <a:t/>
            </a:r>
            <a:endParaRPr/>
          </a:p>
        </p:txBody>
      </p:sp>
      <p:sp>
        <p:nvSpPr>
          <p:cNvPr id="159" name="Google Shape;159;p26"/>
          <p:cNvSpPr txBox="1"/>
          <p:nvPr/>
        </p:nvSpPr>
        <p:spPr>
          <a:xfrm>
            <a:off x="213125" y="-2345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Detailed PO view</a:t>
            </a:r>
            <a:r>
              <a:rPr lang="en" sz="1800"/>
              <a:t> Page</a:t>
            </a:r>
            <a:endParaRPr sz="1800"/>
          </a:p>
        </p:txBody>
      </p:sp>
      <p:pic>
        <p:nvPicPr>
          <p:cNvPr id="160" name="Google Shape;160;p26"/>
          <p:cNvPicPr preferRelativeResize="0"/>
          <p:nvPr/>
        </p:nvPicPr>
        <p:blipFill rotWithShape="1">
          <a:blip r:embed="rId3">
            <a:alphaModFix/>
          </a:blip>
          <a:srcRect b="11496" l="6148" r="4221" t="0"/>
          <a:stretch/>
        </p:blipFill>
        <p:spPr>
          <a:xfrm>
            <a:off x="284100" y="344350"/>
            <a:ext cx="5585562" cy="4434900"/>
          </a:xfrm>
          <a:prstGeom prst="rect">
            <a:avLst/>
          </a:prstGeom>
          <a:noFill/>
          <a:ln>
            <a:noFill/>
          </a:ln>
        </p:spPr>
      </p:pic>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the Detailed view page from the supervisor’s point of view.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Note that the delete button has changed to an approve/reject PO button.</a:t>
            </a:r>
            <a:endParaRPr sz="1100">
              <a:solidFill>
                <a:srgbClr val="333333"/>
              </a:solidFill>
            </a:endParaRPr>
          </a:p>
          <a:p>
            <a:pPr indent="0" lvl="0" marL="0" rtl="0" algn="ctr">
              <a:spcBef>
                <a:spcPts val="800"/>
              </a:spcBef>
              <a:spcAft>
                <a:spcPts val="0"/>
              </a:spcAft>
              <a:buNone/>
            </a:pPr>
            <a:r>
              <a:t/>
            </a:r>
            <a:endParaRPr/>
          </a:p>
        </p:txBody>
      </p:sp>
      <p:sp>
        <p:nvSpPr>
          <p:cNvPr id="167" name="Google Shape;167;p27"/>
          <p:cNvSpPr txBox="1"/>
          <p:nvPr/>
        </p:nvSpPr>
        <p:spPr>
          <a:xfrm>
            <a:off x="213125" y="-2345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Detailed PO view Page</a:t>
            </a:r>
            <a:endParaRPr sz="1800"/>
          </a:p>
        </p:txBody>
      </p:sp>
      <p:pic>
        <p:nvPicPr>
          <p:cNvPr id="168" name="Google Shape;168;p27"/>
          <p:cNvPicPr preferRelativeResize="0"/>
          <p:nvPr/>
        </p:nvPicPr>
        <p:blipFill rotWithShape="1">
          <a:blip r:embed="rId3">
            <a:alphaModFix/>
          </a:blip>
          <a:srcRect b="12265" l="6076" r="3898" t="0"/>
          <a:stretch/>
        </p:blipFill>
        <p:spPr>
          <a:xfrm>
            <a:off x="276625" y="344350"/>
            <a:ext cx="5556710" cy="4358699"/>
          </a:xfrm>
          <a:prstGeom prst="rect">
            <a:avLst/>
          </a:prstGeom>
          <a:noFill/>
          <a:ln>
            <a:noFill/>
          </a:ln>
        </p:spPr>
      </p:pic>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the screen for approving/rejecting PO’s, as well as cancelling PO’s which have already been approved.</a:t>
            </a:r>
            <a:endParaRPr sz="1100">
              <a:solidFill>
                <a:srgbClr val="333333"/>
              </a:solidFill>
            </a:endParaRPr>
          </a:p>
          <a:p>
            <a:pPr indent="0" lvl="0" marL="0" rtl="0" algn="l">
              <a:lnSpc>
                <a:spcPct val="115000"/>
              </a:lnSpc>
              <a:spcBef>
                <a:spcPts val="800"/>
              </a:spcBef>
              <a:spcAft>
                <a:spcPts val="800"/>
              </a:spcAft>
              <a:buClr>
                <a:schemeClr val="dk1"/>
              </a:buClr>
              <a:buSzPts val="1100"/>
              <a:buFont typeface="Arial"/>
              <a:buNone/>
            </a:pPr>
            <a:r>
              <a:rPr lang="en" sz="1100">
                <a:solidFill>
                  <a:srgbClr val="333333"/>
                </a:solidFill>
              </a:rPr>
              <a:t>On rejection of PO, it will be necessary to provide the reason for rejection or cancellation in the comments.</a:t>
            </a:r>
            <a:endParaRPr/>
          </a:p>
        </p:txBody>
      </p:sp>
      <p:sp>
        <p:nvSpPr>
          <p:cNvPr id="175" name="Google Shape;175;p28"/>
          <p:cNvSpPr txBox="1"/>
          <p:nvPr/>
        </p:nvSpPr>
        <p:spPr>
          <a:xfrm>
            <a:off x="136925" y="-23450"/>
            <a:ext cx="43590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Approve/Reject/Cancel</a:t>
            </a:r>
            <a:r>
              <a:rPr lang="en" sz="1800"/>
              <a:t> PO view Page</a:t>
            </a:r>
            <a:endParaRPr sz="1800"/>
          </a:p>
        </p:txBody>
      </p:sp>
      <p:pic>
        <p:nvPicPr>
          <p:cNvPr id="176" name="Google Shape;176;p28"/>
          <p:cNvPicPr preferRelativeResize="0"/>
          <p:nvPr/>
        </p:nvPicPr>
        <p:blipFill rotWithShape="1">
          <a:blip r:embed="rId3">
            <a:alphaModFix/>
          </a:blip>
          <a:srcRect b="11323" l="6137" r="2795" t="0"/>
          <a:stretch/>
        </p:blipFill>
        <p:spPr>
          <a:xfrm>
            <a:off x="164475" y="344350"/>
            <a:ext cx="5670938" cy="4434900"/>
          </a:xfrm>
          <a:prstGeom prst="rect">
            <a:avLst/>
          </a:prstGeom>
          <a:noFill/>
          <a:ln>
            <a:noFill/>
          </a:ln>
        </p:spPr>
      </p:pic>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selecting the create Purchase order function, this is the screen the user will see</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1. PO number will be auto-generated upon creating the PO for approval</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2. Clicking on add-item generates a pop-up showing a searchable catalogue</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3. Only the Item Code and quantity can be edited (the rest of the fields are auto-populated upon confirmation of Item Code)</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3. Removing items is done by selecting the checkbox and clicking the remove items button</a:t>
            </a:r>
            <a:endParaRPr sz="1100">
              <a:solidFill>
                <a:srgbClr val="333333"/>
              </a:solidFill>
            </a:endParaRPr>
          </a:p>
          <a:p>
            <a:pPr indent="0" lvl="0" marL="0" rtl="0" algn="ctr">
              <a:spcBef>
                <a:spcPts val="800"/>
              </a:spcBef>
              <a:spcAft>
                <a:spcPts val="0"/>
              </a:spcAft>
              <a:buNone/>
            </a:pPr>
            <a:r>
              <a:t/>
            </a:r>
            <a:endParaRPr/>
          </a:p>
        </p:txBody>
      </p:sp>
      <p:sp>
        <p:nvSpPr>
          <p:cNvPr id="183" name="Google Shape;183;p29"/>
          <p:cNvSpPr txBox="1"/>
          <p:nvPr/>
        </p:nvSpPr>
        <p:spPr>
          <a:xfrm>
            <a:off x="136925" y="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Purchase Order Creation Page</a:t>
            </a:r>
            <a:endParaRPr sz="1800"/>
          </a:p>
        </p:txBody>
      </p:sp>
      <p:pic>
        <p:nvPicPr>
          <p:cNvPr id="184" name="Google Shape;184;p29"/>
          <p:cNvPicPr preferRelativeResize="0"/>
          <p:nvPr/>
        </p:nvPicPr>
        <p:blipFill rotWithShape="1">
          <a:blip r:embed="rId3">
            <a:alphaModFix/>
          </a:blip>
          <a:srcRect b="10482" l="5002" r="3212" t="0"/>
          <a:stretch/>
        </p:blipFill>
        <p:spPr>
          <a:xfrm>
            <a:off x="136925" y="367800"/>
            <a:ext cx="5625138" cy="4411451"/>
          </a:xfrm>
          <a:prstGeom prst="rect">
            <a:avLst/>
          </a:prstGeom>
          <a:noFill/>
          <a:ln>
            <a:noFill/>
          </a:ln>
        </p:spPr>
      </p:pic>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0"/>
          <p:cNvPicPr preferRelativeResize="0"/>
          <p:nvPr/>
        </p:nvPicPr>
        <p:blipFill rotWithShape="1">
          <a:blip r:embed="rId3">
            <a:alphaModFix/>
          </a:blip>
          <a:srcRect b="11355" l="4847" r="3004" t="0"/>
          <a:stretch/>
        </p:blipFill>
        <p:spPr>
          <a:xfrm>
            <a:off x="139350" y="381000"/>
            <a:ext cx="5685819" cy="4398251"/>
          </a:xfrm>
          <a:prstGeom prst="rect">
            <a:avLst/>
          </a:prstGeom>
          <a:noFill/>
          <a:ln>
            <a:noFill/>
          </a:ln>
        </p:spPr>
      </p:pic>
      <p:sp>
        <p:nvSpPr>
          <p:cNvPr id="191" name="Google Shape;191;p30"/>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an example of the item pop-up that can be used to search for items.</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The user enters the criteria here to search for the item code for the necessary items</a:t>
            </a:r>
            <a:endParaRPr sz="1100">
              <a:solidFill>
                <a:srgbClr val="333333"/>
              </a:solidFill>
            </a:endParaRPr>
          </a:p>
          <a:p>
            <a:pPr indent="0" lvl="0" marL="0" rtl="0" algn="ctr">
              <a:spcBef>
                <a:spcPts val="800"/>
              </a:spcBef>
              <a:spcAft>
                <a:spcPts val="0"/>
              </a:spcAft>
              <a:buNone/>
            </a:pPr>
            <a:r>
              <a:t/>
            </a:r>
            <a:endParaRPr/>
          </a:p>
        </p:txBody>
      </p:sp>
      <p:sp>
        <p:nvSpPr>
          <p:cNvPr id="192" name="Google Shape;192;p30"/>
          <p:cNvSpPr txBox="1"/>
          <p:nvPr/>
        </p:nvSpPr>
        <p:spPr>
          <a:xfrm>
            <a:off x="204000" y="9775"/>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for Item Page</a:t>
            </a:r>
            <a:endParaRPr sz="1800"/>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selection of the disbursement list function, the user is taken to screen where they can search for them.</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1. After setting criteria and selecting the view button, a list of disbursement lists is generated.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2. Clicking the Serial Number link brings the user to the respective detailed disbursement list</a:t>
            </a:r>
            <a:endParaRPr sz="1100">
              <a:solidFill>
                <a:srgbClr val="333333"/>
              </a:solidFill>
            </a:endParaRPr>
          </a:p>
          <a:p>
            <a:pPr indent="0" lvl="0" marL="0" rtl="0" algn="ctr">
              <a:spcBef>
                <a:spcPts val="800"/>
              </a:spcBef>
              <a:spcAft>
                <a:spcPts val="0"/>
              </a:spcAft>
              <a:buNone/>
            </a:pPr>
            <a:r>
              <a:t/>
            </a:r>
            <a:endParaRPr/>
          </a:p>
        </p:txBody>
      </p:sp>
      <p:sp>
        <p:nvSpPr>
          <p:cNvPr id="199" name="Google Shape;199;p31"/>
          <p:cNvSpPr txBox="1"/>
          <p:nvPr/>
        </p:nvSpPr>
        <p:spPr>
          <a:xfrm>
            <a:off x="213125" y="53772"/>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View Disbursement List Page</a:t>
            </a:r>
            <a:endParaRPr sz="1800"/>
          </a:p>
        </p:txBody>
      </p:sp>
      <p:pic>
        <p:nvPicPr>
          <p:cNvPr id="200" name="Google Shape;200;p31"/>
          <p:cNvPicPr preferRelativeResize="0"/>
          <p:nvPr/>
        </p:nvPicPr>
        <p:blipFill rotWithShape="1">
          <a:blip r:embed="rId3">
            <a:alphaModFix/>
          </a:blip>
          <a:srcRect b="10225" l="4481" r="3114" t="0"/>
          <a:stretch/>
        </p:blipFill>
        <p:spPr>
          <a:xfrm>
            <a:off x="127100" y="536822"/>
            <a:ext cx="5585276" cy="4296199"/>
          </a:xfrm>
          <a:prstGeom prst="rect">
            <a:avLst/>
          </a:prstGeom>
          <a:noFill/>
          <a:ln>
            <a:noFill/>
          </a:ln>
        </p:spPr>
      </p:pic>
      <p:sp>
        <p:nvSpPr>
          <p:cNvPr id="201" name="Google Shape;20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2" name="Google Shape;62;p14"/>
          <p:cNvGraphicFramePr/>
          <p:nvPr/>
        </p:nvGraphicFramePr>
        <p:xfrm>
          <a:off x="40425" y="71150"/>
          <a:ext cx="3000000" cy="3000000"/>
        </p:xfrm>
        <a:graphic>
          <a:graphicData uri="http://schemas.openxmlformats.org/drawingml/2006/table">
            <a:tbl>
              <a:tblPr>
                <a:noFill/>
                <a:tableStyleId>{D1DA3580-5B51-44F1-BA0B-4B1DBCAE6FAC}</a:tableStyleId>
              </a:tblPr>
              <a:tblGrid>
                <a:gridCol w="771125"/>
                <a:gridCol w="3529800"/>
              </a:tblGrid>
              <a:tr h="210525">
                <a:tc>
                  <a:txBody>
                    <a:bodyPr/>
                    <a:lstStyle/>
                    <a:p>
                      <a:pPr indent="0" lvl="0" marL="0" rtl="0" algn="l">
                        <a:spcBef>
                          <a:spcPts val="0"/>
                        </a:spcBef>
                        <a:spcAft>
                          <a:spcPts val="0"/>
                        </a:spcAft>
                        <a:buNone/>
                      </a:pPr>
                      <a:r>
                        <a:rPr lang="en" sz="1100"/>
                        <a:t>Page No.</a:t>
                      </a:r>
                      <a:endParaRPr sz="1100"/>
                    </a:p>
                  </a:txBody>
                  <a:tcPr marT="45700" marB="45700" marR="91425" marL="91425"/>
                </a:tc>
                <a:tc>
                  <a:txBody>
                    <a:bodyPr/>
                    <a:lstStyle/>
                    <a:p>
                      <a:pPr indent="0" lvl="0" marL="0" rtl="0" algn="l">
                        <a:spcBef>
                          <a:spcPts val="0"/>
                        </a:spcBef>
                        <a:spcAft>
                          <a:spcPts val="0"/>
                        </a:spcAft>
                        <a:buNone/>
                      </a:pPr>
                      <a:r>
                        <a:rPr lang="en" sz="1100"/>
                        <a:t>Screen Title</a:t>
                      </a:r>
                      <a:endParaRPr sz="1100"/>
                    </a:p>
                  </a:txBody>
                  <a:tcPr marT="45700" marB="45700" marR="91425" marL="91425"/>
                </a:tc>
              </a:tr>
              <a:tr h="199550">
                <a:tc>
                  <a:txBody>
                    <a:bodyPr/>
                    <a:lstStyle/>
                    <a:p>
                      <a:pPr indent="0" lvl="0" marL="0" rtl="0" algn="ctr">
                        <a:spcBef>
                          <a:spcPts val="0"/>
                        </a:spcBef>
                        <a:spcAft>
                          <a:spcPts val="0"/>
                        </a:spcAft>
                        <a:buNone/>
                      </a:pPr>
                      <a:r>
                        <a:rPr lang="en" sz="1100"/>
                        <a:t>3</a:t>
                      </a:r>
                      <a:endParaRPr sz="1100"/>
                    </a:p>
                  </a:txBody>
                  <a:tcPr marT="45700" marB="45700" marR="91425" marL="91425"/>
                </a:tc>
                <a:tc>
                  <a:txBody>
                    <a:bodyPr/>
                    <a:lstStyle/>
                    <a:p>
                      <a:pPr indent="0" lvl="0" marL="0" rtl="0" algn="l">
                        <a:spcBef>
                          <a:spcPts val="0"/>
                        </a:spcBef>
                        <a:spcAft>
                          <a:spcPts val="0"/>
                        </a:spcAft>
                        <a:buNone/>
                      </a:pPr>
                      <a:r>
                        <a:rPr lang="en" sz="1100"/>
                        <a:t>Login Page</a:t>
                      </a:r>
                      <a:endParaRPr sz="1100"/>
                    </a:p>
                  </a:txBody>
                  <a:tcPr marT="45700" marB="45700" marR="91425" marL="91425"/>
                </a:tc>
              </a:tr>
              <a:tr h="158200">
                <a:tc>
                  <a:txBody>
                    <a:bodyPr/>
                    <a:lstStyle/>
                    <a:p>
                      <a:pPr indent="0" lvl="0" marL="0" rtl="0" algn="ctr">
                        <a:spcBef>
                          <a:spcPts val="0"/>
                        </a:spcBef>
                        <a:spcAft>
                          <a:spcPts val="0"/>
                        </a:spcAft>
                        <a:buNone/>
                      </a:pPr>
                      <a:r>
                        <a:rPr lang="en" sz="1100"/>
                        <a:t>4</a:t>
                      </a:r>
                      <a:endParaRPr sz="1100"/>
                    </a:p>
                  </a:txBody>
                  <a:tcPr marT="45700" marB="45700" marR="91425" marL="91425"/>
                </a:tc>
                <a:tc>
                  <a:txBody>
                    <a:bodyPr/>
                    <a:lstStyle/>
                    <a:p>
                      <a:pPr indent="0" lvl="0" marL="0" rtl="0" algn="l">
                        <a:spcBef>
                          <a:spcPts val="0"/>
                        </a:spcBef>
                        <a:spcAft>
                          <a:spcPts val="0"/>
                        </a:spcAft>
                        <a:buNone/>
                      </a:pPr>
                      <a:r>
                        <a:rPr lang="en" sz="1100"/>
                        <a:t>Home Page</a:t>
                      </a:r>
                      <a:endParaRPr sz="1100"/>
                    </a:p>
                  </a:txBody>
                  <a:tcPr marT="45700" marB="45700" marR="91425" marL="91425"/>
                </a:tc>
              </a:tr>
              <a:tr h="207050">
                <a:tc>
                  <a:txBody>
                    <a:bodyPr/>
                    <a:lstStyle/>
                    <a:p>
                      <a:pPr indent="0" lvl="0" marL="0" rtl="0" algn="ctr">
                        <a:spcBef>
                          <a:spcPts val="0"/>
                        </a:spcBef>
                        <a:spcAft>
                          <a:spcPts val="0"/>
                        </a:spcAft>
                        <a:buNone/>
                      </a:pPr>
                      <a:r>
                        <a:rPr lang="en" sz="1100"/>
                        <a:t>5</a:t>
                      </a:r>
                      <a:endParaRPr sz="1100"/>
                    </a:p>
                  </a:txBody>
                  <a:tcPr marT="45700" marB="45700" marR="91425" marL="91425"/>
                </a:tc>
                <a:tc>
                  <a:txBody>
                    <a:bodyPr/>
                    <a:lstStyle/>
                    <a:p>
                      <a:pPr indent="0" lvl="0" marL="0" rtl="0" algn="l">
                        <a:spcBef>
                          <a:spcPts val="0"/>
                        </a:spcBef>
                        <a:spcAft>
                          <a:spcPts val="0"/>
                        </a:spcAft>
                        <a:buNone/>
                      </a:pPr>
                      <a:r>
                        <a:rPr lang="en" sz="1100"/>
                        <a:t>Stationery Catalogue for Department</a:t>
                      </a:r>
                      <a:endParaRPr sz="1100"/>
                    </a:p>
                  </a:txBody>
                  <a:tcPr marT="45700" marB="45700" marR="91425" marL="91425"/>
                </a:tc>
              </a:tr>
              <a:tr h="199550">
                <a:tc>
                  <a:txBody>
                    <a:bodyPr/>
                    <a:lstStyle/>
                    <a:p>
                      <a:pPr indent="0" lvl="0" marL="0" rtl="0" algn="ctr">
                        <a:spcBef>
                          <a:spcPts val="0"/>
                        </a:spcBef>
                        <a:spcAft>
                          <a:spcPts val="0"/>
                        </a:spcAft>
                        <a:buNone/>
                      </a:pPr>
                      <a:r>
                        <a:rPr lang="en" sz="1100"/>
                        <a:t>6</a:t>
                      </a:r>
                      <a:endParaRPr sz="1100"/>
                    </a:p>
                  </a:txBody>
                  <a:tcPr marT="45700" marB="45700" marR="91425" marL="91425"/>
                </a:tc>
                <a:tc>
                  <a:txBody>
                    <a:bodyPr/>
                    <a:lstStyle/>
                    <a:p>
                      <a:pPr indent="0" lvl="0" marL="0" rtl="0" algn="l">
                        <a:spcBef>
                          <a:spcPts val="0"/>
                        </a:spcBef>
                        <a:spcAft>
                          <a:spcPts val="0"/>
                        </a:spcAft>
                        <a:buNone/>
                      </a:pPr>
                      <a:r>
                        <a:rPr lang="en" sz="1100"/>
                        <a:t>Stationery Catalogue for Store</a:t>
                      </a:r>
                      <a:endParaRPr sz="1100"/>
                    </a:p>
                  </a:txBody>
                  <a:tcPr marT="45700" marB="45700" marR="91425" marL="91425"/>
                </a:tc>
              </a:tr>
              <a:tr h="221975">
                <a:tc>
                  <a:txBody>
                    <a:bodyPr/>
                    <a:lstStyle/>
                    <a:p>
                      <a:pPr indent="0" lvl="0" marL="0" rtl="0" algn="ctr">
                        <a:spcBef>
                          <a:spcPts val="0"/>
                        </a:spcBef>
                        <a:spcAft>
                          <a:spcPts val="0"/>
                        </a:spcAft>
                        <a:buNone/>
                      </a:pPr>
                      <a:r>
                        <a:rPr lang="en" sz="1100"/>
                        <a:t>7</a:t>
                      </a:r>
                      <a:endParaRPr sz="1100"/>
                    </a:p>
                  </a:txBody>
                  <a:tcPr marT="45700" marB="45700" marR="91425" marL="91425"/>
                </a:tc>
                <a:tc>
                  <a:txBody>
                    <a:bodyPr/>
                    <a:lstStyle/>
                    <a:p>
                      <a:pPr indent="0" lvl="0" marL="0" rtl="0" algn="l">
                        <a:spcBef>
                          <a:spcPts val="0"/>
                        </a:spcBef>
                        <a:spcAft>
                          <a:spcPts val="0"/>
                        </a:spcAft>
                        <a:buNone/>
                      </a:pPr>
                      <a:r>
                        <a:rPr lang="en" sz="1100"/>
                        <a:t>Edit Stationery Catalogue</a:t>
                      </a:r>
                      <a:endParaRPr sz="1100"/>
                    </a:p>
                  </a:txBody>
                  <a:tcPr marT="45700" marB="45700" marR="91425" marL="91425"/>
                </a:tc>
              </a:tr>
              <a:tr h="184600">
                <a:tc>
                  <a:txBody>
                    <a:bodyPr/>
                    <a:lstStyle/>
                    <a:p>
                      <a:pPr indent="0" lvl="0" marL="0" rtl="0" algn="ctr">
                        <a:spcBef>
                          <a:spcPts val="0"/>
                        </a:spcBef>
                        <a:spcAft>
                          <a:spcPts val="0"/>
                        </a:spcAft>
                        <a:buNone/>
                      </a:pPr>
                      <a:r>
                        <a:rPr lang="en" sz="1100"/>
                        <a:t>8</a:t>
                      </a:r>
                      <a:endParaRPr sz="1100"/>
                    </a:p>
                  </a:txBody>
                  <a:tcPr marT="45700" marB="45700" marR="91425" marL="91425"/>
                </a:tc>
                <a:tc>
                  <a:txBody>
                    <a:bodyPr/>
                    <a:lstStyle/>
                    <a:p>
                      <a:pPr indent="0" lvl="0" marL="0" rtl="0" algn="l">
                        <a:spcBef>
                          <a:spcPts val="0"/>
                        </a:spcBef>
                        <a:spcAft>
                          <a:spcPts val="0"/>
                        </a:spcAft>
                        <a:buNone/>
                      </a:pPr>
                      <a:r>
                        <a:rPr lang="en" sz="1100"/>
                        <a:t>Stock Card</a:t>
                      </a:r>
                      <a:endParaRPr sz="1100"/>
                    </a:p>
                  </a:txBody>
                  <a:tcPr marT="45700" marB="45700" marR="91425" marL="91425"/>
                </a:tc>
              </a:tr>
              <a:tr h="100000">
                <a:tc>
                  <a:txBody>
                    <a:bodyPr/>
                    <a:lstStyle/>
                    <a:p>
                      <a:pPr indent="0" lvl="0" marL="0" rtl="0" algn="ctr">
                        <a:spcBef>
                          <a:spcPts val="0"/>
                        </a:spcBef>
                        <a:spcAft>
                          <a:spcPts val="0"/>
                        </a:spcAft>
                        <a:buNone/>
                      </a:pPr>
                      <a:r>
                        <a:rPr lang="en" sz="1100"/>
                        <a:t>9</a:t>
                      </a:r>
                      <a:endParaRPr sz="1100"/>
                    </a:p>
                  </a:txBody>
                  <a:tcPr marT="45700" marB="45700" marR="91425" marL="91425"/>
                </a:tc>
                <a:tc>
                  <a:txBody>
                    <a:bodyPr/>
                    <a:lstStyle/>
                    <a:p>
                      <a:pPr indent="0" lvl="0" marL="0" rtl="0" algn="l">
                        <a:spcBef>
                          <a:spcPts val="0"/>
                        </a:spcBef>
                        <a:spcAft>
                          <a:spcPts val="0"/>
                        </a:spcAft>
                        <a:buNone/>
                      </a:pPr>
                      <a:r>
                        <a:rPr lang="en" sz="1100"/>
                        <a:t>Supplier List (for Store Clerk and Store Supervisor)</a:t>
                      </a:r>
                      <a:endParaRPr sz="1100"/>
                    </a:p>
                  </a:txBody>
                  <a:tcPr marT="45700" marB="45700" marR="91425" marL="91425"/>
                </a:tc>
              </a:tr>
              <a:tr h="180600">
                <a:tc>
                  <a:txBody>
                    <a:bodyPr/>
                    <a:lstStyle/>
                    <a:p>
                      <a:pPr indent="0" lvl="0" marL="0" rtl="0" algn="ctr">
                        <a:spcBef>
                          <a:spcPts val="0"/>
                        </a:spcBef>
                        <a:spcAft>
                          <a:spcPts val="0"/>
                        </a:spcAft>
                        <a:buNone/>
                      </a:pPr>
                      <a:r>
                        <a:rPr lang="en" sz="1100"/>
                        <a:t>10</a:t>
                      </a:r>
                      <a:endParaRPr sz="1100"/>
                    </a:p>
                  </a:txBody>
                  <a:tcPr marT="45700" marB="45700" marR="91425" marL="91425"/>
                </a:tc>
                <a:tc>
                  <a:txBody>
                    <a:bodyPr/>
                    <a:lstStyle/>
                    <a:p>
                      <a:pPr indent="0" lvl="0" marL="0" rtl="0" algn="l">
                        <a:spcBef>
                          <a:spcPts val="0"/>
                        </a:spcBef>
                        <a:spcAft>
                          <a:spcPts val="0"/>
                        </a:spcAft>
                        <a:buNone/>
                      </a:pPr>
                      <a:r>
                        <a:rPr lang="en" sz="1100"/>
                        <a:t>Supplier List (for Store Manager)</a:t>
                      </a:r>
                      <a:endParaRPr sz="1100"/>
                    </a:p>
                  </a:txBody>
                  <a:tcPr marT="45700" marB="45700" marR="91425" marL="91425"/>
                </a:tc>
              </a:tr>
              <a:tr h="169650">
                <a:tc>
                  <a:txBody>
                    <a:bodyPr/>
                    <a:lstStyle/>
                    <a:p>
                      <a:pPr indent="0" lvl="0" marL="0" rtl="0" algn="ctr">
                        <a:spcBef>
                          <a:spcPts val="0"/>
                        </a:spcBef>
                        <a:spcAft>
                          <a:spcPts val="0"/>
                        </a:spcAft>
                        <a:buNone/>
                      </a:pPr>
                      <a:r>
                        <a:rPr lang="en" sz="1100"/>
                        <a:t>11</a:t>
                      </a:r>
                      <a:endParaRPr sz="1100"/>
                    </a:p>
                  </a:txBody>
                  <a:tcPr marT="45700" marB="45700" marR="91425" marL="91425"/>
                </a:tc>
                <a:tc>
                  <a:txBody>
                    <a:bodyPr/>
                    <a:lstStyle/>
                    <a:p>
                      <a:pPr indent="0" lvl="0" marL="0" rtl="0" algn="l">
                        <a:spcBef>
                          <a:spcPts val="0"/>
                        </a:spcBef>
                        <a:spcAft>
                          <a:spcPts val="0"/>
                        </a:spcAft>
                        <a:buNone/>
                      </a:pPr>
                      <a:r>
                        <a:rPr lang="en" sz="1100"/>
                        <a:t>Supplier List (for Store Manager)</a:t>
                      </a:r>
                      <a:endParaRPr sz="1100"/>
                    </a:p>
                  </a:txBody>
                  <a:tcPr marT="45700" marB="45700" marR="91425" marL="91425"/>
                </a:tc>
              </a:tr>
              <a:tr h="169650">
                <a:tc>
                  <a:txBody>
                    <a:bodyPr/>
                    <a:lstStyle/>
                    <a:p>
                      <a:pPr indent="0" lvl="0" marL="0" rtl="0" algn="ctr">
                        <a:spcBef>
                          <a:spcPts val="0"/>
                        </a:spcBef>
                        <a:spcAft>
                          <a:spcPts val="0"/>
                        </a:spcAft>
                        <a:buNone/>
                      </a:pPr>
                      <a:r>
                        <a:rPr lang="en" sz="1100"/>
                        <a:t>12</a:t>
                      </a:r>
                      <a:endParaRPr sz="1100"/>
                    </a:p>
                  </a:txBody>
                  <a:tcPr marT="45700" marB="45700" marR="91425" marL="91425"/>
                </a:tc>
                <a:tc>
                  <a:txBody>
                    <a:bodyPr/>
                    <a:lstStyle/>
                    <a:p>
                      <a:pPr indent="0" lvl="0" marL="0" rtl="0" algn="l">
                        <a:spcBef>
                          <a:spcPts val="0"/>
                        </a:spcBef>
                        <a:spcAft>
                          <a:spcPts val="0"/>
                        </a:spcAft>
                        <a:buNone/>
                      </a:pPr>
                      <a:r>
                        <a:rPr lang="en" sz="1100"/>
                        <a:t>Department List (for Store Clerk)</a:t>
                      </a:r>
                      <a:endParaRPr sz="1100"/>
                    </a:p>
                  </a:txBody>
                  <a:tcPr marT="45700" marB="45700" marR="91425" marL="91425"/>
                </a:tc>
              </a:tr>
              <a:tr h="177150">
                <a:tc>
                  <a:txBody>
                    <a:bodyPr/>
                    <a:lstStyle/>
                    <a:p>
                      <a:pPr indent="0" lvl="0" marL="0" rtl="0" algn="ctr">
                        <a:spcBef>
                          <a:spcPts val="0"/>
                        </a:spcBef>
                        <a:spcAft>
                          <a:spcPts val="0"/>
                        </a:spcAft>
                        <a:buNone/>
                      </a:pPr>
                      <a:r>
                        <a:rPr lang="en" sz="1100"/>
                        <a:t>13</a:t>
                      </a:r>
                      <a:endParaRPr sz="1100"/>
                    </a:p>
                  </a:txBody>
                  <a:tcPr marT="45700" marB="45700" marR="91425" marL="91425"/>
                </a:tc>
                <a:tc>
                  <a:txBody>
                    <a:bodyPr/>
                    <a:lstStyle/>
                    <a:p>
                      <a:pPr indent="0" lvl="0" marL="0" rtl="0" algn="l">
                        <a:spcBef>
                          <a:spcPts val="0"/>
                        </a:spcBef>
                        <a:spcAft>
                          <a:spcPts val="0"/>
                        </a:spcAft>
                        <a:buNone/>
                      </a:pPr>
                      <a:r>
                        <a:rPr lang="en" sz="1100"/>
                        <a:t>Search for Purchase Order Page</a:t>
                      </a:r>
                      <a:endParaRPr sz="1100"/>
                    </a:p>
                  </a:txBody>
                  <a:tcPr marT="45700" marB="45700" marR="91425" marL="91425"/>
                </a:tc>
              </a:tr>
              <a:tr h="109850">
                <a:tc>
                  <a:txBody>
                    <a:bodyPr/>
                    <a:lstStyle/>
                    <a:p>
                      <a:pPr indent="0" lvl="0" marL="0" rtl="0" algn="ctr">
                        <a:spcBef>
                          <a:spcPts val="0"/>
                        </a:spcBef>
                        <a:spcAft>
                          <a:spcPts val="0"/>
                        </a:spcAft>
                        <a:buNone/>
                      </a:pPr>
                      <a:r>
                        <a:rPr lang="en" sz="1100"/>
                        <a:t>14, 15</a:t>
                      </a:r>
                      <a:endParaRPr sz="1100"/>
                    </a:p>
                  </a:txBody>
                  <a:tcPr marT="45700" marB="45700" marR="91425" marL="91425"/>
                </a:tc>
                <a:tc>
                  <a:txBody>
                    <a:bodyPr/>
                    <a:lstStyle/>
                    <a:p>
                      <a:pPr indent="0" lvl="0" marL="0" rtl="0" algn="l">
                        <a:spcBef>
                          <a:spcPts val="0"/>
                        </a:spcBef>
                        <a:spcAft>
                          <a:spcPts val="0"/>
                        </a:spcAft>
                        <a:buNone/>
                      </a:pPr>
                      <a:r>
                        <a:rPr lang="en" sz="1100"/>
                        <a:t>Detailed PO view Page</a:t>
                      </a:r>
                      <a:endParaRPr sz="1100"/>
                    </a:p>
                  </a:txBody>
                  <a:tcPr marT="45700" marB="45700" marR="91425" marL="91425"/>
                </a:tc>
              </a:tr>
              <a:tr h="102375">
                <a:tc>
                  <a:txBody>
                    <a:bodyPr/>
                    <a:lstStyle/>
                    <a:p>
                      <a:pPr indent="0" lvl="0" marL="0" rtl="0" algn="ctr">
                        <a:spcBef>
                          <a:spcPts val="0"/>
                        </a:spcBef>
                        <a:spcAft>
                          <a:spcPts val="0"/>
                        </a:spcAft>
                        <a:buNone/>
                      </a:pPr>
                      <a:r>
                        <a:rPr lang="en" sz="1100"/>
                        <a:t>16</a:t>
                      </a:r>
                      <a:endParaRPr sz="1100"/>
                    </a:p>
                  </a:txBody>
                  <a:tcPr marT="45700" marB="45700" marR="91425" marL="91425"/>
                </a:tc>
                <a:tc>
                  <a:txBody>
                    <a:bodyPr/>
                    <a:lstStyle/>
                    <a:p>
                      <a:pPr indent="0" lvl="0" marL="0" rtl="0" algn="l">
                        <a:spcBef>
                          <a:spcPts val="0"/>
                        </a:spcBef>
                        <a:spcAft>
                          <a:spcPts val="0"/>
                        </a:spcAft>
                        <a:buNone/>
                      </a:pPr>
                      <a:r>
                        <a:rPr lang="en" sz="1100"/>
                        <a:t>Approve/Reject/Cancel PO view Page</a:t>
                      </a:r>
                      <a:endParaRPr sz="1100"/>
                    </a:p>
                  </a:txBody>
                  <a:tcPr marT="45700" marB="45700" marR="91425" marL="91425"/>
                </a:tc>
              </a:tr>
              <a:tr h="102375">
                <a:tc>
                  <a:txBody>
                    <a:bodyPr/>
                    <a:lstStyle/>
                    <a:p>
                      <a:pPr indent="0" lvl="0" marL="0" rtl="0" algn="ctr">
                        <a:spcBef>
                          <a:spcPts val="0"/>
                        </a:spcBef>
                        <a:spcAft>
                          <a:spcPts val="0"/>
                        </a:spcAft>
                        <a:buNone/>
                      </a:pPr>
                      <a:r>
                        <a:rPr lang="en" sz="1100"/>
                        <a:t>17</a:t>
                      </a:r>
                      <a:endParaRPr sz="1100"/>
                    </a:p>
                  </a:txBody>
                  <a:tcPr marT="45700" marB="45700" marR="91425" marL="91425"/>
                </a:tc>
                <a:tc>
                  <a:txBody>
                    <a:bodyPr/>
                    <a:lstStyle/>
                    <a:p>
                      <a:pPr indent="0" lvl="0" marL="0" rtl="0" algn="l">
                        <a:spcBef>
                          <a:spcPts val="0"/>
                        </a:spcBef>
                        <a:spcAft>
                          <a:spcPts val="0"/>
                        </a:spcAft>
                        <a:buNone/>
                      </a:pPr>
                      <a:r>
                        <a:rPr lang="en" sz="1100"/>
                        <a:t>Purchase Order Creation Page</a:t>
                      </a:r>
                      <a:endParaRPr sz="1100"/>
                    </a:p>
                  </a:txBody>
                  <a:tcPr marT="45700" marB="45700" marR="91425" marL="91425"/>
                </a:tc>
              </a:tr>
              <a:tr h="102375">
                <a:tc>
                  <a:txBody>
                    <a:bodyPr/>
                    <a:lstStyle/>
                    <a:p>
                      <a:pPr indent="0" lvl="0" marL="0" rtl="0" algn="ctr">
                        <a:spcBef>
                          <a:spcPts val="0"/>
                        </a:spcBef>
                        <a:spcAft>
                          <a:spcPts val="0"/>
                        </a:spcAft>
                        <a:buNone/>
                      </a:pPr>
                      <a:r>
                        <a:rPr lang="en" sz="1100"/>
                        <a:t>18</a:t>
                      </a:r>
                      <a:endParaRPr sz="1100"/>
                    </a:p>
                  </a:txBody>
                  <a:tcPr marT="45700" marB="45700" marR="91425" marL="91425"/>
                </a:tc>
                <a:tc>
                  <a:txBody>
                    <a:bodyPr/>
                    <a:lstStyle/>
                    <a:p>
                      <a:pPr indent="0" lvl="0" marL="0" rtl="0" algn="l">
                        <a:spcBef>
                          <a:spcPts val="0"/>
                        </a:spcBef>
                        <a:spcAft>
                          <a:spcPts val="0"/>
                        </a:spcAft>
                        <a:buNone/>
                      </a:pPr>
                      <a:r>
                        <a:rPr lang="en" sz="1100"/>
                        <a:t>Search for Item Page</a:t>
                      </a:r>
                      <a:endParaRPr sz="1100"/>
                    </a:p>
                  </a:txBody>
                  <a:tcPr marT="45700" marB="45700" marR="91425" marL="91425"/>
                </a:tc>
              </a:tr>
              <a:tr h="102375">
                <a:tc>
                  <a:txBody>
                    <a:bodyPr/>
                    <a:lstStyle/>
                    <a:p>
                      <a:pPr indent="0" lvl="0" marL="0" rtl="0" algn="ctr">
                        <a:spcBef>
                          <a:spcPts val="0"/>
                        </a:spcBef>
                        <a:spcAft>
                          <a:spcPts val="0"/>
                        </a:spcAft>
                        <a:buNone/>
                      </a:pPr>
                      <a:r>
                        <a:rPr lang="en" sz="1100"/>
                        <a:t>19</a:t>
                      </a:r>
                      <a:endParaRPr sz="1100"/>
                    </a:p>
                  </a:txBody>
                  <a:tcPr marT="45700" marB="45700" marR="91425" marL="91425"/>
                </a:tc>
                <a:tc>
                  <a:txBody>
                    <a:bodyPr/>
                    <a:lstStyle/>
                    <a:p>
                      <a:pPr indent="0" lvl="0" marL="0" rtl="0" algn="l">
                        <a:spcBef>
                          <a:spcPts val="0"/>
                        </a:spcBef>
                        <a:spcAft>
                          <a:spcPts val="0"/>
                        </a:spcAft>
                        <a:buNone/>
                      </a:pPr>
                      <a:r>
                        <a:rPr lang="en" sz="1100"/>
                        <a:t>View Disbursement List Page</a:t>
                      </a:r>
                      <a:endParaRPr sz="1100"/>
                    </a:p>
                  </a:txBody>
                  <a:tcPr marT="45700" marB="45700" marR="91425" marL="91425"/>
                </a:tc>
              </a:tr>
              <a:tr h="102375">
                <a:tc>
                  <a:txBody>
                    <a:bodyPr/>
                    <a:lstStyle/>
                    <a:p>
                      <a:pPr indent="0" lvl="0" marL="0" rtl="0" algn="ctr">
                        <a:spcBef>
                          <a:spcPts val="0"/>
                        </a:spcBef>
                        <a:spcAft>
                          <a:spcPts val="0"/>
                        </a:spcAft>
                        <a:buNone/>
                      </a:pPr>
                      <a:r>
                        <a:rPr lang="en" sz="1100"/>
                        <a:t>20</a:t>
                      </a:r>
                      <a:endParaRPr sz="1100"/>
                    </a:p>
                  </a:txBody>
                  <a:tcPr marT="45700" marB="45700" marR="91425" marL="91425"/>
                </a:tc>
                <a:tc>
                  <a:txBody>
                    <a:bodyPr/>
                    <a:lstStyle/>
                    <a:p>
                      <a:pPr indent="0" lvl="0" marL="0" rtl="0" algn="l">
                        <a:spcBef>
                          <a:spcPts val="0"/>
                        </a:spcBef>
                        <a:spcAft>
                          <a:spcPts val="0"/>
                        </a:spcAft>
                        <a:buNone/>
                      </a:pPr>
                      <a:r>
                        <a:rPr lang="en" sz="1100"/>
                        <a:t>Disbursement List Details Page</a:t>
                      </a:r>
                      <a:endParaRPr sz="1100"/>
                    </a:p>
                  </a:txBody>
                  <a:tcPr marT="45700" marB="45700" marR="91425" marL="91425"/>
                </a:tc>
              </a:tr>
            </a:tbl>
          </a:graphicData>
        </a:graphic>
      </p:graphicFrame>
      <p:graphicFrame>
        <p:nvGraphicFramePr>
          <p:cNvPr id="63" name="Google Shape;63;p14"/>
          <p:cNvGraphicFramePr/>
          <p:nvPr/>
        </p:nvGraphicFramePr>
        <p:xfrm>
          <a:off x="4499000" y="74598"/>
          <a:ext cx="3000000" cy="3000000"/>
        </p:xfrm>
        <a:graphic>
          <a:graphicData uri="http://schemas.openxmlformats.org/drawingml/2006/table">
            <a:tbl>
              <a:tblPr>
                <a:noFill/>
                <a:tableStyleId>{D1DA3580-5B51-44F1-BA0B-4B1DBCAE6FAC}</a:tableStyleId>
              </a:tblPr>
              <a:tblGrid>
                <a:gridCol w="771125"/>
                <a:gridCol w="3529800"/>
              </a:tblGrid>
              <a:tr h="135750">
                <a:tc>
                  <a:txBody>
                    <a:bodyPr/>
                    <a:lstStyle/>
                    <a:p>
                      <a:pPr indent="0" lvl="0" marL="0" rtl="0" algn="l">
                        <a:spcBef>
                          <a:spcPts val="0"/>
                        </a:spcBef>
                        <a:spcAft>
                          <a:spcPts val="0"/>
                        </a:spcAft>
                        <a:buNone/>
                      </a:pPr>
                      <a:r>
                        <a:rPr lang="en" sz="1100"/>
                        <a:t>Page</a:t>
                      </a:r>
                      <a:r>
                        <a:rPr lang="en" sz="1100"/>
                        <a:t> No.</a:t>
                      </a:r>
                      <a:endParaRPr sz="1100"/>
                    </a:p>
                  </a:txBody>
                  <a:tcPr marT="45700" marB="45700" marR="91425" marL="91425"/>
                </a:tc>
                <a:tc>
                  <a:txBody>
                    <a:bodyPr/>
                    <a:lstStyle/>
                    <a:p>
                      <a:pPr indent="0" lvl="0" marL="0" rtl="0" algn="l">
                        <a:spcBef>
                          <a:spcPts val="0"/>
                        </a:spcBef>
                        <a:spcAft>
                          <a:spcPts val="0"/>
                        </a:spcAft>
                        <a:buNone/>
                      </a:pPr>
                      <a:r>
                        <a:rPr lang="en" sz="1100"/>
                        <a:t>Screen</a:t>
                      </a:r>
                      <a:r>
                        <a:rPr lang="en" sz="1100"/>
                        <a:t> Title</a:t>
                      </a:r>
                      <a:endParaRPr sz="1100"/>
                    </a:p>
                  </a:txBody>
                  <a:tcPr marT="45700" marB="45700" marR="91425" marL="91425"/>
                </a:tc>
              </a:tr>
              <a:tr h="199550">
                <a:tc>
                  <a:txBody>
                    <a:bodyPr/>
                    <a:lstStyle/>
                    <a:p>
                      <a:pPr indent="0" lvl="0" marL="0" rtl="0" algn="ctr">
                        <a:spcBef>
                          <a:spcPts val="0"/>
                        </a:spcBef>
                        <a:spcAft>
                          <a:spcPts val="0"/>
                        </a:spcAft>
                        <a:buNone/>
                      </a:pPr>
                      <a:r>
                        <a:rPr lang="en" sz="1100"/>
                        <a:t>21</a:t>
                      </a:r>
                      <a:endParaRPr sz="1100"/>
                    </a:p>
                  </a:txBody>
                  <a:tcPr marT="45700" marB="45700" marR="91425" marL="91425"/>
                </a:tc>
                <a:tc>
                  <a:txBody>
                    <a:bodyPr/>
                    <a:lstStyle/>
                    <a:p>
                      <a:pPr indent="0" lvl="0" marL="0" rtl="0" algn="l">
                        <a:spcBef>
                          <a:spcPts val="0"/>
                        </a:spcBef>
                        <a:spcAft>
                          <a:spcPts val="0"/>
                        </a:spcAft>
                        <a:buNone/>
                      </a:pPr>
                      <a:r>
                        <a:rPr lang="en" sz="1100"/>
                        <a:t>Search Inventory Retrieval Forms Page</a:t>
                      </a:r>
                      <a:endParaRPr sz="1100"/>
                    </a:p>
                  </a:txBody>
                  <a:tcPr marT="45700" marB="45700" marR="91425" marL="91425"/>
                </a:tc>
              </a:tr>
              <a:tr h="158200">
                <a:tc>
                  <a:txBody>
                    <a:bodyPr/>
                    <a:lstStyle/>
                    <a:p>
                      <a:pPr indent="0" lvl="0" marL="0" rtl="0" algn="ctr">
                        <a:spcBef>
                          <a:spcPts val="0"/>
                        </a:spcBef>
                        <a:spcAft>
                          <a:spcPts val="0"/>
                        </a:spcAft>
                        <a:buNone/>
                      </a:pPr>
                      <a:r>
                        <a:rPr lang="en" sz="1100"/>
                        <a:t>22</a:t>
                      </a:r>
                      <a:endParaRPr sz="1100"/>
                    </a:p>
                  </a:txBody>
                  <a:tcPr marT="45700" marB="45700" marR="91425" marL="91425"/>
                </a:tc>
                <a:tc>
                  <a:txBody>
                    <a:bodyPr/>
                    <a:lstStyle/>
                    <a:p>
                      <a:pPr indent="0" lvl="0" marL="0" rtl="0" algn="l">
                        <a:spcBef>
                          <a:spcPts val="0"/>
                        </a:spcBef>
                        <a:spcAft>
                          <a:spcPts val="0"/>
                        </a:spcAft>
                        <a:buNone/>
                      </a:pPr>
                      <a:r>
                        <a:rPr lang="en" sz="1100"/>
                        <a:t>Detailed Inventory Retrieval Form Page</a:t>
                      </a:r>
                      <a:endParaRPr sz="1100"/>
                    </a:p>
                  </a:txBody>
                  <a:tcPr marT="45700" marB="45700" marR="91425" marL="91425"/>
                </a:tc>
              </a:tr>
              <a:tr h="207050">
                <a:tc>
                  <a:txBody>
                    <a:bodyPr/>
                    <a:lstStyle/>
                    <a:p>
                      <a:pPr indent="0" lvl="0" marL="0" rtl="0" algn="ctr">
                        <a:spcBef>
                          <a:spcPts val="0"/>
                        </a:spcBef>
                        <a:spcAft>
                          <a:spcPts val="0"/>
                        </a:spcAft>
                        <a:buNone/>
                      </a:pPr>
                      <a:r>
                        <a:rPr lang="en" sz="1100"/>
                        <a:t>23</a:t>
                      </a:r>
                      <a:endParaRPr sz="1100"/>
                    </a:p>
                  </a:txBody>
                  <a:tcPr marT="45700" marB="45700" marR="91425" marL="91425"/>
                </a:tc>
                <a:tc>
                  <a:txBody>
                    <a:bodyPr/>
                    <a:lstStyle/>
                    <a:p>
                      <a:pPr indent="0" lvl="0" marL="0" rtl="0" algn="l">
                        <a:spcBef>
                          <a:spcPts val="0"/>
                        </a:spcBef>
                        <a:spcAft>
                          <a:spcPts val="0"/>
                        </a:spcAft>
                        <a:buNone/>
                      </a:pPr>
                      <a:r>
                        <a:rPr lang="en" sz="1100"/>
                        <a:t>Edit Retrieval Form Page</a:t>
                      </a:r>
                      <a:endParaRPr sz="1100"/>
                    </a:p>
                  </a:txBody>
                  <a:tcPr marT="45700" marB="45700" marR="91425" marL="91425"/>
                </a:tc>
              </a:tr>
              <a:tr h="199550">
                <a:tc>
                  <a:txBody>
                    <a:bodyPr/>
                    <a:lstStyle/>
                    <a:p>
                      <a:pPr indent="0" lvl="0" marL="0" rtl="0" algn="ctr">
                        <a:spcBef>
                          <a:spcPts val="0"/>
                        </a:spcBef>
                        <a:spcAft>
                          <a:spcPts val="0"/>
                        </a:spcAft>
                        <a:buNone/>
                      </a:pPr>
                      <a:r>
                        <a:rPr lang="en" sz="1100"/>
                        <a:t>24</a:t>
                      </a:r>
                      <a:endParaRPr sz="1100"/>
                    </a:p>
                  </a:txBody>
                  <a:tcPr marT="45700" marB="45700" marR="91425" marL="91425"/>
                </a:tc>
                <a:tc>
                  <a:txBody>
                    <a:bodyPr/>
                    <a:lstStyle/>
                    <a:p>
                      <a:pPr indent="0" lvl="0" marL="0" rtl="0" algn="l">
                        <a:spcBef>
                          <a:spcPts val="0"/>
                        </a:spcBef>
                        <a:spcAft>
                          <a:spcPts val="0"/>
                        </a:spcAft>
                        <a:buNone/>
                      </a:pPr>
                      <a:r>
                        <a:rPr lang="en" sz="1100"/>
                        <a:t>Inventory Adjustment Voucher</a:t>
                      </a:r>
                      <a:endParaRPr sz="1100"/>
                    </a:p>
                  </a:txBody>
                  <a:tcPr marT="45700" marB="45700" marR="91425" marL="91425"/>
                </a:tc>
              </a:tr>
              <a:tr h="221975">
                <a:tc>
                  <a:txBody>
                    <a:bodyPr/>
                    <a:lstStyle/>
                    <a:p>
                      <a:pPr indent="0" lvl="0" marL="0" rtl="0" algn="ctr">
                        <a:spcBef>
                          <a:spcPts val="0"/>
                        </a:spcBef>
                        <a:spcAft>
                          <a:spcPts val="0"/>
                        </a:spcAft>
                        <a:buNone/>
                      </a:pPr>
                      <a:r>
                        <a:rPr lang="en" sz="1100"/>
                        <a:t>25</a:t>
                      </a:r>
                      <a:endParaRPr sz="1100"/>
                    </a:p>
                  </a:txBody>
                  <a:tcPr marT="45700" marB="45700" marR="91425" marL="91425"/>
                </a:tc>
                <a:tc>
                  <a:txBody>
                    <a:bodyPr/>
                    <a:lstStyle/>
                    <a:p>
                      <a:pPr indent="0" lvl="0" marL="0" rtl="0" algn="l">
                        <a:spcBef>
                          <a:spcPts val="0"/>
                        </a:spcBef>
                        <a:spcAft>
                          <a:spcPts val="0"/>
                        </a:spcAft>
                        <a:buNone/>
                      </a:pPr>
                      <a:r>
                        <a:rPr lang="en" sz="1100"/>
                        <a:t>Approve Adjustment Request </a:t>
                      </a:r>
                      <a:r>
                        <a:rPr lang="en" sz="1100"/>
                        <a:t>-</a:t>
                      </a:r>
                      <a:r>
                        <a:rPr lang="en" sz="1100"/>
                        <a:t> Store Supervisor</a:t>
                      </a:r>
                      <a:endParaRPr sz="1100"/>
                    </a:p>
                  </a:txBody>
                  <a:tcPr marT="45700" marB="45700" marR="91425" marL="91425"/>
                </a:tc>
              </a:tr>
              <a:tr h="184600">
                <a:tc>
                  <a:txBody>
                    <a:bodyPr/>
                    <a:lstStyle/>
                    <a:p>
                      <a:pPr indent="0" lvl="0" marL="0" rtl="0" algn="ctr">
                        <a:spcBef>
                          <a:spcPts val="0"/>
                        </a:spcBef>
                        <a:spcAft>
                          <a:spcPts val="0"/>
                        </a:spcAft>
                        <a:buNone/>
                      </a:pPr>
                      <a:r>
                        <a:rPr lang="en" sz="1100"/>
                        <a:t>26</a:t>
                      </a:r>
                      <a:endParaRPr sz="1100"/>
                    </a:p>
                  </a:txBody>
                  <a:tcPr marT="45700" marB="45700" marR="91425" marL="91425"/>
                </a:tc>
                <a:tc>
                  <a:txBody>
                    <a:bodyPr/>
                    <a:lstStyle/>
                    <a:p>
                      <a:pPr indent="0" lvl="0" marL="0" rtl="0" algn="l">
                        <a:spcBef>
                          <a:spcPts val="0"/>
                        </a:spcBef>
                        <a:spcAft>
                          <a:spcPts val="0"/>
                        </a:spcAft>
                        <a:buNone/>
                      </a:pPr>
                      <a:r>
                        <a:rPr lang="en" sz="1100"/>
                        <a:t>Approve Adjustment Request </a:t>
                      </a:r>
                      <a:r>
                        <a:rPr lang="en" sz="1100"/>
                        <a:t>-</a:t>
                      </a:r>
                      <a:r>
                        <a:rPr lang="en" sz="1100"/>
                        <a:t> Store Manager</a:t>
                      </a:r>
                      <a:endParaRPr sz="1100"/>
                    </a:p>
                  </a:txBody>
                  <a:tcPr marT="45700" marB="45700" marR="91425" marL="91425"/>
                </a:tc>
              </a:tr>
              <a:tr h="100000">
                <a:tc>
                  <a:txBody>
                    <a:bodyPr/>
                    <a:lstStyle/>
                    <a:p>
                      <a:pPr indent="0" lvl="0" marL="0" rtl="0" algn="ctr">
                        <a:spcBef>
                          <a:spcPts val="0"/>
                        </a:spcBef>
                        <a:spcAft>
                          <a:spcPts val="0"/>
                        </a:spcAft>
                        <a:buNone/>
                      </a:pPr>
                      <a:r>
                        <a:rPr lang="en" sz="1100"/>
                        <a:t>27</a:t>
                      </a:r>
                      <a:endParaRPr sz="1100"/>
                    </a:p>
                  </a:txBody>
                  <a:tcPr marT="45700" marB="45700" marR="91425" marL="91425"/>
                </a:tc>
                <a:tc>
                  <a:txBody>
                    <a:bodyPr/>
                    <a:lstStyle/>
                    <a:p>
                      <a:pPr indent="0" lvl="0" marL="0" rtl="0" algn="l">
                        <a:spcBef>
                          <a:spcPts val="0"/>
                        </a:spcBef>
                        <a:spcAft>
                          <a:spcPts val="0"/>
                        </a:spcAft>
                        <a:buNone/>
                      </a:pPr>
                      <a:r>
                        <a:rPr lang="en" sz="1100"/>
                        <a:t>Inventory Approval Status</a:t>
                      </a:r>
                      <a:endParaRPr sz="1100"/>
                    </a:p>
                  </a:txBody>
                  <a:tcPr marT="45700" marB="45700" marR="91425" marL="91425"/>
                </a:tc>
              </a:tr>
              <a:tr h="180600">
                <a:tc>
                  <a:txBody>
                    <a:bodyPr/>
                    <a:lstStyle/>
                    <a:p>
                      <a:pPr indent="0" lvl="0" marL="0" rtl="0" algn="ctr">
                        <a:spcBef>
                          <a:spcPts val="0"/>
                        </a:spcBef>
                        <a:spcAft>
                          <a:spcPts val="0"/>
                        </a:spcAft>
                        <a:buNone/>
                      </a:pPr>
                      <a:r>
                        <a:rPr lang="en" sz="1100"/>
                        <a:t>28</a:t>
                      </a:r>
                      <a:endParaRPr sz="1100"/>
                    </a:p>
                  </a:txBody>
                  <a:tcPr marT="45700" marB="45700" marR="91425" marL="91425"/>
                </a:tc>
                <a:tc>
                  <a:txBody>
                    <a:bodyPr/>
                    <a:lstStyle/>
                    <a:p>
                      <a:pPr indent="0" lvl="0" marL="0" rtl="0" algn="l">
                        <a:spcBef>
                          <a:spcPts val="0"/>
                        </a:spcBef>
                        <a:spcAft>
                          <a:spcPts val="0"/>
                        </a:spcAft>
                        <a:buNone/>
                      </a:pPr>
                      <a:r>
                        <a:rPr lang="en" sz="1100"/>
                        <a:t>Low Stock Status Report</a:t>
                      </a:r>
                      <a:endParaRPr sz="1100"/>
                    </a:p>
                  </a:txBody>
                  <a:tcPr marT="45700" marB="45700" marR="91425" marL="91425"/>
                </a:tc>
              </a:tr>
              <a:tr h="169650">
                <a:tc>
                  <a:txBody>
                    <a:bodyPr/>
                    <a:lstStyle/>
                    <a:p>
                      <a:pPr indent="0" lvl="0" marL="0" rtl="0" algn="ctr">
                        <a:spcBef>
                          <a:spcPts val="0"/>
                        </a:spcBef>
                        <a:spcAft>
                          <a:spcPts val="0"/>
                        </a:spcAft>
                        <a:buNone/>
                      </a:pPr>
                      <a:r>
                        <a:rPr lang="en" sz="1100"/>
                        <a:t>29</a:t>
                      </a:r>
                      <a:endParaRPr sz="1100"/>
                    </a:p>
                  </a:txBody>
                  <a:tcPr marT="45700" marB="45700" marR="91425" marL="91425"/>
                </a:tc>
                <a:tc>
                  <a:txBody>
                    <a:bodyPr/>
                    <a:lstStyle/>
                    <a:p>
                      <a:pPr indent="0" lvl="0" marL="0" rtl="0" algn="l">
                        <a:spcBef>
                          <a:spcPts val="0"/>
                        </a:spcBef>
                        <a:spcAft>
                          <a:spcPts val="0"/>
                        </a:spcAft>
                        <a:buNone/>
                      </a:pPr>
                      <a:r>
                        <a:rPr lang="en" sz="1100"/>
                        <a:t>Inventory Status Report</a:t>
                      </a:r>
                      <a:endParaRPr sz="1100"/>
                    </a:p>
                  </a:txBody>
                  <a:tcPr marT="45700" marB="45700" marR="91425" marL="91425"/>
                </a:tc>
              </a:tr>
              <a:tr h="169650">
                <a:tc>
                  <a:txBody>
                    <a:bodyPr/>
                    <a:lstStyle/>
                    <a:p>
                      <a:pPr indent="0" lvl="0" marL="0" rtl="0" algn="ctr">
                        <a:spcBef>
                          <a:spcPts val="0"/>
                        </a:spcBef>
                        <a:spcAft>
                          <a:spcPts val="0"/>
                        </a:spcAft>
                        <a:buNone/>
                      </a:pPr>
                      <a:r>
                        <a:rPr lang="en" sz="1100"/>
                        <a:t>30</a:t>
                      </a:r>
                      <a:endParaRPr sz="1100"/>
                    </a:p>
                  </a:txBody>
                  <a:tcPr marT="45700" marB="45700" marR="91425" marL="91425"/>
                </a:tc>
                <a:tc>
                  <a:txBody>
                    <a:bodyPr/>
                    <a:lstStyle/>
                    <a:p>
                      <a:pPr indent="0" lvl="0" marL="0" rtl="0" algn="l">
                        <a:spcBef>
                          <a:spcPts val="0"/>
                        </a:spcBef>
                        <a:spcAft>
                          <a:spcPts val="0"/>
                        </a:spcAft>
                        <a:buNone/>
                      </a:pPr>
                      <a:r>
                        <a:rPr lang="en" sz="1100">
                          <a:solidFill>
                            <a:schemeClr val="dk1"/>
                          </a:solidFill>
                        </a:rPr>
                        <a:t>Update Transaction History</a:t>
                      </a:r>
                      <a:endParaRPr sz="1100"/>
                    </a:p>
                  </a:txBody>
                  <a:tcPr marT="45700" marB="45700" marR="91425" marL="91425">
                    <a:lnB cap="flat" cmpd="sng" w="9525">
                      <a:solidFill>
                        <a:srgbClr val="9E9E9E"/>
                      </a:solidFill>
                      <a:prstDash val="solid"/>
                      <a:round/>
                      <a:headEnd len="sm" w="sm" type="none"/>
                      <a:tailEnd len="sm" w="sm" type="none"/>
                    </a:lnB>
                  </a:tcPr>
                </a:tc>
              </a:tr>
              <a:tr h="177150">
                <a:tc>
                  <a:txBody>
                    <a:bodyPr/>
                    <a:lstStyle/>
                    <a:p>
                      <a:pPr indent="0" lvl="0" marL="0" rtl="0" algn="ctr">
                        <a:spcBef>
                          <a:spcPts val="0"/>
                        </a:spcBef>
                        <a:spcAft>
                          <a:spcPts val="0"/>
                        </a:spcAft>
                        <a:buNone/>
                      </a:pPr>
                      <a:r>
                        <a:rPr lang="en" sz="1100"/>
                        <a:t>31</a:t>
                      </a:r>
                      <a:endParaRPr sz="1100"/>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Stationery Requisition Trends</a:t>
                      </a:r>
                      <a:endParaRPr sz="1100"/>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9850">
                <a:tc>
                  <a:txBody>
                    <a:bodyPr/>
                    <a:lstStyle/>
                    <a:p>
                      <a:pPr indent="0" lvl="0" marL="0" rtl="0" algn="ctr">
                        <a:spcBef>
                          <a:spcPts val="0"/>
                        </a:spcBef>
                        <a:spcAft>
                          <a:spcPts val="0"/>
                        </a:spcAft>
                        <a:buNone/>
                      </a:pPr>
                      <a:r>
                        <a:rPr lang="en" sz="1100"/>
                        <a:t>32</a:t>
                      </a:r>
                      <a:endParaRPr sz="1100"/>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Department Requisition Trends</a:t>
                      </a:r>
                      <a:endParaRPr sz="1100"/>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2375">
                <a:tc>
                  <a:txBody>
                    <a:bodyPr/>
                    <a:lstStyle/>
                    <a:p>
                      <a:pPr indent="0" lvl="0" marL="0" rtl="0" algn="ctr">
                        <a:spcBef>
                          <a:spcPts val="0"/>
                        </a:spcBef>
                        <a:spcAft>
                          <a:spcPts val="0"/>
                        </a:spcAft>
                        <a:buNone/>
                      </a:pPr>
                      <a:r>
                        <a:rPr lang="en" sz="1100"/>
                        <a:t>33, 34</a:t>
                      </a:r>
                      <a:endParaRPr sz="1100"/>
                    </a:p>
                  </a:txBody>
                  <a:tcPr marT="45700" marB="45700"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Consolidated Stationary  Request-store Clerk</a:t>
                      </a:r>
                      <a:endParaRPr sz="1100"/>
                    </a:p>
                  </a:txBody>
                  <a:tcPr marT="45700" marB="457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the screen where the detailed disbursement list can be found.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The original list is partially auto-generated, by drawing data from the consolidated order list from each department, but can cater for edits (for example, in the event some items are faulty).</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Store staff is to bring the 2 draft hard copy for signing for the dept representative.</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Edits can only be done on the store side, and only on the Quantity Received field and the Remarks. The edits have to be made according to the hard copy printed.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Once fields are complete, form is saved finally. The form will no longer be editable after that</a:t>
            </a:r>
            <a:endParaRPr sz="1100">
              <a:solidFill>
                <a:srgbClr val="333333"/>
              </a:solidFill>
            </a:endParaRPr>
          </a:p>
          <a:p>
            <a:pPr indent="0" lvl="0" marL="0" rtl="0" algn="ctr">
              <a:spcBef>
                <a:spcPts val="800"/>
              </a:spcBef>
              <a:spcAft>
                <a:spcPts val="0"/>
              </a:spcAft>
              <a:buNone/>
            </a:pPr>
            <a:r>
              <a:t/>
            </a:r>
            <a:endParaRPr/>
          </a:p>
        </p:txBody>
      </p:sp>
      <p:sp>
        <p:nvSpPr>
          <p:cNvPr id="207" name="Google Shape;207;p32"/>
          <p:cNvSpPr txBox="1"/>
          <p:nvPr/>
        </p:nvSpPr>
        <p:spPr>
          <a:xfrm>
            <a:off x="213125" y="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Disbursement List Details</a:t>
            </a:r>
            <a:r>
              <a:rPr lang="en" sz="1800"/>
              <a:t> Page</a:t>
            </a:r>
            <a:endParaRPr sz="1800"/>
          </a:p>
        </p:txBody>
      </p:sp>
      <p:pic>
        <p:nvPicPr>
          <p:cNvPr id="208" name="Google Shape;208;p32"/>
          <p:cNvPicPr preferRelativeResize="0"/>
          <p:nvPr/>
        </p:nvPicPr>
        <p:blipFill rotWithShape="1">
          <a:blip r:embed="rId3">
            <a:alphaModFix/>
          </a:blip>
          <a:srcRect b="10873" l="3750" r="3173" t="0"/>
          <a:stretch/>
        </p:blipFill>
        <p:spPr>
          <a:xfrm>
            <a:off x="136925" y="444000"/>
            <a:ext cx="5788926" cy="4445325"/>
          </a:xfrm>
          <a:prstGeom prst="rect">
            <a:avLst/>
          </a:prstGeom>
          <a:noFill/>
          <a:ln>
            <a:noFill/>
          </a:ln>
        </p:spPr>
      </p:pic>
      <p:sp>
        <p:nvSpPr>
          <p:cNvPr id="209" name="Google Shape;20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selection of the Inventory Retrieval list, this is the screen that appears.</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After setting the search criteria, a list of results is returned to the user.</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Clicking on the links will bring the user to the detailed view</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t/>
            </a:r>
            <a:endParaRPr sz="1100">
              <a:solidFill>
                <a:srgbClr val="333333"/>
              </a:solidFill>
            </a:endParaRPr>
          </a:p>
          <a:p>
            <a:pPr indent="0" lvl="0" marL="0" rtl="0" algn="ctr">
              <a:spcBef>
                <a:spcPts val="800"/>
              </a:spcBef>
              <a:spcAft>
                <a:spcPts val="0"/>
              </a:spcAft>
              <a:buNone/>
            </a:pPr>
            <a:r>
              <a:t/>
            </a:r>
            <a:endParaRPr/>
          </a:p>
        </p:txBody>
      </p:sp>
      <p:sp>
        <p:nvSpPr>
          <p:cNvPr id="215" name="Google Shape;215;p33"/>
          <p:cNvSpPr txBox="1"/>
          <p:nvPr/>
        </p:nvSpPr>
        <p:spPr>
          <a:xfrm>
            <a:off x="222875" y="48200"/>
            <a:ext cx="4672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Search Inventory Retrieval Forms Page</a:t>
            </a:r>
            <a:endParaRPr sz="1800"/>
          </a:p>
        </p:txBody>
      </p:sp>
      <p:pic>
        <p:nvPicPr>
          <p:cNvPr id="216" name="Google Shape;216;p33"/>
          <p:cNvPicPr preferRelativeResize="0"/>
          <p:nvPr/>
        </p:nvPicPr>
        <p:blipFill rotWithShape="1">
          <a:blip r:embed="rId3">
            <a:alphaModFix/>
          </a:blip>
          <a:srcRect b="10984" l="4797" r="4178" t="0"/>
          <a:stretch/>
        </p:blipFill>
        <p:spPr>
          <a:xfrm>
            <a:off x="222875" y="486500"/>
            <a:ext cx="5484198" cy="4292751"/>
          </a:xfrm>
          <a:prstGeom prst="rect">
            <a:avLst/>
          </a:prstGeom>
          <a:noFill/>
          <a:ln>
            <a:noFill/>
          </a:ln>
        </p:spPr>
      </p:pic>
      <p:sp>
        <p:nvSpPr>
          <p:cNvPr id="217" name="Google Shape;21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This is an example of the detailed view of the stationery retrieval form. Some of the fields are automatically populated.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Fields such as Item code, Bin number(#) description are populated based on the items.</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Quantity requested is derived from the consolidated orders list.</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It allows users the option to navigate back to the previous menu, or to edit the inventory retrieval list (Necessary when editing the actual quantity retrieved, remarks etc.)</a:t>
            </a:r>
            <a:endParaRPr sz="1100">
              <a:solidFill>
                <a:srgbClr val="333333"/>
              </a:solidFill>
            </a:endParaRPr>
          </a:p>
          <a:p>
            <a:pPr indent="0" lvl="0" marL="0" rtl="0" algn="ctr">
              <a:spcBef>
                <a:spcPts val="800"/>
              </a:spcBef>
              <a:spcAft>
                <a:spcPts val="0"/>
              </a:spcAft>
              <a:buNone/>
            </a:pPr>
            <a:r>
              <a:t/>
            </a:r>
            <a:endParaRPr/>
          </a:p>
        </p:txBody>
      </p:sp>
      <p:sp>
        <p:nvSpPr>
          <p:cNvPr id="223" name="Google Shape;223;p34"/>
          <p:cNvSpPr txBox="1"/>
          <p:nvPr/>
        </p:nvSpPr>
        <p:spPr>
          <a:xfrm>
            <a:off x="213125" y="76200"/>
            <a:ext cx="47871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Detailed Inventory Retrieval</a:t>
            </a:r>
            <a:r>
              <a:rPr lang="en" sz="1800"/>
              <a:t> Form Page</a:t>
            </a:r>
            <a:endParaRPr sz="1800"/>
          </a:p>
        </p:txBody>
      </p:sp>
      <p:pic>
        <p:nvPicPr>
          <p:cNvPr id="224" name="Google Shape;224;p34"/>
          <p:cNvPicPr preferRelativeResize="0"/>
          <p:nvPr/>
        </p:nvPicPr>
        <p:blipFill rotWithShape="1">
          <a:blip r:embed="rId3">
            <a:alphaModFix/>
          </a:blip>
          <a:srcRect b="10992" l="5422" r="3751" t="0"/>
          <a:stretch/>
        </p:blipFill>
        <p:spPr>
          <a:xfrm>
            <a:off x="213125" y="423025"/>
            <a:ext cx="5431562" cy="4280025"/>
          </a:xfrm>
          <a:prstGeom prst="rect">
            <a:avLst/>
          </a:prstGeom>
          <a:noFill/>
          <a:ln>
            <a:noFill/>
          </a:ln>
        </p:spPr>
      </p:pic>
      <p:sp>
        <p:nvSpPr>
          <p:cNvPr id="225" name="Google Shape;22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idx="1" type="subTitle"/>
          </p:nvPr>
        </p:nvSpPr>
        <p:spPr>
          <a:xfrm>
            <a:off x="5917200" y="264550"/>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33333"/>
                </a:solidFill>
              </a:rPr>
              <a:t>Features/Business Workflow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choosing to create/edit the retrieval form, this page is shown.</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Fields that are editable are the Item code and Quantity retrieved. The rest (such as description) will be auto generated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The add item function and remove item function was described earlier.</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saving, the quantity withdrawn will be reflected as a transaction in the stock card.</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On saving, this form is no longer editable.</a:t>
            </a:r>
            <a:endParaRPr sz="1100">
              <a:solidFill>
                <a:srgbClr val="333333"/>
              </a:solidFill>
            </a:endParaRPr>
          </a:p>
          <a:p>
            <a:pPr indent="0" lvl="0" marL="0" rtl="0" algn="ctr">
              <a:spcBef>
                <a:spcPts val="800"/>
              </a:spcBef>
              <a:spcAft>
                <a:spcPts val="0"/>
              </a:spcAft>
              <a:buNone/>
            </a:pPr>
            <a:r>
              <a:t/>
            </a:r>
            <a:endParaRPr/>
          </a:p>
        </p:txBody>
      </p:sp>
      <p:pic>
        <p:nvPicPr>
          <p:cNvPr id="231" name="Google Shape;231;p35"/>
          <p:cNvPicPr preferRelativeResize="0"/>
          <p:nvPr/>
        </p:nvPicPr>
        <p:blipFill rotWithShape="1">
          <a:blip r:embed="rId3">
            <a:alphaModFix/>
          </a:blip>
          <a:srcRect b="10128" l="5197" r="2644" t="0"/>
          <a:stretch/>
        </p:blipFill>
        <p:spPr>
          <a:xfrm>
            <a:off x="185650" y="401650"/>
            <a:ext cx="5285790" cy="4148999"/>
          </a:xfrm>
          <a:prstGeom prst="rect">
            <a:avLst/>
          </a:prstGeom>
          <a:noFill/>
          <a:ln>
            <a:noFill/>
          </a:ln>
        </p:spPr>
      </p:pic>
      <p:sp>
        <p:nvSpPr>
          <p:cNvPr id="232" name="Google Shape;232;p35"/>
          <p:cNvSpPr txBox="1"/>
          <p:nvPr/>
        </p:nvSpPr>
        <p:spPr>
          <a:xfrm>
            <a:off x="237225" y="33850"/>
            <a:ext cx="35835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Edit Retrieval Form Page</a:t>
            </a:r>
            <a:endParaRPr sz="1800"/>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nvSpPr>
        <p:spPr>
          <a:xfrm>
            <a:off x="397700" y="225350"/>
            <a:ext cx="39636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INVENTORY ADJUSTMENT VOUCHER</a:t>
            </a:r>
            <a:endParaRPr b="1"/>
          </a:p>
        </p:txBody>
      </p:sp>
      <p:sp>
        <p:nvSpPr>
          <p:cNvPr id="239" name="Google Shape;239;p36"/>
          <p:cNvSpPr txBox="1"/>
          <p:nvPr/>
        </p:nvSpPr>
        <p:spPr>
          <a:xfrm>
            <a:off x="6760775" y="81696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Unique Voucher ID.</a:t>
            </a:r>
            <a:endParaRPr sz="1200"/>
          </a:p>
          <a:p>
            <a:pPr indent="-304800" lvl="0" marL="457200" rtl="0" algn="l">
              <a:spcBef>
                <a:spcPts val="0"/>
              </a:spcBef>
              <a:spcAft>
                <a:spcPts val="0"/>
              </a:spcAft>
              <a:buSzPts val="1200"/>
              <a:buAutoNum type="arabicPeriod"/>
            </a:pPr>
            <a:r>
              <a:rPr lang="en" sz="1200"/>
              <a:t>Sort items by Price</a:t>
            </a:r>
            <a:endParaRPr sz="1200"/>
          </a:p>
          <a:p>
            <a:pPr indent="-304800" lvl="0" marL="457200" rtl="0" algn="l">
              <a:spcBef>
                <a:spcPts val="0"/>
              </a:spcBef>
              <a:spcAft>
                <a:spcPts val="0"/>
              </a:spcAft>
              <a:buSzPts val="1200"/>
              <a:buAutoNum type="arabicPeriod"/>
            </a:pPr>
            <a:r>
              <a:rPr lang="en" sz="1200"/>
              <a:t>ADD button to add a new item to the voucher.</a:t>
            </a:r>
            <a:endParaRPr sz="1200"/>
          </a:p>
          <a:p>
            <a:pPr indent="-304800" lvl="0" marL="457200" rtl="0" algn="l">
              <a:spcBef>
                <a:spcPts val="0"/>
              </a:spcBef>
              <a:spcAft>
                <a:spcPts val="0"/>
              </a:spcAft>
              <a:buSzPts val="1200"/>
              <a:buAutoNum type="arabicPeriod"/>
            </a:pPr>
            <a:r>
              <a:rPr lang="en" sz="1200"/>
              <a:t>Send request button filters the request based on total price</a:t>
            </a:r>
            <a:endParaRPr sz="1200"/>
          </a:p>
          <a:p>
            <a:pPr indent="-304800" lvl="0" marL="457200" rtl="0" algn="l">
              <a:spcBef>
                <a:spcPts val="0"/>
              </a:spcBef>
              <a:spcAft>
                <a:spcPts val="0"/>
              </a:spcAft>
              <a:buSzPts val="1200"/>
              <a:buAutoNum type="arabicPeriod"/>
            </a:pPr>
            <a:r>
              <a:rPr lang="en" sz="1200"/>
              <a:t>Allows the option to remove an item from the list.</a:t>
            </a:r>
            <a:endParaRPr sz="1200"/>
          </a:p>
          <a:p>
            <a:pPr indent="-304800" lvl="0" marL="457200" rtl="0" algn="l">
              <a:spcBef>
                <a:spcPts val="0"/>
              </a:spcBef>
              <a:spcAft>
                <a:spcPts val="0"/>
              </a:spcAft>
              <a:buSzPts val="1200"/>
              <a:buAutoNum type="arabicPeriod"/>
            </a:pPr>
            <a:r>
              <a:rPr lang="en" sz="1200"/>
              <a:t>Hyperlink to access the Approval Status page.</a:t>
            </a:r>
            <a:endParaRPr sz="1200"/>
          </a:p>
          <a:p>
            <a:pPr indent="-304800" lvl="0" marL="457200" rtl="0" algn="l">
              <a:spcBef>
                <a:spcPts val="0"/>
              </a:spcBef>
              <a:spcAft>
                <a:spcPts val="0"/>
              </a:spcAft>
              <a:buSzPts val="1200"/>
              <a:buAutoNum type="arabicPeriod"/>
            </a:pPr>
            <a:r>
              <a:rPr lang="en" sz="1200"/>
              <a:t>Go to Approval button to navigate to the Approval page. </a:t>
            </a:r>
            <a:endParaRPr sz="1200"/>
          </a:p>
        </p:txBody>
      </p:sp>
      <p:pic>
        <p:nvPicPr>
          <p:cNvPr id="240" name="Google Shape;240;p36"/>
          <p:cNvPicPr preferRelativeResize="0"/>
          <p:nvPr/>
        </p:nvPicPr>
        <p:blipFill>
          <a:blip r:embed="rId3">
            <a:alphaModFix/>
          </a:blip>
          <a:stretch>
            <a:fillRect/>
          </a:stretch>
        </p:blipFill>
        <p:spPr>
          <a:xfrm>
            <a:off x="72825" y="760575"/>
            <a:ext cx="6687950" cy="3798000"/>
          </a:xfrm>
          <a:prstGeom prst="rect">
            <a:avLst/>
          </a:prstGeom>
          <a:noFill/>
          <a:ln>
            <a:noFill/>
          </a:ln>
        </p:spPr>
      </p:pic>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APPROVE ADJUSTMENT REQUEST - STORE SUPERVISOR</a:t>
            </a:r>
            <a:endParaRPr b="1"/>
          </a:p>
        </p:txBody>
      </p:sp>
      <p:sp>
        <p:nvSpPr>
          <p:cNvPr id="247" name="Google Shape;247;p37"/>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Approve/Reject buttons for the user.</a:t>
            </a:r>
            <a:endParaRPr sz="1200"/>
          </a:p>
          <a:p>
            <a:pPr indent="-304800" lvl="0" marL="457200" rtl="0" algn="l">
              <a:spcBef>
                <a:spcPts val="0"/>
              </a:spcBef>
              <a:spcAft>
                <a:spcPts val="0"/>
              </a:spcAft>
              <a:buSzPts val="1200"/>
              <a:buAutoNum type="arabicPeriod"/>
            </a:pPr>
            <a:r>
              <a:rPr lang="en" sz="1200"/>
              <a:t>Remove item checkbox to remove any unneeded items.</a:t>
            </a:r>
            <a:endParaRPr sz="1200"/>
          </a:p>
          <a:p>
            <a:pPr indent="-304800" lvl="0" marL="457200" rtl="0" algn="l">
              <a:spcBef>
                <a:spcPts val="0"/>
              </a:spcBef>
              <a:spcAft>
                <a:spcPts val="0"/>
              </a:spcAft>
              <a:buSzPts val="1200"/>
              <a:buAutoNum type="arabicPeriod"/>
            </a:pPr>
            <a:r>
              <a:rPr lang="en" sz="1200"/>
              <a:t>Comments box to provide any comments</a:t>
            </a:r>
            <a:endParaRPr sz="1200"/>
          </a:p>
          <a:p>
            <a:pPr indent="-304800" lvl="0" marL="457200" rtl="0" algn="l">
              <a:spcBef>
                <a:spcPts val="0"/>
              </a:spcBef>
              <a:spcAft>
                <a:spcPts val="0"/>
              </a:spcAft>
              <a:buSzPts val="1200"/>
              <a:buAutoNum type="arabicPeriod"/>
            </a:pPr>
            <a:r>
              <a:rPr lang="en" sz="1200"/>
              <a:t>Total price display at the top of the table.</a:t>
            </a:r>
            <a:endParaRPr sz="1200"/>
          </a:p>
          <a:p>
            <a:pPr indent="-304800" lvl="0" marL="457200" rtl="0" algn="l">
              <a:spcBef>
                <a:spcPts val="0"/>
              </a:spcBef>
              <a:spcAft>
                <a:spcPts val="0"/>
              </a:spcAft>
              <a:buSzPts val="1200"/>
              <a:buAutoNum type="arabicPeriod"/>
            </a:pPr>
            <a:r>
              <a:rPr lang="en" sz="1200"/>
              <a:t>Displays only items with total price less than $250</a:t>
            </a:r>
            <a:endParaRPr sz="1200"/>
          </a:p>
          <a:p>
            <a:pPr indent="-304800" lvl="0" marL="457200" rtl="0" algn="l">
              <a:spcBef>
                <a:spcPts val="0"/>
              </a:spcBef>
              <a:spcAft>
                <a:spcPts val="0"/>
              </a:spcAft>
              <a:buSzPts val="1200"/>
              <a:buAutoNum type="arabicPeriod"/>
            </a:pPr>
            <a:r>
              <a:rPr lang="en" sz="1200"/>
              <a:t>Status displays the current approval status of the item.</a:t>
            </a:r>
            <a:endParaRPr sz="1200"/>
          </a:p>
          <a:p>
            <a:pPr indent="-304800" lvl="0" marL="457200" rtl="0" algn="l">
              <a:spcBef>
                <a:spcPts val="0"/>
              </a:spcBef>
              <a:spcAft>
                <a:spcPts val="0"/>
              </a:spcAft>
              <a:buSzPts val="1200"/>
              <a:buAutoNum type="arabicPeriod"/>
            </a:pPr>
            <a:r>
              <a:rPr lang="en" sz="1200"/>
              <a:t>The user can electronically sign at the bottom to authorize the document.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pic>
        <p:nvPicPr>
          <p:cNvPr id="248" name="Google Shape;248;p37"/>
          <p:cNvPicPr preferRelativeResize="0"/>
          <p:nvPr/>
        </p:nvPicPr>
        <p:blipFill>
          <a:blip r:embed="rId3">
            <a:alphaModFix/>
          </a:blip>
          <a:stretch>
            <a:fillRect/>
          </a:stretch>
        </p:blipFill>
        <p:spPr>
          <a:xfrm>
            <a:off x="0" y="762075"/>
            <a:ext cx="6804349" cy="4005332"/>
          </a:xfrm>
          <a:prstGeom prst="rect">
            <a:avLst/>
          </a:prstGeom>
          <a:noFill/>
          <a:ln>
            <a:noFill/>
          </a:ln>
        </p:spPr>
      </p:pic>
      <p:sp>
        <p:nvSpPr>
          <p:cNvPr id="249" name="Google Shape;24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APPROVE ADJUSTMENT REQUEST - STORE MANAGER</a:t>
            </a:r>
            <a:endParaRPr b="1"/>
          </a:p>
        </p:txBody>
      </p:sp>
      <p:sp>
        <p:nvSpPr>
          <p:cNvPr id="255" name="Google Shape;255;p38"/>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Approve/Reject buttons for the user.</a:t>
            </a:r>
            <a:endParaRPr sz="1200"/>
          </a:p>
          <a:p>
            <a:pPr indent="-304800" lvl="0" marL="457200" rtl="0" algn="l">
              <a:spcBef>
                <a:spcPts val="0"/>
              </a:spcBef>
              <a:spcAft>
                <a:spcPts val="0"/>
              </a:spcAft>
              <a:buSzPts val="1200"/>
              <a:buAutoNum type="arabicPeriod"/>
            </a:pPr>
            <a:r>
              <a:rPr lang="en" sz="1200"/>
              <a:t>Remove item checkbox to remove any unneeded items.</a:t>
            </a:r>
            <a:endParaRPr sz="1200"/>
          </a:p>
          <a:p>
            <a:pPr indent="-304800" lvl="0" marL="457200" rtl="0" algn="l">
              <a:spcBef>
                <a:spcPts val="0"/>
              </a:spcBef>
              <a:spcAft>
                <a:spcPts val="0"/>
              </a:spcAft>
              <a:buSzPts val="1200"/>
              <a:buAutoNum type="arabicPeriod"/>
            </a:pPr>
            <a:r>
              <a:rPr lang="en" sz="1200"/>
              <a:t>Comments box to provide any comments</a:t>
            </a:r>
            <a:endParaRPr sz="1200"/>
          </a:p>
          <a:p>
            <a:pPr indent="-304800" lvl="0" marL="457200" rtl="0" algn="l">
              <a:spcBef>
                <a:spcPts val="0"/>
              </a:spcBef>
              <a:spcAft>
                <a:spcPts val="0"/>
              </a:spcAft>
              <a:buSzPts val="1200"/>
              <a:buAutoNum type="arabicPeriod"/>
            </a:pPr>
            <a:r>
              <a:rPr lang="en" sz="1200"/>
              <a:t>Total price display at the top of the table.</a:t>
            </a:r>
            <a:endParaRPr sz="1200"/>
          </a:p>
          <a:p>
            <a:pPr indent="-304800" lvl="0" marL="457200" rtl="0" algn="l">
              <a:spcBef>
                <a:spcPts val="0"/>
              </a:spcBef>
              <a:spcAft>
                <a:spcPts val="0"/>
              </a:spcAft>
              <a:buSzPts val="1200"/>
              <a:buAutoNum type="arabicPeriod"/>
            </a:pPr>
            <a:r>
              <a:rPr lang="en" sz="1200"/>
              <a:t>Displays only items with total price more than $250</a:t>
            </a:r>
            <a:endParaRPr sz="1200"/>
          </a:p>
          <a:p>
            <a:pPr indent="-304800" lvl="0" marL="457200" rtl="0" algn="l">
              <a:spcBef>
                <a:spcPts val="0"/>
              </a:spcBef>
              <a:spcAft>
                <a:spcPts val="0"/>
              </a:spcAft>
              <a:buSzPts val="1200"/>
              <a:buAutoNum type="arabicPeriod"/>
            </a:pPr>
            <a:r>
              <a:rPr lang="en" sz="1200"/>
              <a:t>The user can digitally sign to authorize the document.</a:t>
            </a:r>
            <a:endParaRPr sz="1200"/>
          </a:p>
          <a:p>
            <a:pPr indent="-304800" lvl="0" marL="457200" rtl="0" algn="l">
              <a:spcBef>
                <a:spcPts val="0"/>
              </a:spcBef>
              <a:spcAft>
                <a:spcPts val="0"/>
              </a:spcAft>
              <a:buSzPts val="1200"/>
              <a:buAutoNum type="arabicPeriod"/>
            </a:pPr>
            <a:r>
              <a:rPr lang="en" sz="1200"/>
              <a:t>Displays the Supervisor/ Clerk details at the top.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pic>
        <p:nvPicPr>
          <p:cNvPr id="256" name="Google Shape;256;p38"/>
          <p:cNvPicPr preferRelativeResize="0"/>
          <p:nvPr/>
        </p:nvPicPr>
        <p:blipFill>
          <a:blip r:embed="rId3">
            <a:alphaModFix/>
          </a:blip>
          <a:stretch>
            <a:fillRect/>
          </a:stretch>
        </p:blipFill>
        <p:spPr>
          <a:xfrm>
            <a:off x="0" y="721825"/>
            <a:ext cx="6883899" cy="4013657"/>
          </a:xfrm>
          <a:prstGeom prst="rect">
            <a:avLst/>
          </a:prstGeom>
          <a:noFill/>
          <a:ln>
            <a:noFill/>
          </a:ln>
        </p:spPr>
      </p:pic>
      <p:sp>
        <p:nvSpPr>
          <p:cNvPr id="257" name="Google Shape;25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INVENTORY ADJUSTMENT APPROVAL STATUS</a:t>
            </a:r>
            <a:endParaRPr b="1"/>
          </a:p>
        </p:txBody>
      </p:sp>
      <p:sp>
        <p:nvSpPr>
          <p:cNvPr id="263" name="Google Shape;263;p39"/>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Displays the Approval status of the Voucher.</a:t>
            </a:r>
            <a:endParaRPr sz="1200"/>
          </a:p>
          <a:p>
            <a:pPr indent="-304800" lvl="0" marL="457200" rtl="0" algn="l">
              <a:spcBef>
                <a:spcPts val="0"/>
              </a:spcBef>
              <a:spcAft>
                <a:spcPts val="0"/>
              </a:spcAft>
              <a:buSzPts val="1200"/>
              <a:buAutoNum type="arabicPeriod"/>
            </a:pPr>
            <a:r>
              <a:rPr lang="en" sz="1200"/>
              <a:t>Displays the designation of the person approving it.</a:t>
            </a:r>
            <a:endParaRPr sz="1200"/>
          </a:p>
          <a:p>
            <a:pPr indent="-304800" lvl="0" marL="457200" rtl="0" algn="l">
              <a:spcBef>
                <a:spcPts val="0"/>
              </a:spcBef>
              <a:spcAft>
                <a:spcPts val="0"/>
              </a:spcAft>
              <a:buSzPts val="1200"/>
              <a:buAutoNum type="arabicPeriod"/>
            </a:pPr>
            <a:r>
              <a:rPr lang="en" sz="1200"/>
              <a:t>Sort by Status to view only Approved or pending vouchers</a:t>
            </a:r>
            <a:endParaRPr sz="1200"/>
          </a:p>
          <a:p>
            <a:pPr indent="-304800" lvl="0" marL="457200" rtl="0" algn="l">
              <a:spcBef>
                <a:spcPts val="0"/>
              </a:spcBef>
              <a:spcAft>
                <a:spcPts val="0"/>
              </a:spcAft>
              <a:buSzPts val="1200"/>
              <a:buAutoNum type="arabicPeriod"/>
            </a:pPr>
            <a:r>
              <a:rPr lang="en" sz="1200"/>
              <a:t>Displays the date request was made</a:t>
            </a:r>
            <a:endParaRPr sz="1200"/>
          </a:p>
          <a:p>
            <a:pPr indent="-304800" lvl="0" marL="457200" rtl="0" algn="l">
              <a:spcBef>
                <a:spcPts val="0"/>
              </a:spcBef>
              <a:spcAft>
                <a:spcPts val="0"/>
              </a:spcAft>
              <a:buSzPts val="1200"/>
              <a:buAutoNum type="arabicPeriod"/>
            </a:pPr>
            <a:r>
              <a:rPr lang="en" sz="1200"/>
              <a:t>Displays the total purchase value.</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pic>
        <p:nvPicPr>
          <p:cNvPr id="264" name="Google Shape;264;p39"/>
          <p:cNvPicPr preferRelativeResize="0"/>
          <p:nvPr/>
        </p:nvPicPr>
        <p:blipFill>
          <a:blip r:embed="rId3">
            <a:alphaModFix/>
          </a:blip>
          <a:stretch>
            <a:fillRect/>
          </a:stretch>
        </p:blipFill>
        <p:spPr>
          <a:xfrm>
            <a:off x="152400" y="589750"/>
            <a:ext cx="6820499" cy="4179025"/>
          </a:xfrm>
          <a:prstGeom prst="rect">
            <a:avLst/>
          </a:prstGeom>
          <a:noFill/>
          <a:ln>
            <a:noFill/>
          </a:ln>
        </p:spPr>
      </p:pic>
      <p:sp>
        <p:nvSpPr>
          <p:cNvPr id="265" name="Google Shape;26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LOW STOCK STATUS REPORT</a:t>
            </a:r>
            <a:endParaRPr b="1"/>
          </a:p>
        </p:txBody>
      </p:sp>
      <p:sp>
        <p:nvSpPr>
          <p:cNvPr id="271" name="Google Shape;271;p40"/>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User can view the items low in stock</a:t>
            </a:r>
            <a:endParaRPr sz="1200"/>
          </a:p>
          <a:p>
            <a:pPr indent="-304800" lvl="0" marL="457200" rtl="0" algn="l">
              <a:spcBef>
                <a:spcPts val="0"/>
              </a:spcBef>
              <a:spcAft>
                <a:spcPts val="0"/>
              </a:spcAft>
              <a:buSzPts val="1200"/>
              <a:buAutoNum type="arabicPeriod"/>
            </a:pPr>
            <a:r>
              <a:rPr lang="en" sz="1200"/>
              <a:t>User can enter the quantity of items to be ordered.</a:t>
            </a:r>
            <a:endParaRPr sz="1200"/>
          </a:p>
          <a:p>
            <a:pPr indent="-304800" lvl="0" marL="457200" rtl="0" algn="l">
              <a:spcBef>
                <a:spcPts val="0"/>
              </a:spcBef>
              <a:spcAft>
                <a:spcPts val="0"/>
              </a:spcAft>
              <a:buSzPts val="1200"/>
              <a:buAutoNum type="arabicPeriod"/>
            </a:pPr>
            <a:r>
              <a:rPr lang="en" sz="1200"/>
              <a:t>User can select individual orders by enabling the checkbox.</a:t>
            </a:r>
            <a:endParaRPr sz="1200"/>
          </a:p>
          <a:p>
            <a:pPr indent="-304800" lvl="0" marL="457200" rtl="0" algn="l">
              <a:spcBef>
                <a:spcPts val="0"/>
              </a:spcBef>
              <a:spcAft>
                <a:spcPts val="0"/>
              </a:spcAft>
              <a:buSzPts val="1200"/>
              <a:buAutoNum type="arabicPeriod"/>
            </a:pPr>
            <a:r>
              <a:rPr lang="en" sz="1200"/>
              <a:t>Allows to send the items to the purchase order form.</a:t>
            </a:r>
            <a:endParaRPr sz="1200"/>
          </a:p>
          <a:p>
            <a:pPr indent="-304800" lvl="0" marL="457200" rtl="0" algn="l">
              <a:spcBef>
                <a:spcPts val="0"/>
              </a:spcBef>
              <a:spcAft>
                <a:spcPts val="0"/>
              </a:spcAft>
              <a:buSzPts val="1200"/>
              <a:buAutoNum type="arabicPeriod"/>
            </a:pPr>
            <a:r>
              <a:rPr lang="en" sz="1200"/>
              <a:t>Allows to filter by Supplier name</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pic>
        <p:nvPicPr>
          <p:cNvPr id="272" name="Google Shape;272;p40"/>
          <p:cNvPicPr preferRelativeResize="0"/>
          <p:nvPr/>
        </p:nvPicPr>
        <p:blipFill>
          <a:blip r:embed="rId3">
            <a:alphaModFix/>
          </a:blip>
          <a:stretch>
            <a:fillRect/>
          </a:stretch>
        </p:blipFill>
        <p:spPr>
          <a:xfrm>
            <a:off x="152400" y="603950"/>
            <a:ext cx="6731500" cy="4059281"/>
          </a:xfrm>
          <a:prstGeom prst="rect">
            <a:avLst/>
          </a:prstGeom>
          <a:noFill/>
          <a:ln>
            <a:noFill/>
          </a:ln>
        </p:spPr>
      </p:pic>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INVENTORY STATUS REPORT</a:t>
            </a:r>
            <a:endParaRPr b="1"/>
          </a:p>
        </p:txBody>
      </p:sp>
      <p:sp>
        <p:nvSpPr>
          <p:cNvPr id="279" name="Google Shape;279;p41"/>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User can view the list of inventory items.</a:t>
            </a:r>
            <a:endParaRPr sz="1200"/>
          </a:p>
          <a:p>
            <a:pPr indent="-304800" lvl="0" marL="457200" rtl="0" algn="l">
              <a:spcBef>
                <a:spcPts val="0"/>
              </a:spcBef>
              <a:spcAft>
                <a:spcPts val="0"/>
              </a:spcAft>
              <a:buSzPts val="1200"/>
              <a:buAutoNum type="arabicPeriod"/>
            </a:pPr>
            <a:r>
              <a:rPr lang="en" sz="1200"/>
              <a:t>User can add quantity to update the item quantity.</a:t>
            </a:r>
            <a:endParaRPr sz="1200"/>
          </a:p>
          <a:p>
            <a:pPr indent="-304800" lvl="0" marL="457200" rtl="0" algn="l">
              <a:spcBef>
                <a:spcPts val="0"/>
              </a:spcBef>
              <a:spcAft>
                <a:spcPts val="0"/>
              </a:spcAft>
              <a:buSzPts val="1200"/>
              <a:buAutoNum type="arabicPeriod"/>
            </a:pPr>
            <a:r>
              <a:rPr lang="en" sz="1200"/>
              <a:t>Allows the user to select individual items.</a:t>
            </a:r>
            <a:endParaRPr sz="1200"/>
          </a:p>
          <a:p>
            <a:pPr indent="-304800" lvl="0" marL="457200" rtl="0" algn="l">
              <a:spcBef>
                <a:spcPts val="0"/>
              </a:spcBef>
              <a:spcAft>
                <a:spcPts val="0"/>
              </a:spcAft>
              <a:buSzPts val="1200"/>
              <a:buAutoNum type="arabicPeriod"/>
            </a:pPr>
            <a:r>
              <a:rPr lang="en" sz="1200"/>
              <a:t>Update/Remove buttons based on the selection made.</a:t>
            </a:r>
            <a:endParaRPr sz="1200"/>
          </a:p>
          <a:p>
            <a:pPr indent="-304800" lvl="0" marL="457200" rtl="0" algn="l">
              <a:spcBef>
                <a:spcPts val="0"/>
              </a:spcBef>
              <a:spcAft>
                <a:spcPts val="0"/>
              </a:spcAft>
              <a:buSzPts val="1200"/>
              <a:buAutoNum type="arabicPeriod"/>
            </a:pPr>
            <a:r>
              <a:rPr lang="en" sz="1200"/>
              <a:t>Update item takes the user to the transaction history pop-up screen.</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80" name="Google Shape;28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41"/>
          <p:cNvPicPr preferRelativeResize="0"/>
          <p:nvPr/>
        </p:nvPicPr>
        <p:blipFill>
          <a:blip r:embed="rId3">
            <a:alphaModFix/>
          </a:blip>
          <a:stretch>
            <a:fillRect/>
          </a:stretch>
        </p:blipFill>
        <p:spPr>
          <a:xfrm>
            <a:off x="144575" y="775325"/>
            <a:ext cx="6739324" cy="4073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358775" y="103375"/>
            <a:ext cx="25026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Login Page</a:t>
            </a:r>
            <a:endParaRPr sz="1800"/>
          </a:p>
        </p:txBody>
      </p:sp>
      <p:pic>
        <p:nvPicPr>
          <p:cNvPr id="69" name="Google Shape;69;p15"/>
          <p:cNvPicPr preferRelativeResize="0"/>
          <p:nvPr/>
        </p:nvPicPr>
        <p:blipFill rotWithShape="1">
          <a:blip r:embed="rId3">
            <a:alphaModFix/>
          </a:blip>
          <a:srcRect b="15583" l="6279" r="3751" t="0"/>
          <a:stretch/>
        </p:blipFill>
        <p:spPr>
          <a:xfrm>
            <a:off x="246700" y="508075"/>
            <a:ext cx="6516859" cy="4155150"/>
          </a:xfrm>
          <a:prstGeom prst="rect">
            <a:avLst/>
          </a:prstGeom>
          <a:noFill/>
          <a:ln>
            <a:noFill/>
          </a:ln>
        </p:spPr>
      </p:pic>
      <p:sp>
        <p:nvSpPr>
          <p:cNvPr id="70" name="Google Shape;70;p15"/>
          <p:cNvSpPr txBox="1"/>
          <p:nvPr/>
        </p:nvSpPr>
        <p:spPr>
          <a:xfrm>
            <a:off x="6763550" y="633150"/>
            <a:ext cx="23961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Features/Business Workflow : </a:t>
            </a:r>
            <a:endParaRPr b="1" sz="1100"/>
          </a:p>
          <a:p>
            <a:pPr indent="0" lvl="0" marL="0" rtl="0" algn="l">
              <a:spcBef>
                <a:spcPts val="0"/>
              </a:spcBef>
              <a:spcAft>
                <a:spcPts val="0"/>
              </a:spcAft>
              <a:buNone/>
            </a:pPr>
            <a:r>
              <a:rPr lang="en" sz="1100"/>
              <a:t>This will be the login page for Logic University User. </a:t>
            </a:r>
            <a:endParaRPr sz="1100"/>
          </a:p>
          <a:p>
            <a:pPr indent="0" lvl="0" marL="0" rtl="0" algn="l">
              <a:spcBef>
                <a:spcPts val="0"/>
              </a:spcBef>
              <a:spcAft>
                <a:spcPts val="0"/>
              </a:spcAft>
              <a:buNone/>
            </a:pPr>
            <a:r>
              <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42"/>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UPDATE TRANSACTION HISTORY</a:t>
            </a:r>
            <a:endParaRPr b="1"/>
          </a:p>
        </p:txBody>
      </p:sp>
      <p:sp>
        <p:nvSpPr>
          <p:cNvPr id="288" name="Google Shape;288;p42"/>
          <p:cNvSpPr txBox="1"/>
          <p:nvPr/>
        </p:nvSpPr>
        <p:spPr>
          <a:xfrm>
            <a:off x="5393250" y="841638"/>
            <a:ext cx="30792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This screen displays the consolidated item information to the user.</a:t>
            </a:r>
            <a:endParaRPr sz="1200"/>
          </a:p>
          <a:p>
            <a:pPr indent="-304800" lvl="0" marL="457200" rtl="0" algn="l">
              <a:spcBef>
                <a:spcPts val="0"/>
              </a:spcBef>
              <a:spcAft>
                <a:spcPts val="0"/>
              </a:spcAft>
              <a:buSzPts val="1200"/>
              <a:buAutoNum type="arabicPeriod"/>
            </a:pPr>
            <a:r>
              <a:rPr lang="en" sz="1200"/>
              <a:t>User can  edit the quantity and other related fields for any corrections.</a:t>
            </a:r>
            <a:endParaRPr sz="1200"/>
          </a:p>
          <a:p>
            <a:pPr indent="-304800" lvl="0" marL="457200" rtl="0" algn="l">
              <a:spcBef>
                <a:spcPts val="0"/>
              </a:spcBef>
              <a:spcAft>
                <a:spcPts val="0"/>
              </a:spcAft>
              <a:buSzPts val="1200"/>
              <a:buAutoNum type="arabicPeriod"/>
            </a:pPr>
            <a:r>
              <a:rPr lang="en" sz="1200"/>
              <a:t>User can key in the DO number  and update the transaction history from this screen.</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289" name="Google Shape;289;p42"/>
          <p:cNvPicPr preferRelativeResize="0"/>
          <p:nvPr/>
        </p:nvPicPr>
        <p:blipFill>
          <a:blip r:embed="rId3">
            <a:alphaModFix/>
          </a:blip>
          <a:stretch>
            <a:fillRect/>
          </a:stretch>
        </p:blipFill>
        <p:spPr>
          <a:xfrm>
            <a:off x="318150" y="717313"/>
            <a:ext cx="4438650" cy="39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3"/>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STATIONERY REQUISITION TRENDS</a:t>
            </a:r>
            <a:endParaRPr b="1"/>
          </a:p>
        </p:txBody>
      </p:sp>
      <p:sp>
        <p:nvSpPr>
          <p:cNvPr id="295" name="Google Shape;295;p43"/>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User can view the purchased items list with the total value.</a:t>
            </a:r>
            <a:endParaRPr sz="1200"/>
          </a:p>
          <a:p>
            <a:pPr indent="-304800" lvl="0" marL="457200" rtl="0" algn="l">
              <a:spcBef>
                <a:spcPts val="0"/>
              </a:spcBef>
              <a:spcAft>
                <a:spcPts val="0"/>
              </a:spcAft>
              <a:buSzPts val="1200"/>
              <a:buAutoNum type="arabicPeriod"/>
            </a:pPr>
            <a:r>
              <a:rPr lang="en" sz="1200"/>
              <a:t>Select month to view the chart for each category of items.</a:t>
            </a:r>
            <a:endParaRPr sz="1200"/>
          </a:p>
          <a:p>
            <a:pPr indent="-304800" lvl="0" marL="457200" rtl="0" algn="l">
              <a:spcBef>
                <a:spcPts val="0"/>
              </a:spcBef>
              <a:spcAft>
                <a:spcPts val="0"/>
              </a:spcAft>
              <a:buSzPts val="1200"/>
              <a:buAutoNum type="arabicPeriod"/>
            </a:pPr>
            <a:r>
              <a:rPr lang="en" sz="1200"/>
              <a:t>Comparing the trend of the current and past two months using histogram charts.</a:t>
            </a:r>
            <a:endParaRPr sz="1200"/>
          </a:p>
          <a:p>
            <a:pPr indent="-304800" lvl="0" marL="457200" rtl="0" algn="l">
              <a:spcBef>
                <a:spcPts val="0"/>
              </a:spcBef>
              <a:spcAft>
                <a:spcPts val="0"/>
              </a:spcAft>
              <a:buSzPts val="1200"/>
              <a:buAutoNum type="arabicPeriod"/>
            </a:pPr>
            <a:r>
              <a:rPr lang="en" sz="1200"/>
              <a:t>X-axis represents the Category of item.</a:t>
            </a:r>
            <a:endParaRPr sz="1200"/>
          </a:p>
          <a:p>
            <a:pPr indent="-304800" lvl="0" marL="457200" rtl="0" algn="l">
              <a:spcBef>
                <a:spcPts val="0"/>
              </a:spcBef>
              <a:spcAft>
                <a:spcPts val="0"/>
              </a:spcAft>
              <a:buSzPts val="1200"/>
              <a:buAutoNum type="arabicPeriod"/>
            </a:pPr>
            <a:r>
              <a:rPr lang="en" sz="1200"/>
              <a:t>Y-axis represents the total purchased value.</a:t>
            </a:r>
            <a:endParaRPr sz="1200"/>
          </a:p>
          <a:p>
            <a:pPr indent="0" lvl="0" marL="457200" rtl="0" algn="l">
              <a:spcBef>
                <a:spcPts val="0"/>
              </a:spcBef>
              <a:spcAft>
                <a:spcPts val="0"/>
              </a:spcAft>
              <a:buNone/>
            </a:pPr>
            <a:r>
              <a:t/>
            </a:r>
            <a:endParaRPr sz="1200"/>
          </a:p>
        </p:txBody>
      </p:sp>
      <p:pic>
        <p:nvPicPr>
          <p:cNvPr id="296" name="Google Shape;296;p43"/>
          <p:cNvPicPr preferRelativeResize="0"/>
          <p:nvPr/>
        </p:nvPicPr>
        <p:blipFill>
          <a:blip r:embed="rId3">
            <a:alphaModFix/>
          </a:blip>
          <a:stretch>
            <a:fillRect/>
          </a:stretch>
        </p:blipFill>
        <p:spPr>
          <a:xfrm>
            <a:off x="152400" y="589750"/>
            <a:ext cx="6731501" cy="4046637"/>
          </a:xfrm>
          <a:prstGeom prst="rect">
            <a:avLst/>
          </a:prstGeom>
          <a:noFill/>
          <a:ln>
            <a:noFill/>
          </a:ln>
        </p:spPr>
      </p:pic>
      <p:sp>
        <p:nvSpPr>
          <p:cNvPr id="297" name="Google Shape;29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4"/>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DEPARTMENT</a:t>
            </a:r>
            <a:r>
              <a:rPr b="1" lang="en"/>
              <a:t> REQUISITION TRENDS</a:t>
            </a:r>
            <a:endParaRPr b="1"/>
          </a:p>
        </p:txBody>
      </p:sp>
      <p:sp>
        <p:nvSpPr>
          <p:cNvPr id="303" name="Google Shape;303;p44"/>
          <p:cNvSpPr txBox="1"/>
          <p:nvPr/>
        </p:nvSpPr>
        <p:spPr>
          <a:xfrm>
            <a:off x="6883900" y="841613"/>
            <a:ext cx="2280000" cy="3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User can view the department trends and total purchased value a table format.</a:t>
            </a:r>
            <a:endParaRPr sz="1200"/>
          </a:p>
          <a:p>
            <a:pPr indent="-304800" lvl="0" marL="457200" rtl="0" algn="l">
              <a:spcBef>
                <a:spcPts val="0"/>
              </a:spcBef>
              <a:spcAft>
                <a:spcPts val="0"/>
              </a:spcAft>
              <a:buSzPts val="1200"/>
              <a:buAutoNum type="arabicPeriod"/>
            </a:pPr>
            <a:r>
              <a:rPr lang="en" sz="1200"/>
              <a:t>Filter by individual departments</a:t>
            </a:r>
            <a:endParaRPr sz="1200"/>
          </a:p>
          <a:p>
            <a:pPr indent="-304800" lvl="0" marL="457200" rtl="0" algn="l">
              <a:spcBef>
                <a:spcPts val="0"/>
              </a:spcBef>
              <a:spcAft>
                <a:spcPts val="0"/>
              </a:spcAft>
              <a:buSzPts val="1200"/>
              <a:buAutoNum type="arabicPeriod"/>
            </a:pPr>
            <a:r>
              <a:rPr lang="en" sz="1200"/>
              <a:t>Allows the user to select a trend for a particular month</a:t>
            </a:r>
            <a:endParaRPr sz="1200"/>
          </a:p>
          <a:p>
            <a:pPr indent="-304800" lvl="0" marL="457200" rtl="0" algn="l">
              <a:spcBef>
                <a:spcPts val="0"/>
              </a:spcBef>
              <a:spcAft>
                <a:spcPts val="0"/>
              </a:spcAft>
              <a:buSzPts val="1200"/>
              <a:buAutoNum type="arabicPeriod"/>
            </a:pPr>
            <a:r>
              <a:rPr lang="en" sz="1200"/>
              <a:t>Comparing the trend of the current and the past two months using the histogram.</a:t>
            </a:r>
            <a:endParaRPr sz="1200"/>
          </a:p>
          <a:p>
            <a:pPr indent="-304800" lvl="0" marL="457200" rtl="0" algn="l">
              <a:spcBef>
                <a:spcPts val="0"/>
              </a:spcBef>
              <a:spcAft>
                <a:spcPts val="0"/>
              </a:spcAft>
              <a:buSzPts val="1200"/>
              <a:buAutoNum type="arabicPeriod"/>
            </a:pPr>
            <a:r>
              <a:rPr lang="en" sz="1200"/>
              <a:t>X-axis represents the individual departments</a:t>
            </a:r>
            <a:endParaRPr sz="1200"/>
          </a:p>
          <a:p>
            <a:pPr indent="-304800" lvl="0" marL="457200" rtl="0" algn="l">
              <a:spcBef>
                <a:spcPts val="0"/>
              </a:spcBef>
              <a:spcAft>
                <a:spcPts val="0"/>
              </a:spcAft>
              <a:buSzPts val="1200"/>
              <a:buAutoNum type="arabicPeriod"/>
            </a:pPr>
            <a:r>
              <a:rPr lang="en" sz="1200"/>
              <a:t>Y-axis represents the total purchased value for the month</a:t>
            </a:r>
            <a:endParaRPr sz="1200"/>
          </a:p>
          <a:p>
            <a:pPr indent="-304800" lvl="0" marL="457200" rtl="0" algn="l">
              <a:spcBef>
                <a:spcPts val="0"/>
              </a:spcBef>
              <a:spcAft>
                <a:spcPts val="0"/>
              </a:spcAft>
              <a:buSzPts val="1200"/>
              <a:buAutoNum type="arabicPeriod"/>
            </a:pPr>
            <a:r>
              <a:rPr lang="en" sz="1200"/>
              <a:t>Months are color coded in the chart.</a:t>
            </a:r>
            <a:endParaRPr sz="1200"/>
          </a:p>
          <a:p>
            <a:pPr indent="0" lvl="0" marL="457200" rtl="0" algn="l">
              <a:spcBef>
                <a:spcPts val="0"/>
              </a:spcBef>
              <a:spcAft>
                <a:spcPts val="0"/>
              </a:spcAft>
              <a:buNone/>
            </a:pPr>
            <a:r>
              <a:t/>
            </a:r>
            <a:endParaRPr sz="1200"/>
          </a:p>
        </p:txBody>
      </p:sp>
      <p:pic>
        <p:nvPicPr>
          <p:cNvPr id="304" name="Google Shape;304;p44"/>
          <p:cNvPicPr preferRelativeResize="0"/>
          <p:nvPr/>
        </p:nvPicPr>
        <p:blipFill>
          <a:blip r:embed="rId3">
            <a:alphaModFix/>
          </a:blip>
          <a:stretch>
            <a:fillRect/>
          </a:stretch>
        </p:blipFill>
        <p:spPr>
          <a:xfrm>
            <a:off x="187900" y="695800"/>
            <a:ext cx="6696000" cy="4023501"/>
          </a:xfrm>
          <a:prstGeom prst="rect">
            <a:avLst/>
          </a:prstGeom>
          <a:noFill/>
          <a:ln>
            <a:noFill/>
          </a:ln>
        </p:spPr>
      </p:pic>
      <p:sp>
        <p:nvSpPr>
          <p:cNvPr id="305" name="Google Shape;305;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5"/>
          <p:cNvSpPr txBox="1"/>
          <p:nvPr/>
        </p:nvSpPr>
        <p:spPr>
          <a:xfrm>
            <a:off x="6883900" y="841625"/>
            <a:ext cx="2280000" cy="38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Store Clerk can generate consolidated stationary requests for easy lookup and delivery.</a:t>
            </a:r>
            <a:endParaRPr sz="1200"/>
          </a:p>
          <a:p>
            <a:pPr indent="-304800" lvl="0" marL="457200" rtl="0" algn="l">
              <a:spcBef>
                <a:spcPts val="0"/>
              </a:spcBef>
              <a:spcAft>
                <a:spcPts val="0"/>
              </a:spcAft>
              <a:buSzPts val="1200"/>
              <a:buAutoNum type="arabicPeriod"/>
            </a:pPr>
            <a:r>
              <a:rPr lang="en" sz="1200"/>
              <a:t>Select the From date and To date and click on Generate Button</a:t>
            </a:r>
            <a:endParaRPr sz="1200"/>
          </a:p>
          <a:p>
            <a:pPr indent="-304800" lvl="0" marL="457200" rtl="0" algn="l">
              <a:spcBef>
                <a:spcPts val="0"/>
              </a:spcBef>
              <a:spcAft>
                <a:spcPts val="0"/>
              </a:spcAft>
              <a:buSzPts val="1200"/>
              <a:buAutoNum type="arabicPeriod"/>
            </a:pPr>
            <a:r>
              <a:rPr lang="en" sz="1200"/>
              <a:t>This will get all the New requests and also Outstanding deliveries which are pending from last week because of no stock are also displayed.</a:t>
            </a:r>
            <a:endParaRPr sz="1200"/>
          </a:p>
          <a:p>
            <a:pPr indent="-304800" lvl="0" marL="457200" rtl="0" algn="l">
              <a:spcBef>
                <a:spcPts val="0"/>
              </a:spcBef>
              <a:spcAft>
                <a:spcPts val="0"/>
              </a:spcAft>
              <a:buSzPts val="1200"/>
              <a:buAutoNum type="arabicPeriod"/>
            </a:pPr>
            <a:r>
              <a:rPr lang="en" sz="1200"/>
              <a:t>Store Clerk can click on the order link to view the order details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sp>
        <p:nvSpPr>
          <p:cNvPr id="311" name="Google Shape;311;p45"/>
          <p:cNvSpPr txBox="1"/>
          <p:nvPr/>
        </p:nvSpPr>
        <p:spPr>
          <a:xfrm>
            <a:off x="318150" y="132550"/>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CONSOLIDATED STATIONARY REQUEST-STORE CLERK</a:t>
            </a:r>
            <a:endParaRPr b="1"/>
          </a:p>
        </p:txBody>
      </p:sp>
      <p:sp>
        <p:nvSpPr>
          <p:cNvPr id="312" name="Google Shape;312;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5"/>
          <p:cNvPicPr preferRelativeResize="0"/>
          <p:nvPr/>
        </p:nvPicPr>
        <p:blipFill>
          <a:blip r:embed="rId3">
            <a:alphaModFix/>
          </a:blip>
          <a:stretch>
            <a:fillRect/>
          </a:stretch>
        </p:blipFill>
        <p:spPr>
          <a:xfrm>
            <a:off x="0" y="872588"/>
            <a:ext cx="6579101" cy="33983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6"/>
          <p:cNvSpPr txBox="1"/>
          <p:nvPr/>
        </p:nvSpPr>
        <p:spPr>
          <a:xfrm>
            <a:off x="309627" y="138146"/>
            <a:ext cx="55278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CONSOLIDATED STATIONARY REQUEST-STORE CLERK</a:t>
            </a:r>
            <a:endParaRPr b="1"/>
          </a:p>
        </p:txBody>
      </p:sp>
      <p:sp>
        <p:nvSpPr>
          <p:cNvPr id="319" name="Google Shape;319;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0" name="Google Shape;320;p46"/>
          <p:cNvPicPr preferRelativeResize="0"/>
          <p:nvPr/>
        </p:nvPicPr>
        <p:blipFill>
          <a:blip r:embed="rId3">
            <a:alphaModFix/>
          </a:blip>
          <a:stretch>
            <a:fillRect/>
          </a:stretch>
        </p:blipFill>
        <p:spPr>
          <a:xfrm>
            <a:off x="309625" y="866871"/>
            <a:ext cx="6579100" cy="3409766"/>
          </a:xfrm>
          <a:prstGeom prst="rect">
            <a:avLst/>
          </a:prstGeom>
          <a:noFill/>
          <a:ln>
            <a:noFill/>
          </a:ln>
        </p:spPr>
      </p:pic>
      <p:sp>
        <p:nvSpPr>
          <p:cNvPr id="321" name="Google Shape;321;p46"/>
          <p:cNvSpPr txBox="1"/>
          <p:nvPr/>
        </p:nvSpPr>
        <p:spPr>
          <a:xfrm>
            <a:off x="6883900" y="841625"/>
            <a:ext cx="2280000" cy="38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Features: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AutoNum type="arabicPeriod"/>
            </a:pPr>
            <a:r>
              <a:rPr lang="en" sz="1200"/>
              <a:t>Store Clerk can view the details of each delivery.</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subTitle"/>
          </p:nvPr>
        </p:nvSpPr>
        <p:spPr>
          <a:xfrm>
            <a:off x="5974275" y="326775"/>
            <a:ext cx="2783400" cy="437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800"/>
              </a:spcBef>
              <a:spcAft>
                <a:spcPts val="0"/>
              </a:spcAft>
              <a:buNone/>
            </a:pPr>
            <a:r>
              <a:rPr lang="en" sz="1100">
                <a:solidFill>
                  <a:srgbClr val="333333"/>
                </a:solidFill>
              </a:rPr>
              <a:t>1. </a:t>
            </a:r>
            <a:r>
              <a:rPr lang="en" sz="1100">
                <a:solidFill>
                  <a:srgbClr val="333333"/>
                </a:solidFill>
              </a:rPr>
              <a:t>After login, the user will be looking at the homepage. It has a side-bar menu, which comprise lists of different functionalities of the system. Some of the functionalities will only be restricted to some users, for example, </a:t>
            </a:r>
            <a:r>
              <a:rPr b="1" lang="en" sz="1100">
                <a:solidFill>
                  <a:srgbClr val="333333"/>
                </a:solidFill>
              </a:rPr>
              <a:t>Approve Purchase Order</a:t>
            </a:r>
            <a:r>
              <a:rPr lang="en" sz="1100">
                <a:solidFill>
                  <a:srgbClr val="333333"/>
                </a:solidFill>
              </a:rPr>
              <a:t> will only be accessed by the </a:t>
            </a:r>
            <a:r>
              <a:rPr b="1" lang="en" sz="1100">
                <a:solidFill>
                  <a:srgbClr val="333333"/>
                </a:solidFill>
              </a:rPr>
              <a:t>store supervisor/store manager</a:t>
            </a:r>
            <a:r>
              <a:rPr lang="en" sz="1100">
                <a:solidFill>
                  <a:srgbClr val="333333"/>
                </a:solidFill>
              </a:rPr>
              <a:t> for approval</a:t>
            </a:r>
            <a:r>
              <a:rPr lang="en" sz="1300">
                <a:solidFill>
                  <a:srgbClr val="333333"/>
                </a:solidFill>
              </a:rPr>
              <a:t> </a:t>
            </a:r>
            <a:endParaRPr sz="1300">
              <a:solidFill>
                <a:srgbClr val="333333"/>
              </a:solidFill>
            </a:endParaRPr>
          </a:p>
          <a:p>
            <a:pPr indent="0" lvl="0" marL="0" rtl="0" algn="l">
              <a:lnSpc>
                <a:spcPct val="100000"/>
              </a:lnSpc>
              <a:spcBef>
                <a:spcPts val="800"/>
              </a:spcBef>
              <a:spcAft>
                <a:spcPts val="0"/>
              </a:spcAft>
              <a:buNone/>
            </a:pPr>
            <a:r>
              <a:rPr lang="en" sz="1100">
                <a:solidFill>
                  <a:srgbClr val="333333"/>
                </a:solidFill>
              </a:rPr>
              <a:t>2. Depending on who log in to the page, the notification will display the pending activities, such as re-stock low level item, or purchase order pending for approval.</a:t>
            </a:r>
            <a:endParaRPr sz="1100">
              <a:solidFill>
                <a:srgbClr val="333333"/>
              </a:solidFill>
            </a:endParaRPr>
          </a:p>
          <a:p>
            <a:pPr indent="0" lvl="0" marL="0" rtl="0" algn="l">
              <a:lnSpc>
                <a:spcPct val="100000"/>
              </a:lnSpc>
              <a:spcBef>
                <a:spcPts val="100"/>
              </a:spcBef>
              <a:spcAft>
                <a:spcPts val="0"/>
              </a:spcAft>
              <a:buNone/>
            </a:pPr>
            <a:r>
              <a:t/>
            </a:r>
            <a:endParaRPr sz="1100">
              <a:solidFill>
                <a:srgbClr val="333333"/>
              </a:solidFill>
            </a:endParaRPr>
          </a:p>
          <a:p>
            <a:pPr indent="0" lvl="0" marL="0" rtl="0" algn="l">
              <a:lnSpc>
                <a:spcPct val="100000"/>
              </a:lnSpc>
              <a:spcBef>
                <a:spcPts val="100"/>
              </a:spcBef>
              <a:spcAft>
                <a:spcPts val="0"/>
              </a:spcAft>
              <a:buNone/>
            </a:pPr>
            <a:r>
              <a:rPr lang="en" sz="1100">
                <a:solidFill>
                  <a:srgbClr val="333333"/>
                </a:solidFill>
              </a:rPr>
              <a:t>3. If we click on one of the pending activities, it will lead to the page that invokes the pending activities. (For example, </a:t>
            </a:r>
            <a:r>
              <a:rPr b="1" lang="en" sz="1100">
                <a:solidFill>
                  <a:srgbClr val="333333"/>
                </a:solidFill>
              </a:rPr>
              <a:t>a click on pending purchase order approval notification will lead to the purchase order approval page</a:t>
            </a:r>
            <a:r>
              <a:rPr lang="en" sz="1100">
                <a:solidFill>
                  <a:srgbClr val="333333"/>
                </a:solidFill>
              </a:rPr>
              <a:t>).</a:t>
            </a:r>
            <a:endParaRPr sz="1100">
              <a:solidFill>
                <a:srgbClr val="333333"/>
              </a:solidFill>
            </a:endParaRPr>
          </a:p>
          <a:p>
            <a:pPr indent="0" lvl="0" marL="0" rtl="0" algn="ctr">
              <a:spcBef>
                <a:spcPts val="100"/>
              </a:spcBef>
              <a:spcAft>
                <a:spcPts val="0"/>
              </a:spcAft>
              <a:buNone/>
            </a:pPr>
            <a:r>
              <a:t/>
            </a:r>
            <a:endParaRPr b="1"/>
          </a:p>
        </p:txBody>
      </p:sp>
      <p:sp>
        <p:nvSpPr>
          <p:cNvPr id="77" name="Google Shape;77;p16"/>
          <p:cNvSpPr txBox="1"/>
          <p:nvPr/>
        </p:nvSpPr>
        <p:spPr>
          <a:xfrm>
            <a:off x="152400" y="12325"/>
            <a:ext cx="25239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Home Page</a:t>
            </a:r>
            <a:endParaRPr sz="1800"/>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6"/>
          <p:cNvPicPr preferRelativeResize="0"/>
          <p:nvPr/>
        </p:nvPicPr>
        <p:blipFill>
          <a:blip r:embed="rId3">
            <a:alphaModFix/>
          </a:blip>
          <a:stretch>
            <a:fillRect/>
          </a:stretch>
        </p:blipFill>
        <p:spPr>
          <a:xfrm>
            <a:off x="269550" y="427550"/>
            <a:ext cx="5350223" cy="449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nvSpPr>
        <p:spPr>
          <a:xfrm>
            <a:off x="181200" y="0"/>
            <a:ext cx="4813500" cy="3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rPr>
              <a:t>Stationery Catalogue for Department </a:t>
            </a:r>
            <a:endParaRPr sz="1800"/>
          </a:p>
        </p:txBody>
      </p:sp>
      <p:pic>
        <p:nvPicPr>
          <p:cNvPr id="85" name="Google Shape;85;p17"/>
          <p:cNvPicPr preferRelativeResize="0"/>
          <p:nvPr/>
        </p:nvPicPr>
        <p:blipFill>
          <a:blip r:embed="rId3">
            <a:alphaModFix/>
          </a:blip>
          <a:stretch>
            <a:fillRect/>
          </a:stretch>
        </p:blipFill>
        <p:spPr>
          <a:xfrm>
            <a:off x="309000" y="393900"/>
            <a:ext cx="4121176" cy="3471150"/>
          </a:xfrm>
          <a:prstGeom prst="rect">
            <a:avLst/>
          </a:prstGeom>
          <a:noFill/>
          <a:ln>
            <a:noFill/>
          </a:ln>
        </p:spPr>
      </p:pic>
      <p:pic>
        <p:nvPicPr>
          <p:cNvPr id="86" name="Google Shape;86;p17"/>
          <p:cNvPicPr preferRelativeResize="0"/>
          <p:nvPr/>
        </p:nvPicPr>
        <p:blipFill>
          <a:blip r:embed="rId4">
            <a:alphaModFix/>
          </a:blip>
          <a:stretch>
            <a:fillRect/>
          </a:stretch>
        </p:blipFill>
        <p:spPr>
          <a:xfrm>
            <a:off x="4664450" y="393900"/>
            <a:ext cx="4026524" cy="3471151"/>
          </a:xfrm>
          <a:prstGeom prst="rect">
            <a:avLst/>
          </a:prstGeom>
          <a:noFill/>
          <a:ln>
            <a:noFill/>
          </a:ln>
        </p:spPr>
      </p:pic>
      <p:sp>
        <p:nvSpPr>
          <p:cNvPr id="87" name="Google Shape;87;p17"/>
          <p:cNvSpPr txBox="1"/>
          <p:nvPr/>
        </p:nvSpPr>
        <p:spPr>
          <a:xfrm>
            <a:off x="381600" y="3723825"/>
            <a:ext cx="8380800" cy="9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When Department staff needs a reference for making a stationery request, they will have the access to the stationery catalogue.</a:t>
            </a:r>
            <a:r>
              <a:rPr b="1" lang="en" sz="1100">
                <a:solidFill>
                  <a:srgbClr val="333333"/>
                </a:solidFill>
              </a:rPr>
              <a:t>(Note that there is no menu button and user being indicated, since this catalogue is merely for Department reference)</a:t>
            </a:r>
            <a:endParaRPr b="1"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1. Select the</a:t>
            </a:r>
            <a:r>
              <a:rPr b="1" lang="en" sz="1100">
                <a:solidFill>
                  <a:srgbClr val="333333"/>
                </a:solidFill>
              </a:rPr>
              <a:t> stationery catalogue option</a:t>
            </a:r>
            <a:r>
              <a:rPr lang="en" sz="1100">
                <a:solidFill>
                  <a:srgbClr val="333333"/>
                </a:solidFill>
              </a:rPr>
              <a:t>.</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2. Click on the </a:t>
            </a:r>
            <a:r>
              <a:rPr b="1" lang="en" sz="1100">
                <a:solidFill>
                  <a:srgbClr val="333333"/>
                </a:solidFill>
              </a:rPr>
              <a:t>stationery category </a:t>
            </a:r>
            <a:r>
              <a:rPr lang="en" sz="1100">
                <a:solidFill>
                  <a:srgbClr val="333333"/>
                </a:solidFill>
              </a:rPr>
              <a:t>(Clip, paper, pen etc).</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3. Department staff will be able to view the list of items of that category.</a:t>
            </a:r>
            <a:endParaRPr sz="1100">
              <a:solidFill>
                <a:srgbClr val="333333"/>
              </a:solidFill>
            </a:endParaRPr>
          </a:p>
          <a:p>
            <a:pPr indent="0" lvl="0" marL="0" rtl="0" algn="l">
              <a:spcBef>
                <a:spcPts val="100"/>
              </a:spcBef>
              <a:spcAft>
                <a:spcPts val="0"/>
              </a:spcAft>
              <a:buNone/>
            </a:pPr>
            <a:r>
              <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nvSpPr>
        <p:spPr>
          <a:xfrm>
            <a:off x="127950" y="0"/>
            <a:ext cx="48453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Stationery Catalogue for Store</a:t>
            </a:r>
            <a:endParaRPr sz="1800"/>
          </a:p>
        </p:txBody>
      </p:sp>
      <p:pic>
        <p:nvPicPr>
          <p:cNvPr id="94" name="Google Shape;94;p18"/>
          <p:cNvPicPr preferRelativeResize="0"/>
          <p:nvPr/>
        </p:nvPicPr>
        <p:blipFill>
          <a:blip r:embed="rId3">
            <a:alphaModFix/>
          </a:blip>
          <a:stretch>
            <a:fillRect/>
          </a:stretch>
        </p:blipFill>
        <p:spPr>
          <a:xfrm>
            <a:off x="127950" y="473850"/>
            <a:ext cx="4312751" cy="4326675"/>
          </a:xfrm>
          <a:prstGeom prst="rect">
            <a:avLst/>
          </a:prstGeom>
          <a:noFill/>
          <a:ln>
            <a:noFill/>
          </a:ln>
        </p:spPr>
      </p:pic>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4">
            <a:alphaModFix/>
          </a:blip>
          <a:stretch>
            <a:fillRect/>
          </a:stretch>
        </p:blipFill>
        <p:spPr>
          <a:xfrm>
            <a:off x="4522725" y="549675"/>
            <a:ext cx="4498425" cy="420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1" type="subTitle"/>
          </p:nvPr>
        </p:nvSpPr>
        <p:spPr>
          <a:xfrm>
            <a:off x="5463125" y="305925"/>
            <a:ext cx="3226800" cy="451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In </a:t>
            </a:r>
            <a:r>
              <a:rPr b="1" lang="en" sz="1100">
                <a:solidFill>
                  <a:srgbClr val="333333"/>
                </a:solidFill>
              </a:rPr>
              <a:t>stationery catalogue for store department</a:t>
            </a:r>
            <a:r>
              <a:rPr lang="en" sz="1100">
                <a:solidFill>
                  <a:srgbClr val="333333"/>
                </a:solidFill>
              </a:rPr>
              <a:t>, Store clerk and Store Supervisor will be able to select the stationery category and make changes.</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1. Select</a:t>
            </a:r>
            <a:r>
              <a:rPr b="1" lang="en" sz="1100">
                <a:solidFill>
                  <a:srgbClr val="333333"/>
                </a:solidFill>
              </a:rPr>
              <a:t> stationery catalogue</a:t>
            </a:r>
            <a:r>
              <a:rPr lang="en" sz="1100">
                <a:solidFill>
                  <a:srgbClr val="333333"/>
                </a:solidFill>
              </a:rPr>
              <a:t>.</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2. Choose the </a:t>
            </a:r>
            <a:r>
              <a:rPr b="1" lang="en" sz="1100">
                <a:solidFill>
                  <a:srgbClr val="333333"/>
                </a:solidFill>
              </a:rPr>
              <a:t>stationery category</a:t>
            </a:r>
            <a:r>
              <a:rPr lang="en" sz="1100">
                <a:solidFill>
                  <a:srgbClr val="333333"/>
                </a:solidFill>
              </a:rPr>
              <a:t> (Clip, pen , paper, etc).</a:t>
            </a:r>
            <a:endParaRPr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3. Store Clerk or Store Supervisor will be able to </a:t>
            </a:r>
            <a:r>
              <a:rPr b="1" lang="en" sz="1100">
                <a:solidFill>
                  <a:srgbClr val="333333"/>
                </a:solidFill>
              </a:rPr>
              <a:t>see the description, unit, reorder level and reorder quantity. </a:t>
            </a:r>
            <a:endParaRPr b="1" sz="110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33333"/>
                </a:solidFill>
              </a:rPr>
              <a:t>4. In addition, he will be able to </a:t>
            </a:r>
            <a:r>
              <a:rPr b="1" lang="en" sz="1100">
                <a:solidFill>
                  <a:srgbClr val="333333"/>
                </a:solidFill>
              </a:rPr>
              <a:t>add, edit and remove the component of an item</a:t>
            </a:r>
            <a:r>
              <a:rPr lang="en" sz="1100">
                <a:solidFill>
                  <a:srgbClr val="333333"/>
                </a:solidFill>
              </a:rPr>
              <a:t>, whenever required.</a:t>
            </a:r>
            <a:endParaRPr sz="1100">
              <a:solidFill>
                <a:srgbClr val="333333"/>
              </a:solidFill>
            </a:endParaRPr>
          </a:p>
          <a:p>
            <a:pPr indent="0" lvl="0" marL="0" rtl="0" algn="ctr">
              <a:spcBef>
                <a:spcPts val="80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266857" y="372550"/>
            <a:ext cx="4560593" cy="4514701"/>
          </a:xfrm>
          <a:prstGeom prst="rect">
            <a:avLst/>
          </a:prstGeom>
          <a:noFill/>
          <a:ln>
            <a:noFill/>
          </a:ln>
        </p:spPr>
      </p:pic>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266850" y="-21050"/>
            <a:ext cx="4773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Edit Stationery Catalogue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127975" y="-85200"/>
            <a:ext cx="4845300" cy="2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Stock Card</a:t>
            </a:r>
            <a:endParaRPr sz="1800"/>
          </a:p>
        </p:txBody>
      </p:sp>
      <p:sp>
        <p:nvSpPr>
          <p:cNvPr id="110" name="Google Shape;110;p20"/>
          <p:cNvSpPr txBox="1"/>
          <p:nvPr/>
        </p:nvSpPr>
        <p:spPr>
          <a:xfrm>
            <a:off x="232500" y="3798825"/>
            <a:ext cx="8679000" cy="122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All the </a:t>
            </a:r>
            <a:r>
              <a:rPr b="1" lang="en" sz="1100">
                <a:solidFill>
                  <a:srgbClr val="333333"/>
                </a:solidFill>
              </a:rPr>
              <a:t>transaction list or movement for a particular item</a:t>
            </a:r>
            <a:r>
              <a:rPr lang="en" sz="1100">
                <a:solidFill>
                  <a:srgbClr val="333333"/>
                </a:solidFill>
              </a:rPr>
              <a:t> will be recorded automatically in their own </a:t>
            </a:r>
            <a:r>
              <a:rPr b="1" lang="en" sz="1100">
                <a:solidFill>
                  <a:srgbClr val="333333"/>
                </a:solidFill>
              </a:rPr>
              <a:t>stock card</a:t>
            </a:r>
            <a:r>
              <a:rPr lang="en" sz="1100">
                <a:solidFill>
                  <a:srgbClr val="333333"/>
                </a:solidFill>
              </a:rPr>
              <a:t>. In addition, stock card will also </a:t>
            </a:r>
            <a:r>
              <a:rPr b="1" lang="en" sz="1100">
                <a:solidFill>
                  <a:srgbClr val="333333"/>
                </a:solidFill>
              </a:rPr>
              <a:t>include list of suppliers who supply this item</a:t>
            </a:r>
            <a:r>
              <a:rPr lang="en" sz="1100">
                <a:solidFill>
                  <a:srgbClr val="333333"/>
                </a:solidFill>
              </a:rPr>
              <a:t>.</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1. Select stationery catalog.</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2. Choose the stationery category (Clip, pen , paper, etc).</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3. Store supervisor will be able to see the re-order level, reorder quantity and the price of that particular item and also, there will be a </a:t>
            </a:r>
            <a:r>
              <a:rPr b="1" lang="en" sz="1100">
                <a:solidFill>
                  <a:srgbClr val="333333"/>
                </a:solidFill>
              </a:rPr>
              <a:t>button that leads to this stock card. </a:t>
            </a:r>
            <a:endParaRPr b="1" sz="1100">
              <a:solidFill>
                <a:srgbClr val="333333"/>
              </a:solidFill>
            </a:endParaRPr>
          </a:p>
          <a:p>
            <a:pPr indent="0" lvl="0" marL="0" rtl="0" algn="l">
              <a:lnSpc>
                <a:spcPct val="100000"/>
              </a:lnSpc>
              <a:spcBef>
                <a:spcPts val="100"/>
              </a:spcBef>
              <a:spcAft>
                <a:spcPts val="100"/>
              </a:spcAft>
              <a:buNone/>
            </a:pPr>
            <a:r>
              <a:t/>
            </a:r>
            <a:endParaRPr sz="1100"/>
          </a:p>
        </p:txBody>
      </p:sp>
      <p:pic>
        <p:nvPicPr>
          <p:cNvPr id="111" name="Google Shape;111;p20"/>
          <p:cNvPicPr preferRelativeResize="0"/>
          <p:nvPr/>
        </p:nvPicPr>
        <p:blipFill>
          <a:blip r:embed="rId3">
            <a:alphaModFix/>
          </a:blip>
          <a:stretch>
            <a:fillRect/>
          </a:stretch>
        </p:blipFill>
        <p:spPr>
          <a:xfrm>
            <a:off x="4743600" y="248350"/>
            <a:ext cx="4277550" cy="3652625"/>
          </a:xfrm>
          <a:prstGeom prst="rect">
            <a:avLst/>
          </a:prstGeom>
          <a:noFill/>
          <a:ln>
            <a:noFill/>
          </a:ln>
        </p:spPr>
      </p:pic>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4">
            <a:alphaModFix/>
          </a:blip>
          <a:stretch>
            <a:fillRect/>
          </a:stretch>
        </p:blipFill>
        <p:spPr>
          <a:xfrm>
            <a:off x="127975" y="301425"/>
            <a:ext cx="4498425" cy="359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nvSpPr>
        <p:spPr>
          <a:xfrm>
            <a:off x="74725" y="0"/>
            <a:ext cx="5409600" cy="27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Supplier List (for Store Clerk and Store Supervisor)</a:t>
            </a:r>
            <a:endParaRPr sz="1800"/>
          </a:p>
          <a:p>
            <a:pPr indent="0" lvl="0" marL="0" rtl="0" algn="l">
              <a:lnSpc>
                <a:spcPct val="115000"/>
              </a:lnSpc>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a:p>
        </p:txBody>
      </p:sp>
      <p:sp>
        <p:nvSpPr>
          <p:cNvPr id="119" name="Google Shape;119;p21"/>
          <p:cNvSpPr txBox="1"/>
          <p:nvPr/>
        </p:nvSpPr>
        <p:spPr>
          <a:xfrm>
            <a:off x="320850" y="4143950"/>
            <a:ext cx="8700300" cy="123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333333"/>
                </a:solidFill>
              </a:rPr>
              <a:t>Features/Business Workflow</a:t>
            </a:r>
            <a:r>
              <a:rPr lang="en" sz="1100">
                <a:solidFill>
                  <a:srgbClr val="333333"/>
                </a:solidFill>
              </a:rPr>
              <a:t> :</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The store clerk and store supervisor will be able to view the </a:t>
            </a:r>
            <a:r>
              <a:rPr b="1" lang="en" sz="1100">
                <a:solidFill>
                  <a:srgbClr val="333333"/>
                </a:solidFill>
              </a:rPr>
              <a:t>supplier’s list</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1. Select the </a:t>
            </a:r>
            <a:r>
              <a:rPr b="1" lang="en" sz="1100">
                <a:solidFill>
                  <a:srgbClr val="333333"/>
                </a:solidFill>
              </a:rPr>
              <a:t>supplier's list.</a:t>
            </a:r>
            <a:endParaRPr sz="1100">
              <a:solidFill>
                <a:srgbClr val="333333"/>
              </a:solidFill>
            </a:endParaRPr>
          </a:p>
          <a:p>
            <a:pPr indent="0" lvl="0" marL="0" rtl="0" algn="l">
              <a:lnSpc>
                <a:spcPct val="100000"/>
              </a:lnSpc>
              <a:spcBef>
                <a:spcPts val="100"/>
              </a:spcBef>
              <a:spcAft>
                <a:spcPts val="0"/>
              </a:spcAft>
              <a:buClr>
                <a:schemeClr val="dk1"/>
              </a:buClr>
              <a:buSzPts val="1100"/>
              <a:buFont typeface="Arial"/>
              <a:buNone/>
            </a:pPr>
            <a:r>
              <a:rPr lang="en" sz="1100">
                <a:solidFill>
                  <a:srgbClr val="333333"/>
                </a:solidFill>
              </a:rPr>
              <a:t>2. It will display the list of items supplied by that supplier.</a:t>
            </a:r>
            <a:endParaRPr sz="1100">
              <a:solidFill>
                <a:srgbClr val="333333"/>
              </a:solidFill>
            </a:endParaRPr>
          </a:p>
          <a:p>
            <a:pPr indent="0" lvl="0" marL="0" rtl="0" algn="l">
              <a:lnSpc>
                <a:spcPct val="100000"/>
              </a:lnSpc>
              <a:spcBef>
                <a:spcPts val="100"/>
              </a:spcBef>
              <a:spcAft>
                <a:spcPts val="100"/>
              </a:spcAft>
              <a:buNone/>
            </a:pPr>
            <a:r>
              <a:t/>
            </a:r>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rotWithShape="1">
          <a:blip r:embed="rId3">
            <a:alphaModFix/>
          </a:blip>
          <a:srcRect b="0" l="-3269" r="3269" t="0"/>
          <a:stretch/>
        </p:blipFill>
        <p:spPr>
          <a:xfrm>
            <a:off x="0" y="464150"/>
            <a:ext cx="6303524" cy="367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