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6" r:id="rId6"/>
    <p:sldId id="260" r:id="rId7"/>
    <p:sldId id="261" r:id="rId8"/>
    <p:sldId id="267" r:id="rId9"/>
    <p:sldId id="262" r:id="rId10"/>
    <p:sldId id="268" r:id="rId11"/>
    <p:sldId id="269" r:id="rId12"/>
    <p:sldId id="270" r:id="rId13"/>
    <p:sldId id="263" r:id="rId14"/>
    <p:sldId id="265"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8" d="100"/>
          <a:sy n="78" d="100"/>
        </p:scale>
        <p:origin x="83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4EC7C64-7618-48C7-BCA2-F0EBBB195057}"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2C872-4E8A-4AA0-BB53-42BC5C9A186E}"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1515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EC7C64-7618-48C7-BCA2-F0EBBB195057}"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2C872-4E8A-4AA0-BB53-42BC5C9A186E}" type="slidenum">
              <a:rPr lang="en-US" smtClean="0"/>
              <a:t>‹#›</a:t>
            </a:fld>
            <a:endParaRPr lang="en-US"/>
          </a:p>
        </p:txBody>
      </p:sp>
    </p:spTree>
    <p:extLst>
      <p:ext uri="{BB962C8B-B14F-4D97-AF65-F5344CB8AC3E}">
        <p14:creationId xmlns:p14="http://schemas.microsoft.com/office/powerpoint/2010/main" val="2916192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EC7C64-7618-48C7-BCA2-F0EBBB195057}"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2C872-4E8A-4AA0-BB53-42BC5C9A186E}"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81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EC7C64-7618-48C7-BCA2-F0EBBB195057}"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2C872-4E8A-4AA0-BB53-42BC5C9A186E}" type="slidenum">
              <a:rPr lang="en-US" smtClean="0"/>
              <a:t>‹#›</a:t>
            </a:fld>
            <a:endParaRPr lang="en-US"/>
          </a:p>
        </p:txBody>
      </p:sp>
      <p:pic>
        <p:nvPicPr>
          <p:cNvPr id="7" name="Picture 4" descr="Cyberbullying in Higher Education in ...">
            <a:extLst>
              <a:ext uri="{FF2B5EF4-FFF2-40B4-BE49-F238E27FC236}">
                <a16:creationId xmlns:a16="http://schemas.microsoft.com/office/drawing/2014/main" id="{112291CC-CF46-03D3-0FAF-F221D1FE98B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29962" y="0"/>
            <a:ext cx="2062038" cy="723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202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EC7C64-7618-48C7-BCA2-F0EBBB195057}"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2C872-4E8A-4AA0-BB53-42BC5C9A186E}"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920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EC7C64-7618-48C7-BCA2-F0EBBB195057}"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2C872-4E8A-4AA0-BB53-42BC5C9A186E}" type="slidenum">
              <a:rPr lang="en-US" smtClean="0"/>
              <a:t>‹#›</a:t>
            </a:fld>
            <a:endParaRPr lang="en-US"/>
          </a:p>
        </p:txBody>
      </p:sp>
    </p:spTree>
    <p:extLst>
      <p:ext uri="{BB962C8B-B14F-4D97-AF65-F5344CB8AC3E}">
        <p14:creationId xmlns:p14="http://schemas.microsoft.com/office/powerpoint/2010/main" val="963132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EC7C64-7618-48C7-BCA2-F0EBBB195057}" type="datetimeFigureOut">
              <a:rPr lang="en-US" smtClean="0"/>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32C872-4E8A-4AA0-BB53-42BC5C9A186E}" type="slidenum">
              <a:rPr lang="en-US" smtClean="0"/>
              <a:t>‹#›</a:t>
            </a:fld>
            <a:endParaRPr lang="en-US"/>
          </a:p>
        </p:txBody>
      </p:sp>
    </p:spTree>
    <p:extLst>
      <p:ext uri="{BB962C8B-B14F-4D97-AF65-F5344CB8AC3E}">
        <p14:creationId xmlns:p14="http://schemas.microsoft.com/office/powerpoint/2010/main" val="3097233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EC7C64-7618-48C7-BCA2-F0EBBB195057}" type="datetimeFigureOut">
              <a:rPr lang="en-US" smtClean="0"/>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32C872-4E8A-4AA0-BB53-42BC5C9A186E}" type="slidenum">
              <a:rPr lang="en-US" smtClean="0"/>
              <a:t>‹#›</a:t>
            </a:fld>
            <a:endParaRPr lang="en-US"/>
          </a:p>
        </p:txBody>
      </p:sp>
    </p:spTree>
    <p:extLst>
      <p:ext uri="{BB962C8B-B14F-4D97-AF65-F5344CB8AC3E}">
        <p14:creationId xmlns:p14="http://schemas.microsoft.com/office/powerpoint/2010/main" val="626736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EC7C64-7618-48C7-BCA2-F0EBBB195057}" type="datetimeFigureOut">
              <a:rPr lang="en-US" smtClean="0"/>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32C872-4E8A-4AA0-BB53-42BC5C9A186E}" type="slidenum">
              <a:rPr lang="en-US" smtClean="0"/>
              <a:t>‹#›</a:t>
            </a:fld>
            <a:endParaRPr lang="en-US"/>
          </a:p>
        </p:txBody>
      </p:sp>
    </p:spTree>
    <p:extLst>
      <p:ext uri="{BB962C8B-B14F-4D97-AF65-F5344CB8AC3E}">
        <p14:creationId xmlns:p14="http://schemas.microsoft.com/office/powerpoint/2010/main" val="2275307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EC7C64-7618-48C7-BCA2-F0EBBB195057}"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2C872-4E8A-4AA0-BB53-42BC5C9A186E}" type="slidenum">
              <a:rPr lang="en-US" smtClean="0"/>
              <a:t>‹#›</a:t>
            </a:fld>
            <a:endParaRPr lang="en-US"/>
          </a:p>
        </p:txBody>
      </p:sp>
    </p:spTree>
    <p:extLst>
      <p:ext uri="{BB962C8B-B14F-4D97-AF65-F5344CB8AC3E}">
        <p14:creationId xmlns:p14="http://schemas.microsoft.com/office/powerpoint/2010/main" val="2399147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EC7C64-7618-48C7-BCA2-F0EBBB195057}"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2C872-4E8A-4AA0-BB53-42BC5C9A186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353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4EC7C64-7618-48C7-BCA2-F0EBBB195057}" type="datetimeFigureOut">
              <a:rPr lang="en-US" smtClean="0"/>
              <a:t>12/3/2024</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D32C872-4E8A-4AA0-BB53-42BC5C9A186E}"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760299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kaggle.com/code/ammishtandon/cyberbullying-detection/input"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93761-C0C3-9ADC-3527-462EC071066E}"/>
              </a:ext>
            </a:extLst>
          </p:cNvPr>
          <p:cNvSpPr>
            <a:spLocks noGrp="1"/>
          </p:cNvSpPr>
          <p:nvPr>
            <p:ph type="ctrTitle"/>
          </p:nvPr>
        </p:nvSpPr>
        <p:spPr/>
        <p:txBody>
          <a:bodyPr>
            <a:normAutofit fontScale="90000"/>
          </a:bodyPr>
          <a:lstStyle/>
          <a:p>
            <a:r>
              <a:rPr lang="en-US" dirty="0"/>
              <a:t>DSCI 6004-1: Natural Language Processing</a:t>
            </a:r>
            <a:br>
              <a:rPr lang="en-US" dirty="0"/>
            </a:br>
            <a:endParaRPr lang="en-US" dirty="0"/>
          </a:p>
        </p:txBody>
      </p:sp>
      <p:sp>
        <p:nvSpPr>
          <p:cNvPr id="3" name="Subtitle 2">
            <a:extLst>
              <a:ext uri="{FF2B5EF4-FFF2-40B4-BE49-F238E27FC236}">
                <a16:creationId xmlns:a16="http://schemas.microsoft.com/office/drawing/2014/main" id="{F0C91246-FD53-00DE-3A4F-CC122E323B78}"/>
              </a:ext>
            </a:extLst>
          </p:cNvPr>
          <p:cNvSpPr>
            <a:spLocks noGrp="1"/>
          </p:cNvSpPr>
          <p:nvPr>
            <p:ph type="subTitle" idx="1"/>
          </p:nvPr>
        </p:nvSpPr>
        <p:spPr>
          <a:xfrm>
            <a:off x="8455742" y="4960137"/>
            <a:ext cx="3578942" cy="1463040"/>
          </a:xfrm>
        </p:spPr>
        <p:txBody>
          <a:bodyPr>
            <a:normAutofit/>
          </a:bodyPr>
          <a:lstStyle/>
          <a:p>
            <a:r>
              <a:rPr lang="en-US" dirty="0"/>
              <a:t>Names:  </a:t>
            </a:r>
            <a:br>
              <a:rPr lang="en-US" dirty="0"/>
            </a:br>
            <a:r>
              <a:rPr lang="en-US" sz="1500" dirty="0"/>
              <a:t>UDAY SHANKAR AGASTI </a:t>
            </a:r>
            <a:br>
              <a:rPr lang="en-US" sz="1500" dirty="0"/>
            </a:br>
            <a:r>
              <a:rPr lang="en-US" sz="1500" dirty="0"/>
              <a:t>DAMODAR REDDY CHIRAPUREDDY</a:t>
            </a:r>
            <a:br>
              <a:rPr lang="en-US" sz="1500" dirty="0"/>
            </a:br>
            <a:r>
              <a:rPr lang="en-US" sz="1500" dirty="0"/>
              <a:t>KOWSALYA MAYALURI </a:t>
            </a:r>
          </a:p>
          <a:p>
            <a:endParaRPr lang="en-US" dirty="0"/>
          </a:p>
        </p:txBody>
      </p:sp>
    </p:spTree>
    <p:extLst>
      <p:ext uri="{BB962C8B-B14F-4D97-AF65-F5344CB8AC3E}">
        <p14:creationId xmlns:p14="http://schemas.microsoft.com/office/powerpoint/2010/main" val="3594945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5E3DA-C0AF-2593-50E3-3167C0FB66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0563C2-15B3-4F9E-754D-67F33392CAA5}"/>
              </a:ext>
            </a:extLst>
          </p:cNvPr>
          <p:cNvSpPr>
            <a:spLocks noGrp="1"/>
          </p:cNvSpPr>
          <p:nvPr>
            <p:ph type="title"/>
          </p:nvPr>
        </p:nvSpPr>
        <p:spPr>
          <a:xfrm>
            <a:off x="1024127" y="585216"/>
            <a:ext cx="10478061" cy="1499616"/>
          </a:xfrm>
        </p:spPr>
        <p:txBody>
          <a:bodyPr/>
          <a:lstStyle/>
          <a:p>
            <a:r>
              <a:rPr lang="en-US" dirty="0"/>
              <a:t>Hybrid Model Performance</a:t>
            </a:r>
          </a:p>
        </p:txBody>
      </p:sp>
      <p:sp>
        <p:nvSpPr>
          <p:cNvPr id="3" name="Content Placeholder 2">
            <a:extLst>
              <a:ext uri="{FF2B5EF4-FFF2-40B4-BE49-F238E27FC236}">
                <a16:creationId xmlns:a16="http://schemas.microsoft.com/office/drawing/2014/main" id="{0B6560D9-932B-EBE3-FFA7-F43B8C5DD0B8}"/>
              </a:ext>
            </a:extLst>
          </p:cNvPr>
          <p:cNvSpPr>
            <a:spLocks noGrp="1"/>
          </p:cNvSpPr>
          <p:nvPr>
            <p:ph idx="1"/>
          </p:nvPr>
        </p:nvSpPr>
        <p:spPr>
          <a:xfrm>
            <a:off x="447843" y="2157663"/>
            <a:ext cx="11142133" cy="4023360"/>
          </a:xfrm>
        </p:spPr>
        <p:txBody>
          <a:bodyPr>
            <a:noAutofit/>
          </a:bodyPr>
          <a:lstStyle/>
          <a:p>
            <a:pPr>
              <a:buFont typeface="Wingdings" panose="05000000000000000000" pitchFamily="2" charset="2"/>
              <a:buChar char="§"/>
            </a:pPr>
            <a:r>
              <a:rPr lang="en-US" dirty="0"/>
              <a:t>The graph shows a steady decrease in both training and validation loss, with validation loss slightly stabilizing after a few epochs.</a:t>
            </a:r>
          </a:p>
          <a:p>
            <a:pPr>
              <a:buFont typeface="Wingdings" panose="05000000000000000000" pitchFamily="2" charset="2"/>
              <a:buChar char="§"/>
            </a:pPr>
            <a:r>
              <a:rPr lang="en-US" dirty="0"/>
              <a:t>The Hybrid Model achieved an overall accuracy of 77%, with notable performance in age classification (accuracy 95%) and religion (accuracy 89%).</a:t>
            </a:r>
          </a:p>
        </p:txBody>
      </p:sp>
      <p:pic>
        <p:nvPicPr>
          <p:cNvPr id="6" name="Picture 5">
            <a:extLst>
              <a:ext uri="{FF2B5EF4-FFF2-40B4-BE49-F238E27FC236}">
                <a16:creationId xmlns:a16="http://schemas.microsoft.com/office/drawing/2014/main" id="{13DD8541-BA8E-D5E4-D39A-F42A0F76B54B}"/>
              </a:ext>
            </a:extLst>
          </p:cNvPr>
          <p:cNvPicPr>
            <a:picLocks noChangeAspect="1"/>
          </p:cNvPicPr>
          <p:nvPr/>
        </p:nvPicPr>
        <p:blipFill>
          <a:blip r:embed="rId2"/>
          <a:stretch>
            <a:fillRect/>
          </a:stretch>
        </p:blipFill>
        <p:spPr>
          <a:xfrm>
            <a:off x="5791202" y="3609522"/>
            <a:ext cx="5289428" cy="2983783"/>
          </a:xfrm>
          <a:prstGeom prst="rect">
            <a:avLst/>
          </a:prstGeom>
        </p:spPr>
      </p:pic>
      <p:pic>
        <p:nvPicPr>
          <p:cNvPr id="8" name="Picture 7">
            <a:extLst>
              <a:ext uri="{FF2B5EF4-FFF2-40B4-BE49-F238E27FC236}">
                <a16:creationId xmlns:a16="http://schemas.microsoft.com/office/drawing/2014/main" id="{3E0E864F-258C-F4D5-B7D3-B7D6B8DB1DB9}"/>
              </a:ext>
            </a:extLst>
          </p:cNvPr>
          <p:cNvPicPr>
            <a:picLocks noChangeAspect="1"/>
          </p:cNvPicPr>
          <p:nvPr/>
        </p:nvPicPr>
        <p:blipFill>
          <a:blip r:embed="rId3"/>
          <a:stretch>
            <a:fillRect/>
          </a:stretch>
        </p:blipFill>
        <p:spPr>
          <a:xfrm>
            <a:off x="734854" y="3814603"/>
            <a:ext cx="4286325" cy="2762660"/>
          </a:xfrm>
          <a:prstGeom prst="rect">
            <a:avLst/>
          </a:prstGeom>
        </p:spPr>
      </p:pic>
    </p:spTree>
    <p:extLst>
      <p:ext uri="{BB962C8B-B14F-4D97-AF65-F5344CB8AC3E}">
        <p14:creationId xmlns:p14="http://schemas.microsoft.com/office/powerpoint/2010/main" val="1928868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41EE8-6E6D-EF97-E7E4-E6BBB293EE82}"/>
              </a:ext>
            </a:extLst>
          </p:cNvPr>
          <p:cNvSpPr>
            <a:spLocks noGrp="1"/>
          </p:cNvSpPr>
          <p:nvPr>
            <p:ph type="title"/>
          </p:nvPr>
        </p:nvSpPr>
        <p:spPr/>
        <p:txBody>
          <a:bodyPr/>
          <a:lstStyle/>
          <a:p>
            <a:r>
              <a:rPr lang="en-US" dirty="0"/>
              <a:t>LTSM MODEL</a:t>
            </a:r>
          </a:p>
        </p:txBody>
      </p:sp>
      <p:sp>
        <p:nvSpPr>
          <p:cNvPr id="3" name="Content Placeholder 2">
            <a:extLst>
              <a:ext uri="{FF2B5EF4-FFF2-40B4-BE49-F238E27FC236}">
                <a16:creationId xmlns:a16="http://schemas.microsoft.com/office/drawing/2014/main" id="{C61DD817-4973-4143-FC10-00D0D9A29C15}"/>
              </a:ext>
            </a:extLst>
          </p:cNvPr>
          <p:cNvSpPr>
            <a:spLocks noGrp="1"/>
          </p:cNvSpPr>
          <p:nvPr>
            <p:ph idx="1"/>
          </p:nvPr>
        </p:nvSpPr>
        <p:spPr>
          <a:xfrm>
            <a:off x="1024128" y="2286000"/>
            <a:ext cx="3836630" cy="4023360"/>
          </a:xfrm>
        </p:spPr>
        <p:txBody>
          <a:bodyPr/>
          <a:lstStyle/>
          <a:p>
            <a:r>
              <a:rPr lang="en-US" dirty="0"/>
              <a:t>The </a:t>
            </a:r>
            <a:r>
              <a:rPr lang="en-US" dirty="0" err="1"/>
              <a:t>LSTMModel</a:t>
            </a:r>
            <a:r>
              <a:rPr lang="en-US" dirty="0"/>
              <a:t> processes input through an LSTM layer followed by a fully connected layer for binary classification, detecting whether the text contains cyberbullying</a:t>
            </a:r>
          </a:p>
        </p:txBody>
      </p:sp>
      <p:pic>
        <p:nvPicPr>
          <p:cNvPr id="5" name="Picture 4">
            <a:extLst>
              <a:ext uri="{FF2B5EF4-FFF2-40B4-BE49-F238E27FC236}">
                <a16:creationId xmlns:a16="http://schemas.microsoft.com/office/drawing/2014/main" id="{ECB08CA7-5F49-D8C1-CF4F-DC7E51B3AD49}"/>
              </a:ext>
            </a:extLst>
          </p:cNvPr>
          <p:cNvPicPr>
            <a:picLocks noChangeAspect="1"/>
          </p:cNvPicPr>
          <p:nvPr/>
        </p:nvPicPr>
        <p:blipFill>
          <a:blip r:embed="rId2"/>
          <a:stretch>
            <a:fillRect/>
          </a:stretch>
        </p:blipFill>
        <p:spPr>
          <a:xfrm>
            <a:off x="5245768" y="2146097"/>
            <a:ext cx="6636642" cy="4105848"/>
          </a:xfrm>
          <a:prstGeom prst="rect">
            <a:avLst/>
          </a:prstGeom>
        </p:spPr>
      </p:pic>
    </p:spTree>
    <p:extLst>
      <p:ext uri="{BB962C8B-B14F-4D97-AF65-F5344CB8AC3E}">
        <p14:creationId xmlns:p14="http://schemas.microsoft.com/office/powerpoint/2010/main" val="3273089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D4367-73C7-3608-4E48-D8C63C7A98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810507-73B7-7049-FAA8-770EB5DC5586}"/>
              </a:ext>
            </a:extLst>
          </p:cNvPr>
          <p:cNvSpPr>
            <a:spLocks noGrp="1"/>
          </p:cNvSpPr>
          <p:nvPr>
            <p:ph type="title"/>
          </p:nvPr>
        </p:nvSpPr>
        <p:spPr/>
        <p:txBody>
          <a:bodyPr/>
          <a:lstStyle/>
          <a:p>
            <a:r>
              <a:rPr lang="en-US" dirty="0"/>
              <a:t>LTSM MODEL Performance</a:t>
            </a:r>
          </a:p>
        </p:txBody>
      </p:sp>
      <p:sp>
        <p:nvSpPr>
          <p:cNvPr id="3" name="Content Placeholder 2">
            <a:extLst>
              <a:ext uri="{FF2B5EF4-FFF2-40B4-BE49-F238E27FC236}">
                <a16:creationId xmlns:a16="http://schemas.microsoft.com/office/drawing/2014/main" id="{D083DC42-6E9F-4FA3-49FE-28312BB15A0D}"/>
              </a:ext>
            </a:extLst>
          </p:cNvPr>
          <p:cNvSpPr>
            <a:spLocks noGrp="1"/>
          </p:cNvSpPr>
          <p:nvPr>
            <p:ph idx="1"/>
          </p:nvPr>
        </p:nvSpPr>
        <p:spPr>
          <a:xfrm>
            <a:off x="1024128" y="2286000"/>
            <a:ext cx="10590356" cy="1130968"/>
          </a:xfrm>
        </p:spPr>
        <p:txBody>
          <a:bodyPr/>
          <a:lstStyle/>
          <a:p>
            <a:r>
              <a:rPr lang="en-US" dirty="0"/>
              <a:t>The LSTM model achieved an overall accuracy of 77%, with strong performance in age (accuracy 96%) and ethnicity (accuracy 93%).</a:t>
            </a:r>
          </a:p>
        </p:txBody>
      </p:sp>
      <p:pic>
        <p:nvPicPr>
          <p:cNvPr id="6" name="Picture 5">
            <a:extLst>
              <a:ext uri="{FF2B5EF4-FFF2-40B4-BE49-F238E27FC236}">
                <a16:creationId xmlns:a16="http://schemas.microsoft.com/office/drawing/2014/main" id="{36AE907B-D71A-86E9-ED85-86D1139D71E6}"/>
              </a:ext>
            </a:extLst>
          </p:cNvPr>
          <p:cNvPicPr>
            <a:picLocks noChangeAspect="1"/>
          </p:cNvPicPr>
          <p:nvPr/>
        </p:nvPicPr>
        <p:blipFill>
          <a:blip r:embed="rId2"/>
          <a:stretch>
            <a:fillRect/>
          </a:stretch>
        </p:blipFill>
        <p:spPr>
          <a:xfrm>
            <a:off x="736607" y="3164836"/>
            <a:ext cx="4686954" cy="3372321"/>
          </a:xfrm>
          <a:prstGeom prst="rect">
            <a:avLst/>
          </a:prstGeom>
        </p:spPr>
      </p:pic>
      <p:pic>
        <p:nvPicPr>
          <p:cNvPr id="8" name="Picture 7">
            <a:extLst>
              <a:ext uri="{FF2B5EF4-FFF2-40B4-BE49-F238E27FC236}">
                <a16:creationId xmlns:a16="http://schemas.microsoft.com/office/drawing/2014/main" id="{2CC6625C-A1DA-F011-D46E-02E7C1AD2516}"/>
              </a:ext>
            </a:extLst>
          </p:cNvPr>
          <p:cNvPicPr>
            <a:picLocks noChangeAspect="1"/>
          </p:cNvPicPr>
          <p:nvPr/>
        </p:nvPicPr>
        <p:blipFill>
          <a:blip r:embed="rId3"/>
          <a:stretch>
            <a:fillRect/>
          </a:stretch>
        </p:blipFill>
        <p:spPr>
          <a:xfrm>
            <a:off x="6011449" y="3543641"/>
            <a:ext cx="4725059" cy="2305372"/>
          </a:xfrm>
          <a:prstGeom prst="rect">
            <a:avLst/>
          </a:prstGeom>
        </p:spPr>
      </p:pic>
    </p:spTree>
    <p:extLst>
      <p:ext uri="{BB962C8B-B14F-4D97-AF65-F5344CB8AC3E}">
        <p14:creationId xmlns:p14="http://schemas.microsoft.com/office/powerpoint/2010/main" val="1392163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996F5-40E5-834A-EDE1-6CF56EFBA15F}"/>
              </a:ext>
            </a:extLst>
          </p:cNvPr>
          <p:cNvSpPr>
            <a:spLocks noGrp="1"/>
          </p:cNvSpPr>
          <p:nvPr>
            <p:ph type="title"/>
          </p:nvPr>
        </p:nvSpPr>
        <p:spPr/>
        <p:txBody>
          <a:bodyPr/>
          <a:lstStyle/>
          <a:p>
            <a:r>
              <a:rPr lang="en-US" dirty="0"/>
              <a:t>Deployment </a:t>
            </a:r>
          </a:p>
        </p:txBody>
      </p:sp>
      <p:pic>
        <p:nvPicPr>
          <p:cNvPr id="7" name="Picture 6">
            <a:extLst>
              <a:ext uri="{FF2B5EF4-FFF2-40B4-BE49-F238E27FC236}">
                <a16:creationId xmlns:a16="http://schemas.microsoft.com/office/drawing/2014/main" id="{D5286471-BF86-BCDE-ACA1-A6E70E9835C6}"/>
              </a:ext>
            </a:extLst>
          </p:cNvPr>
          <p:cNvPicPr>
            <a:picLocks noChangeAspect="1"/>
          </p:cNvPicPr>
          <p:nvPr/>
        </p:nvPicPr>
        <p:blipFill>
          <a:blip r:embed="rId2"/>
          <a:stretch>
            <a:fillRect/>
          </a:stretch>
        </p:blipFill>
        <p:spPr>
          <a:xfrm>
            <a:off x="1058779" y="1933012"/>
            <a:ext cx="8103031" cy="4467849"/>
          </a:xfrm>
          <a:prstGeom prst="rect">
            <a:avLst/>
          </a:prstGeom>
        </p:spPr>
      </p:pic>
    </p:spTree>
    <p:extLst>
      <p:ext uri="{BB962C8B-B14F-4D97-AF65-F5344CB8AC3E}">
        <p14:creationId xmlns:p14="http://schemas.microsoft.com/office/powerpoint/2010/main" val="2709398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D95FB-4394-52A4-D1DC-504B118948D0}"/>
              </a:ext>
            </a:extLst>
          </p:cNvPr>
          <p:cNvSpPr>
            <a:spLocks noGrp="1"/>
          </p:cNvSpPr>
          <p:nvPr>
            <p:ph type="title"/>
          </p:nvPr>
        </p:nvSpPr>
        <p:spPr/>
        <p:txBody>
          <a:bodyPr/>
          <a:lstStyle/>
          <a:p>
            <a:r>
              <a:rPr lang="en-US" dirty="0"/>
              <a:t>Cited Work</a:t>
            </a:r>
          </a:p>
        </p:txBody>
      </p:sp>
      <p:sp>
        <p:nvSpPr>
          <p:cNvPr id="3" name="Content Placeholder 2">
            <a:extLst>
              <a:ext uri="{FF2B5EF4-FFF2-40B4-BE49-F238E27FC236}">
                <a16:creationId xmlns:a16="http://schemas.microsoft.com/office/drawing/2014/main" id="{7E23B0C7-5BAC-F98D-ED64-F5488A067F96}"/>
              </a:ext>
            </a:extLst>
          </p:cNvPr>
          <p:cNvSpPr>
            <a:spLocks noGrp="1"/>
          </p:cNvSpPr>
          <p:nvPr>
            <p:ph idx="1"/>
          </p:nvPr>
        </p:nvSpPr>
        <p:spPr/>
        <p:txBody>
          <a:bodyPr>
            <a:normAutofit/>
          </a:bodyPr>
          <a:lstStyle/>
          <a:p>
            <a:r>
              <a:rPr lang="en-US" dirty="0"/>
              <a:t>Jadhav Patil, A., </a:t>
            </a:r>
            <a:r>
              <a:rPr lang="en-US" dirty="0" err="1"/>
              <a:t>Nakhate</a:t>
            </a:r>
            <a:r>
              <a:rPr lang="en-US" dirty="0"/>
              <a:t>, M., </a:t>
            </a:r>
            <a:r>
              <a:rPr lang="en-US" dirty="0" err="1"/>
              <a:t>Bulani</a:t>
            </a:r>
            <a:r>
              <a:rPr lang="en-US" dirty="0"/>
              <a:t>, R., Verma, R., &amp; Jain, A. (2021). Real-time Cyberbullying Detection Using ML and NLP. D. Y. Patil College of Engineering, Pune, Maharashtra, India.</a:t>
            </a:r>
          </a:p>
          <a:p>
            <a:r>
              <a:rPr lang="en-US" dirty="0"/>
              <a:t>Bhatia, B., Verma, A., Anjum, &amp; </a:t>
            </a:r>
            <a:r>
              <a:rPr lang="en-US" dirty="0" err="1"/>
              <a:t>Katarya</a:t>
            </a:r>
            <a:r>
              <a:rPr lang="en-US" dirty="0"/>
              <a:t>, R. (2020). </a:t>
            </a:r>
            <a:r>
              <a:rPr lang="en-US" dirty="0" err="1"/>
              <a:t>Analysing</a:t>
            </a:r>
            <a:r>
              <a:rPr lang="en-US" dirty="0"/>
              <a:t> Cyberbullying using Natural Language Processing by Understanding Jargon in Social Media. Delhi Technological University, New Delhi, India.</a:t>
            </a:r>
          </a:p>
          <a:p>
            <a:r>
              <a:rPr lang="en-US" dirty="0"/>
              <a:t>Wan Ali, W. N. H., Mohd, M., &amp; </a:t>
            </a:r>
            <a:r>
              <a:rPr lang="en-US" dirty="0" err="1"/>
              <a:t>Fauzi</a:t>
            </a:r>
            <a:r>
              <a:rPr lang="en-US" dirty="0"/>
              <a:t>, F. (2018). Cyberbullying Detection: An Overview. Centre for Cyber Security, Faculty of Information Science &amp; Technology, </a:t>
            </a:r>
            <a:r>
              <a:rPr lang="en-US" dirty="0" err="1"/>
              <a:t>Universiti</a:t>
            </a:r>
            <a:r>
              <a:rPr lang="en-US" dirty="0"/>
              <a:t> </a:t>
            </a:r>
            <a:r>
              <a:rPr lang="en-US" dirty="0" err="1"/>
              <a:t>Kebangsaan</a:t>
            </a:r>
            <a:r>
              <a:rPr lang="en-US" dirty="0"/>
              <a:t> Malaysia, </a:t>
            </a:r>
            <a:r>
              <a:rPr lang="en-US" dirty="0" err="1"/>
              <a:t>Bangi</a:t>
            </a:r>
            <a:r>
              <a:rPr lang="en-US" dirty="0"/>
              <a:t>, Selangor.</a:t>
            </a:r>
          </a:p>
          <a:p>
            <a:endParaRPr lang="en-US" dirty="0"/>
          </a:p>
        </p:txBody>
      </p:sp>
    </p:spTree>
    <p:extLst>
      <p:ext uri="{BB962C8B-B14F-4D97-AF65-F5344CB8AC3E}">
        <p14:creationId xmlns:p14="http://schemas.microsoft.com/office/powerpoint/2010/main" val="3578006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DC12FF-A731-97B8-F02A-73F20A32F47D}"/>
              </a:ext>
            </a:extLst>
          </p:cNvPr>
          <p:cNvSpPr>
            <a:spLocks noGrp="1"/>
          </p:cNvSpPr>
          <p:nvPr>
            <p:ph type="title"/>
          </p:nvPr>
        </p:nvSpPr>
        <p:spPr>
          <a:xfrm>
            <a:off x="457200" y="4960138"/>
            <a:ext cx="8981768" cy="1463040"/>
          </a:xfrm>
        </p:spPr>
        <p:txBody>
          <a:bodyPr/>
          <a:lstStyle/>
          <a:p>
            <a:endParaRPr lang="en-IN" dirty="0"/>
          </a:p>
        </p:txBody>
      </p:sp>
      <p:pic>
        <p:nvPicPr>
          <p:cNvPr id="7" name="Picture Placeholder 6">
            <a:extLst>
              <a:ext uri="{FF2B5EF4-FFF2-40B4-BE49-F238E27FC236}">
                <a16:creationId xmlns:a16="http://schemas.microsoft.com/office/drawing/2014/main" id="{0F9AE9E9-B27D-F197-8975-97647932D89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1845" b="21845"/>
          <a:stretch>
            <a:fillRect/>
          </a:stretch>
        </p:blipFill>
        <p:spPr/>
      </p:pic>
      <p:sp>
        <p:nvSpPr>
          <p:cNvPr id="3" name="Content Placeholder 2">
            <a:extLst>
              <a:ext uri="{FF2B5EF4-FFF2-40B4-BE49-F238E27FC236}">
                <a16:creationId xmlns:a16="http://schemas.microsoft.com/office/drawing/2014/main" id="{777FA98F-628A-50A9-906E-02A7B934D4A7}"/>
              </a:ext>
            </a:extLst>
          </p:cNvPr>
          <p:cNvSpPr>
            <a:spLocks noGrp="1"/>
          </p:cNvSpPr>
          <p:nvPr>
            <p:ph type="body" sz="half" idx="2"/>
          </p:nvPr>
        </p:nvSpPr>
        <p:spPr>
          <a:xfrm>
            <a:off x="2037440" y="4311209"/>
            <a:ext cx="8114071" cy="1463040"/>
          </a:xfrm>
        </p:spPr>
        <p:txBody>
          <a:bodyPr>
            <a:normAutofit/>
          </a:bodyPr>
          <a:lstStyle/>
          <a:p>
            <a:r>
              <a:rPr lang="en-US" dirty="0"/>
              <a:t>"Thank you for taking the time to listen to our presentation. We appreciate your support and interest in our project. Your encouragement means a lot to us!"</a:t>
            </a:r>
            <a:endParaRPr lang="en-IN" dirty="0"/>
          </a:p>
        </p:txBody>
      </p:sp>
    </p:spTree>
    <p:extLst>
      <p:ext uri="{BB962C8B-B14F-4D97-AF65-F5344CB8AC3E}">
        <p14:creationId xmlns:p14="http://schemas.microsoft.com/office/powerpoint/2010/main" val="3265974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3E35E-6F59-33DF-8B83-17344CBD403E}"/>
              </a:ext>
            </a:extLst>
          </p:cNvPr>
          <p:cNvSpPr>
            <a:spLocks noGrp="1"/>
          </p:cNvSpPr>
          <p:nvPr>
            <p:ph type="title"/>
          </p:nvPr>
        </p:nvSpPr>
        <p:spPr/>
        <p:txBody>
          <a:bodyPr/>
          <a:lstStyle/>
          <a:p>
            <a:r>
              <a:rPr lang="en-US" dirty="0"/>
              <a:t>Project Topic </a:t>
            </a:r>
          </a:p>
        </p:txBody>
      </p:sp>
      <p:sp>
        <p:nvSpPr>
          <p:cNvPr id="3" name="Content Placeholder 2">
            <a:extLst>
              <a:ext uri="{FF2B5EF4-FFF2-40B4-BE49-F238E27FC236}">
                <a16:creationId xmlns:a16="http://schemas.microsoft.com/office/drawing/2014/main" id="{43BE8B9F-76E6-BB3A-A578-945F0627A0E2}"/>
              </a:ext>
            </a:extLst>
          </p:cNvPr>
          <p:cNvSpPr>
            <a:spLocks noGrp="1"/>
          </p:cNvSpPr>
          <p:nvPr>
            <p:ph idx="1"/>
          </p:nvPr>
        </p:nvSpPr>
        <p:spPr>
          <a:xfrm>
            <a:off x="618067" y="1800225"/>
            <a:ext cx="10515600" cy="1671554"/>
          </a:xfrm>
        </p:spPr>
        <p:txBody>
          <a:bodyPr>
            <a:noAutofit/>
          </a:bodyPr>
          <a:lstStyle/>
          <a:p>
            <a:pPr marL="0" indent="0" algn="ctr">
              <a:buNone/>
            </a:pPr>
            <a:r>
              <a:rPr lang="en-US" sz="4400" b="1" dirty="0"/>
              <a:t>Automated Cyberbullying Detection in Text Conversations Using Natural Language Processing</a:t>
            </a:r>
            <a:endParaRPr lang="en-US" sz="4400" dirty="0"/>
          </a:p>
        </p:txBody>
      </p:sp>
      <p:sp>
        <p:nvSpPr>
          <p:cNvPr id="4" name="Content Placeholder 2">
            <a:extLst>
              <a:ext uri="{FF2B5EF4-FFF2-40B4-BE49-F238E27FC236}">
                <a16:creationId xmlns:a16="http://schemas.microsoft.com/office/drawing/2014/main" id="{C56A51A8-A5EC-0EF4-93A4-C575F7CFD718}"/>
              </a:ext>
            </a:extLst>
          </p:cNvPr>
          <p:cNvSpPr txBox="1">
            <a:spLocks/>
          </p:cNvSpPr>
          <p:nvPr/>
        </p:nvSpPr>
        <p:spPr>
          <a:xfrm>
            <a:off x="862264" y="3790783"/>
            <a:ext cx="10515600" cy="25538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i="1" dirty="0"/>
              <a:t>This project focuses on developing an automated NLP model aimed at identifying instances of cyberbullying within various forms of text conversations. By utilizing advanced NLP techniques and deep learning methodologies, the project creates a system that not only detects harmful behaviors in real time but also provides actionable insights for intervention.</a:t>
            </a:r>
          </a:p>
        </p:txBody>
      </p:sp>
      <p:pic>
        <p:nvPicPr>
          <p:cNvPr id="1026" name="Picture 2" descr="Understanding Cyberbullying and Internet Safety - LoadView">
            <a:extLst>
              <a:ext uri="{FF2B5EF4-FFF2-40B4-BE49-F238E27FC236}">
                <a16:creationId xmlns:a16="http://schemas.microsoft.com/office/drawing/2014/main" id="{71FFFE47-A1C9-9722-3D94-81D6A7156C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66" y="5429807"/>
            <a:ext cx="2727158" cy="14197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028" name="Picture 4" descr="Cyberbullying in Higher Education in ...">
            <a:extLst>
              <a:ext uri="{FF2B5EF4-FFF2-40B4-BE49-F238E27FC236}">
                <a16:creationId xmlns:a16="http://schemas.microsoft.com/office/drawing/2014/main" id="{425D3F81-6474-414A-DBCC-3005639E80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8476" y="0"/>
            <a:ext cx="3152775" cy="1106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285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E501A-4255-71AC-2CF5-11A19AB7F612}"/>
              </a:ext>
            </a:extLst>
          </p:cNvPr>
          <p:cNvSpPr>
            <a:spLocks noGrp="1"/>
          </p:cNvSpPr>
          <p:nvPr>
            <p:ph type="title"/>
          </p:nvPr>
        </p:nvSpPr>
        <p:spPr/>
        <p:txBody>
          <a:bodyPr/>
          <a:lstStyle/>
          <a:p>
            <a:r>
              <a:rPr lang="en-US" dirty="0"/>
              <a:t>Dataset </a:t>
            </a:r>
          </a:p>
        </p:txBody>
      </p:sp>
      <p:sp>
        <p:nvSpPr>
          <p:cNvPr id="5" name="Content Placeholder 4">
            <a:extLst>
              <a:ext uri="{FF2B5EF4-FFF2-40B4-BE49-F238E27FC236}">
                <a16:creationId xmlns:a16="http://schemas.microsoft.com/office/drawing/2014/main" id="{AB2FED03-9CB5-0C28-2EF0-791BBAEDDFD7}"/>
              </a:ext>
            </a:extLst>
          </p:cNvPr>
          <p:cNvSpPr>
            <a:spLocks noGrp="1"/>
          </p:cNvSpPr>
          <p:nvPr>
            <p:ph idx="1"/>
          </p:nvPr>
        </p:nvSpPr>
        <p:spPr>
          <a:xfrm>
            <a:off x="1024129" y="2286000"/>
            <a:ext cx="4462272" cy="4023360"/>
          </a:xfrm>
        </p:spPr>
        <p:txBody>
          <a:bodyPr/>
          <a:lstStyle/>
          <a:p>
            <a:r>
              <a:rPr lang="en-US" sz="2400" b="1" dirty="0"/>
              <a:t>Cyberbullying Detection Dataset: </a:t>
            </a:r>
            <a:r>
              <a:rPr lang="en-US" sz="2400" dirty="0"/>
              <a:t>A curated dataset of labeled text samples extracted from social media and online forums that exhibit both bullying and non-bullying interactions (</a:t>
            </a:r>
            <a:r>
              <a:rPr lang="en-US" sz="2400" dirty="0">
                <a:hlinkClick r:id="rId2"/>
              </a:rPr>
              <a:t>Cyberbullying Detection</a:t>
            </a:r>
            <a:r>
              <a:rPr lang="en-US" sz="2400" dirty="0"/>
              <a:t>).</a:t>
            </a:r>
          </a:p>
          <a:p>
            <a:endParaRPr lang="en-US" dirty="0"/>
          </a:p>
        </p:txBody>
      </p:sp>
      <p:pic>
        <p:nvPicPr>
          <p:cNvPr id="7" name="Picture 6">
            <a:extLst>
              <a:ext uri="{FF2B5EF4-FFF2-40B4-BE49-F238E27FC236}">
                <a16:creationId xmlns:a16="http://schemas.microsoft.com/office/drawing/2014/main" id="{750C8DEC-7C36-C035-3462-1053E928BBFE}"/>
              </a:ext>
            </a:extLst>
          </p:cNvPr>
          <p:cNvPicPr>
            <a:picLocks noChangeAspect="1"/>
          </p:cNvPicPr>
          <p:nvPr/>
        </p:nvPicPr>
        <p:blipFill>
          <a:blip r:embed="rId3"/>
          <a:stretch>
            <a:fillRect/>
          </a:stretch>
        </p:blipFill>
        <p:spPr>
          <a:xfrm>
            <a:off x="6060350" y="1922976"/>
            <a:ext cx="4732421" cy="2061259"/>
          </a:xfrm>
          <a:prstGeom prst="rect">
            <a:avLst/>
          </a:prstGeom>
        </p:spPr>
      </p:pic>
      <p:pic>
        <p:nvPicPr>
          <p:cNvPr id="9" name="Picture 8">
            <a:extLst>
              <a:ext uri="{FF2B5EF4-FFF2-40B4-BE49-F238E27FC236}">
                <a16:creationId xmlns:a16="http://schemas.microsoft.com/office/drawing/2014/main" id="{31E1F06E-9461-17C2-E2E7-5AD5411756C1}"/>
              </a:ext>
            </a:extLst>
          </p:cNvPr>
          <p:cNvPicPr>
            <a:picLocks noChangeAspect="1"/>
          </p:cNvPicPr>
          <p:nvPr/>
        </p:nvPicPr>
        <p:blipFill>
          <a:blip r:embed="rId4"/>
          <a:stretch>
            <a:fillRect/>
          </a:stretch>
        </p:blipFill>
        <p:spPr>
          <a:xfrm>
            <a:off x="5951621" y="4688424"/>
            <a:ext cx="4908884" cy="1876687"/>
          </a:xfrm>
          <a:prstGeom prst="rect">
            <a:avLst/>
          </a:prstGeom>
        </p:spPr>
      </p:pic>
    </p:spTree>
    <p:extLst>
      <p:ext uri="{BB962C8B-B14F-4D97-AF65-F5344CB8AC3E}">
        <p14:creationId xmlns:p14="http://schemas.microsoft.com/office/powerpoint/2010/main" val="1390560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E8A36-FDA5-3B7B-1315-CA7CCE1C139B}"/>
              </a:ext>
            </a:extLst>
          </p:cNvPr>
          <p:cNvSpPr>
            <a:spLocks noGrp="1"/>
          </p:cNvSpPr>
          <p:nvPr>
            <p:ph type="title"/>
          </p:nvPr>
        </p:nvSpPr>
        <p:spPr/>
        <p:txBody>
          <a:bodyPr/>
          <a:lstStyle/>
          <a:p>
            <a:r>
              <a:rPr lang="en-US" dirty="0"/>
              <a:t>Cyberbullying Types</a:t>
            </a:r>
          </a:p>
        </p:txBody>
      </p:sp>
      <p:pic>
        <p:nvPicPr>
          <p:cNvPr id="7" name="Picture 6">
            <a:extLst>
              <a:ext uri="{FF2B5EF4-FFF2-40B4-BE49-F238E27FC236}">
                <a16:creationId xmlns:a16="http://schemas.microsoft.com/office/drawing/2014/main" id="{DDC3C90A-9348-FB9A-133B-A7316A419FDE}"/>
              </a:ext>
            </a:extLst>
          </p:cNvPr>
          <p:cNvPicPr>
            <a:picLocks noChangeAspect="1"/>
          </p:cNvPicPr>
          <p:nvPr/>
        </p:nvPicPr>
        <p:blipFill>
          <a:blip r:embed="rId2"/>
          <a:stretch>
            <a:fillRect/>
          </a:stretch>
        </p:blipFill>
        <p:spPr>
          <a:xfrm>
            <a:off x="705854" y="1942765"/>
            <a:ext cx="5935578" cy="4281572"/>
          </a:xfrm>
          <a:prstGeom prst="rect">
            <a:avLst/>
          </a:prstGeom>
        </p:spPr>
      </p:pic>
      <p:pic>
        <p:nvPicPr>
          <p:cNvPr id="9" name="Picture 8">
            <a:extLst>
              <a:ext uri="{FF2B5EF4-FFF2-40B4-BE49-F238E27FC236}">
                <a16:creationId xmlns:a16="http://schemas.microsoft.com/office/drawing/2014/main" id="{2F0BBC8F-8427-7668-F585-2A31BDDC70F3}"/>
              </a:ext>
            </a:extLst>
          </p:cNvPr>
          <p:cNvPicPr>
            <a:picLocks noChangeAspect="1"/>
          </p:cNvPicPr>
          <p:nvPr/>
        </p:nvPicPr>
        <p:blipFill>
          <a:blip r:embed="rId3"/>
          <a:stretch>
            <a:fillRect/>
          </a:stretch>
        </p:blipFill>
        <p:spPr>
          <a:xfrm>
            <a:off x="6726334" y="1980418"/>
            <a:ext cx="4610743" cy="4020111"/>
          </a:xfrm>
          <a:prstGeom prst="rect">
            <a:avLst/>
          </a:prstGeom>
        </p:spPr>
      </p:pic>
    </p:spTree>
    <p:extLst>
      <p:ext uri="{BB962C8B-B14F-4D97-AF65-F5344CB8AC3E}">
        <p14:creationId xmlns:p14="http://schemas.microsoft.com/office/powerpoint/2010/main" val="2988408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56A0BD-B610-242E-95A1-AEDD34CFFF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E2A3BF-5F77-EFA4-6718-8E9405F6AC93}"/>
              </a:ext>
            </a:extLst>
          </p:cNvPr>
          <p:cNvSpPr>
            <a:spLocks noGrp="1"/>
          </p:cNvSpPr>
          <p:nvPr>
            <p:ph type="title"/>
          </p:nvPr>
        </p:nvSpPr>
        <p:spPr>
          <a:xfrm>
            <a:off x="1024127" y="585216"/>
            <a:ext cx="10333683" cy="1499616"/>
          </a:xfrm>
        </p:spPr>
        <p:txBody>
          <a:bodyPr/>
          <a:lstStyle/>
          <a:p>
            <a:r>
              <a:rPr lang="en-US" dirty="0"/>
              <a:t>Tweets Distribution</a:t>
            </a:r>
          </a:p>
        </p:txBody>
      </p:sp>
      <p:pic>
        <p:nvPicPr>
          <p:cNvPr id="4" name="Picture 3">
            <a:extLst>
              <a:ext uri="{FF2B5EF4-FFF2-40B4-BE49-F238E27FC236}">
                <a16:creationId xmlns:a16="http://schemas.microsoft.com/office/drawing/2014/main" id="{2D38C1DB-C84D-9CDC-0198-7BFCF6209110}"/>
              </a:ext>
            </a:extLst>
          </p:cNvPr>
          <p:cNvPicPr>
            <a:picLocks noChangeAspect="1"/>
          </p:cNvPicPr>
          <p:nvPr/>
        </p:nvPicPr>
        <p:blipFill>
          <a:blip r:embed="rId2"/>
          <a:stretch>
            <a:fillRect/>
          </a:stretch>
        </p:blipFill>
        <p:spPr>
          <a:xfrm>
            <a:off x="442939" y="2196781"/>
            <a:ext cx="5492193" cy="3272686"/>
          </a:xfrm>
          <a:prstGeom prst="rect">
            <a:avLst/>
          </a:prstGeom>
        </p:spPr>
      </p:pic>
      <p:pic>
        <p:nvPicPr>
          <p:cNvPr id="6" name="Picture 5">
            <a:extLst>
              <a:ext uri="{FF2B5EF4-FFF2-40B4-BE49-F238E27FC236}">
                <a16:creationId xmlns:a16="http://schemas.microsoft.com/office/drawing/2014/main" id="{CBEE35AD-E4FF-F74D-80D0-565BB8CA9806}"/>
              </a:ext>
            </a:extLst>
          </p:cNvPr>
          <p:cNvPicPr>
            <a:picLocks noChangeAspect="1"/>
          </p:cNvPicPr>
          <p:nvPr/>
        </p:nvPicPr>
        <p:blipFill>
          <a:blip r:embed="rId3"/>
          <a:stretch>
            <a:fillRect/>
          </a:stretch>
        </p:blipFill>
        <p:spPr>
          <a:xfrm>
            <a:off x="6057775" y="2360353"/>
            <a:ext cx="4974737" cy="3134514"/>
          </a:xfrm>
          <a:prstGeom prst="rect">
            <a:avLst/>
          </a:prstGeom>
        </p:spPr>
      </p:pic>
    </p:spTree>
    <p:extLst>
      <p:ext uri="{BB962C8B-B14F-4D97-AF65-F5344CB8AC3E}">
        <p14:creationId xmlns:p14="http://schemas.microsoft.com/office/powerpoint/2010/main" val="3532534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7CF31-440E-DB07-E09D-6CB5E5610A6C}"/>
              </a:ext>
            </a:extLst>
          </p:cNvPr>
          <p:cNvSpPr>
            <a:spLocks noGrp="1"/>
          </p:cNvSpPr>
          <p:nvPr>
            <p:ph type="title"/>
          </p:nvPr>
        </p:nvSpPr>
        <p:spPr>
          <a:xfrm>
            <a:off x="1024127" y="585216"/>
            <a:ext cx="10365767" cy="1499616"/>
          </a:xfrm>
        </p:spPr>
        <p:txBody>
          <a:bodyPr/>
          <a:lstStyle/>
          <a:p>
            <a:r>
              <a:rPr lang="en-US" dirty="0"/>
              <a:t>Overview of tweets classes</a:t>
            </a:r>
          </a:p>
        </p:txBody>
      </p:sp>
      <p:pic>
        <p:nvPicPr>
          <p:cNvPr id="7" name="Picture 6">
            <a:extLst>
              <a:ext uri="{FF2B5EF4-FFF2-40B4-BE49-F238E27FC236}">
                <a16:creationId xmlns:a16="http://schemas.microsoft.com/office/drawing/2014/main" id="{555ADCB5-2767-D664-DE8A-64C099C76F53}"/>
              </a:ext>
            </a:extLst>
          </p:cNvPr>
          <p:cNvPicPr>
            <a:picLocks noChangeAspect="1"/>
          </p:cNvPicPr>
          <p:nvPr/>
        </p:nvPicPr>
        <p:blipFill>
          <a:blip r:embed="rId2"/>
          <a:stretch>
            <a:fillRect/>
          </a:stretch>
        </p:blipFill>
        <p:spPr>
          <a:xfrm>
            <a:off x="1652337" y="2005263"/>
            <a:ext cx="8447732" cy="4154429"/>
          </a:xfrm>
          <a:prstGeom prst="rect">
            <a:avLst/>
          </a:prstGeom>
        </p:spPr>
      </p:pic>
    </p:spTree>
    <p:extLst>
      <p:ext uri="{BB962C8B-B14F-4D97-AF65-F5344CB8AC3E}">
        <p14:creationId xmlns:p14="http://schemas.microsoft.com/office/powerpoint/2010/main" val="265263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B53AA2-1390-100A-E8F9-D476843BF3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A59CDB-716B-76C7-12D5-82E4083A0AF9}"/>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40221C01-7372-20D6-BB58-0AB6DBF7F218}"/>
              </a:ext>
            </a:extLst>
          </p:cNvPr>
          <p:cNvSpPr>
            <a:spLocks noGrp="1"/>
          </p:cNvSpPr>
          <p:nvPr>
            <p:ph idx="1"/>
          </p:nvPr>
        </p:nvSpPr>
        <p:spPr>
          <a:xfrm>
            <a:off x="992044" y="1997242"/>
            <a:ext cx="10847030" cy="4023360"/>
          </a:xfrm>
        </p:spPr>
        <p:txBody>
          <a:bodyPr>
            <a:normAutofit/>
          </a:bodyPr>
          <a:lstStyle/>
          <a:p>
            <a:r>
              <a:rPr lang="en-US" b="1" dirty="0"/>
              <a:t>Tokenization, Normalization, and </a:t>
            </a:r>
            <a:r>
              <a:rPr lang="en-US" b="1" dirty="0" err="1"/>
              <a:t>StopwordRemoval</a:t>
            </a:r>
            <a:endParaRPr lang="en-US" b="1" dirty="0"/>
          </a:p>
          <a:p>
            <a:pPr>
              <a:buFont typeface="Wingdings" panose="05000000000000000000" pitchFamily="2" charset="2"/>
              <a:buChar char="§"/>
            </a:pPr>
            <a:r>
              <a:rPr lang="en-US" dirty="0"/>
              <a:t>The code performs text preprocessing by converting the text to lowercase, removing special characters, and tokenizing it.</a:t>
            </a:r>
          </a:p>
          <a:p>
            <a:pPr>
              <a:buFont typeface="Wingdings" panose="05000000000000000000" pitchFamily="2" charset="2"/>
              <a:buChar char="§"/>
            </a:pPr>
            <a:r>
              <a:rPr lang="en-US" dirty="0"/>
              <a:t> It then filters out </a:t>
            </a:r>
            <a:r>
              <a:rPr lang="en-US" dirty="0" err="1"/>
              <a:t>stopwords</a:t>
            </a:r>
            <a:r>
              <a:rPr lang="en-US" dirty="0"/>
              <a:t> using NLTK's </a:t>
            </a:r>
            <a:r>
              <a:rPr lang="en-US" dirty="0" err="1"/>
              <a:t>stopword</a:t>
            </a:r>
            <a:r>
              <a:rPr lang="en-US" dirty="0"/>
              <a:t> list, ensuring that only meaningful words are retained. </a:t>
            </a:r>
          </a:p>
          <a:p>
            <a:pPr>
              <a:buFont typeface="Wingdings" panose="05000000000000000000" pitchFamily="2" charset="2"/>
              <a:buChar char="§"/>
            </a:pPr>
            <a:r>
              <a:rPr lang="en-US" dirty="0"/>
              <a:t>The cleaned text is stored in a new column, '</a:t>
            </a:r>
            <a:r>
              <a:rPr lang="en-US" dirty="0" err="1"/>
              <a:t>cleaned_text</a:t>
            </a:r>
            <a:r>
              <a:rPr lang="en-US" dirty="0"/>
              <a:t>', in the </a:t>
            </a:r>
            <a:r>
              <a:rPr lang="en-US" dirty="0" err="1"/>
              <a:t>dataframe</a:t>
            </a:r>
            <a:r>
              <a:rPr lang="en-US" dirty="0"/>
              <a:t> for further analysis or modeling.</a:t>
            </a:r>
          </a:p>
        </p:txBody>
      </p:sp>
      <p:pic>
        <p:nvPicPr>
          <p:cNvPr id="5" name="Picture 4">
            <a:extLst>
              <a:ext uri="{FF2B5EF4-FFF2-40B4-BE49-F238E27FC236}">
                <a16:creationId xmlns:a16="http://schemas.microsoft.com/office/drawing/2014/main" id="{3FC7BDBD-BFE3-2375-1A04-166F501FC519}"/>
              </a:ext>
            </a:extLst>
          </p:cNvPr>
          <p:cNvPicPr>
            <a:picLocks noChangeAspect="1"/>
          </p:cNvPicPr>
          <p:nvPr/>
        </p:nvPicPr>
        <p:blipFill>
          <a:blip r:embed="rId2"/>
          <a:stretch>
            <a:fillRect/>
          </a:stretch>
        </p:blipFill>
        <p:spPr>
          <a:xfrm>
            <a:off x="2619922" y="4697544"/>
            <a:ext cx="6535062" cy="2048161"/>
          </a:xfrm>
          <a:prstGeom prst="rect">
            <a:avLst/>
          </a:prstGeom>
        </p:spPr>
      </p:pic>
    </p:spTree>
    <p:extLst>
      <p:ext uri="{BB962C8B-B14F-4D97-AF65-F5344CB8AC3E}">
        <p14:creationId xmlns:p14="http://schemas.microsoft.com/office/powerpoint/2010/main" val="1514742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DF8967-9C14-BF10-2585-C98B91C48B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3D1A3E-9A4A-0E96-B1D3-19E9E53F20DD}"/>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DA68E468-4778-9E7C-2888-F03F5B121911}"/>
              </a:ext>
            </a:extLst>
          </p:cNvPr>
          <p:cNvSpPr>
            <a:spLocks noGrp="1"/>
          </p:cNvSpPr>
          <p:nvPr>
            <p:ph idx="1"/>
          </p:nvPr>
        </p:nvSpPr>
        <p:spPr>
          <a:xfrm>
            <a:off x="943918" y="4275221"/>
            <a:ext cx="10847030" cy="4023360"/>
          </a:xfrm>
        </p:spPr>
        <p:txBody>
          <a:bodyPr>
            <a:normAutofit/>
          </a:bodyPr>
          <a:lstStyle/>
          <a:p>
            <a:pPr marL="0" indent="0">
              <a:buNone/>
            </a:pPr>
            <a:r>
              <a:rPr lang="en-US" b="1" dirty="0"/>
              <a:t>Feature Extraction with Word Embeddings</a:t>
            </a:r>
          </a:p>
          <a:p>
            <a:pPr>
              <a:buFont typeface="Wingdings" panose="05000000000000000000" pitchFamily="2" charset="2"/>
              <a:buChar char="§"/>
            </a:pPr>
            <a:r>
              <a:rPr lang="en-US" dirty="0"/>
              <a:t>The code trains a Word2Vec model on the tokenized text, then converts each text into a vector by averaging the word embeddings of its tokens, storing the result in a new column, '</a:t>
            </a:r>
            <a:r>
              <a:rPr lang="en-US" dirty="0" err="1"/>
              <a:t>text_vector</a:t>
            </a:r>
            <a:r>
              <a:rPr lang="en-US" dirty="0"/>
              <a:t>'.</a:t>
            </a:r>
          </a:p>
          <a:p>
            <a:pPr marL="0" indent="0">
              <a:buNone/>
            </a:pPr>
            <a:endParaRPr lang="en-US" dirty="0"/>
          </a:p>
        </p:txBody>
      </p:sp>
      <p:pic>
        <p:nvPicPr>
          <p:cNvPr id="6" name="Picture 5">
            <a:extLst>
              <a:ext uri="{FF2B5EF4-FFF2-40B4-BE49-F238E27FC236}">
                <a16:creationId xmlns:a16="http://schemas.microsoft.com/office/drawing/2014/main" id="{5E35DF70-4F56-386E-CFB3-8102CE228D75}"/>
              </a:ext>
            </a:extLst>
          </p:cNvPr>
          <p:cNvPicPr>
            <a:picLocks noChangeAspect="1"/>
          </p:cNvPicPr>
          <p:nvPr/>
        </p:nvPicPr>
        <p:blipFill>
          <a:blip r:embed="rId2"/>
          <a:stretch>
            <a:fillRect/>
          </a:stretch>
        </p:blipFill>
        <p:spPr>
          <a:xfrm>
            <a:off x="1102621" y="2274110"/>
            <a:ext cx="7516274" cy="1571844"/>
          </a:xfrm>
          <a:prstGeom prst="rect">
            <a:avLst/>
          </a:prstGeom>
        </p:spPr>
      </p:pic>
    </p:spTree>
    <p:extLst>
      <p:ext uri="{BB962C8B-B14F-4D97-AF65-F5344CB8AC3E}">
        <p14:creationId xmlns:p14="http://schemas.microsoft.com/office/powerpoint/2010/main" val="3176291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054FC-213F-76B5-8DFE-9C1CDAF76EB0}"/>
              </a:ext>
            </a:extLst>
          </p:cNvPr>
          <p:cNvSpPr>
            <a:spLocks noGrp="1"/>
          </p:cNvSpPr>
          <p:nvPr>
            <p:ph type="title"/>
          </p:nvPr>
        </p:nvSpPr>
        <p:spPr/>
        <p:txBody>
          <a:bodyPr/>
          <a:lstStyle/>
          <a:p>
            <a:r>
              <a:rPr lang="en-US" dirty="0"/>
              <a:t>Model: Hybrid Model (CNN + RNN + Attention)</a:t>
            </a:r>
          </a:p>
        </p:txBody>
      </p:sp>
      <p:sp>
        <p:nvSpPr>
          <p:cNvPr id="3" name="Content Placeholder 2">
            <a:extLst>
              <a:ext uri="{FF2B5EF4-FFF2-40B4-BE49-F238E27FC236}">
                <a16:creationId xmlns:a16="http://schemas.microsoft.com/office/drawing/2014/main" id="{553A9A90-CC59-5573-971A-80B4EA857AF6}"/>
              </a:ext>
            </a:extLst>
          </p:cNvPr>
          <p:cNvSpPr>
            <a:spLocks noGrp="1"/>
          </p:cNvSpPr>
          <p:nvPr>
            <p:ph idx="1"/>
          </p:nvPr>
        </p:nvSpPr>
        <p:spPr>
          <a:xfrm>
            <a:off x="447843" y="2157663"/>
            <a:ext cx="11142133" cy="4023360"/>
          </a:xfrm>
        </p:spPr>
        <p:txBody>
          <a:bodyPr>
            <a:noAutofit/>
          </a:bodyPr>
          <a:lstStyle/>
          <a:p>
            <a:pPr marL="0" indent="0">
              <a:buNone/>
            </a:pPr>
            <a:r>
              <a:rPr lang="en-US" dirty="0"/>
              <a:t>The </a:t>
            </a:r>
            <a:r>
              <a:rPr lang="en-US" dirty="0" err="1"/>
              <a:t>HybridModel</a:t>
            </a:r>
            <a:r>
              <a:rPr lang="en-US" dirty="0"/>
              <a:t> combines fully connected layers, convolution, LSTM, and attention for feature extraction and classification tasks</a:t>
            </a:r>
          </a:p>
        </p:txBody>
      </p:sp>
      <p:pic>
        <p:nvPicPr>
          <p:cNvPr id="5" name="Picture 4">
            <a:extLst>
              <a:ext uri="{FF2B5EF4-FFF2-40B4-BE49-F238E27FC236}">
                <a16:creationId xmlns:a16="http://schemas.microsoft.com/office/drawing/2014/main" id="{8A29DF99-1859-EF34-7B17-0A9032F9A503}"/>
              </a:ext>
            </a:extLst>
          </p:cNvPr>
          <p:cNvPicPr>
            <a:picLocks noChangeAspect="1"/>
          </p:cNvPicPr>
          <p:nvPr/>
        </p:nvPicPr>
        <p:blipFill>
          <a:blip r:embed="rId2"/>
          <a:stretch>
            <a:fillRect/>
          </a:stretch>
        </p:blipFill>
        <p:spPr>
          <a:xfrm>
            <a:off x="1957137" y="2955439"/>
            <a:ext cx="6882063" cy="3557656"/>
          </a:xfrm>
          <a:prstGeom prst="rect">
            <a:avLst/>
          </a:prstGeom>
        </p:spPr>
      </p:pic>
    </p:spTree>
    <p:extLst>
      <p:ext uri="{BB962C8B-B14F-4D97-AF65-F5344CB8AC3E}">
        <p14:creationId xmlns:p14="http://schemas.microsoft.com/office/powerpoint/2010/main" val="23921910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All Times Roman">
      <a:majorFont>
        <a:latin typeface="Times New Roman"/>
        <a:ea typeface=""/>
        <a:cs typeface=""/>
      </a:majorFont>
      <a:minorFont>
        <a:latin typeface="Times New Roman"/>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125000"/>
              </a:schemeClr>
              <a:schemeClr val="phClr">
                <a:tint val="92000"/>
                <a:shade val="70000"/>
                <a:satMod val="110000"/>
              </a:schemeClr>
            </a:duotone>
          </a:blip>
          <a:tile tx="0" ty="0" sx="22000" sy="2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E736489A-00C3-4E0A-AAA8-D4D3127BA5B3}"/>
    </a:ext>
  </a:extLst>
</a:theme>
</file>

<file path=docProps/app.xml><?xml version="1.0" encoding="utf-8"?>
<Properties xmlns="http://schemas.openxmlformats.org/officeDocument/2006/extended-properties" xmlns:vt="http://schemas.openxmlformats.org/officeDocument/2006/docPropsVTypes">
  <Template>Integral</Template>
  <TotalTime>121</TotalTime>
  <Words>543</Words>
  <Application>Microsoft Office PowerPoint</Application>
  <PresentationFormat>Widescreen</PresentationFormat>
  <Paragraphs>33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Times New Roman</vt:lpstr>
      <vt:lpstr>Tw Cen MT</vt:lpstr>
      <vt:lpstr>Wingdings</vt:lpstr>
      <vt:lpstr>Wingdings 3</vt:lpstr>
      <vt:lpstr>Integral</vt:lpstr>
      <vt:lpstr>DSCI 6004-1: Natural Language Processing </vt:lpstr>
      <vt:lpstr>Project Topic </vt:lpstr>
      <vt:lpstr>Dataset </vt:lpstr>
      <vt:lpstr>Cyberbullying Types</vt:lpstr>
      <vt:lpstr>Tweets Distribution</vt:lpstr>
      <vt:lpstr>Overview of tweets classes</vt:lpstr>
      <vt:lpstr>Preprocessing</vt:lpstr>
      <vt:lpstr>Preprocessing</vt:lpstr>
      <vt:lpstr>Model: Hybrid Model (CNN + RNN + Attention)</vt:lpstr>
      <vt:lpstr>Hybrid Model Performance</vt:lpstr>
      <vt:lpstr>LTSM MODEL</vt:lpstr>
      <vt:lpstr>LTSM MODEL Performance</vt:lpstr>
      <vt:lpstr>Deployment </vt:lpstr>
      <vt:lpstr>Cited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DAMODAR REDDY CHIRAPUREDDY</cp:lastModifiedBy>
  <cp:revision>3</cp:revision>
  <dcterms:created xsi:type="dcterms:W3CDTF">2024-11-03T10:28:40Z</dcterms:created>
  <dcterms:modified xsi:type="dcterms:W3CDTF">2024-12-03T17:39:54Z</dcterms:modified>
</cp:coreProperties>
</file>