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56" r:id="rId2"/>
    <p:sldId id="257" r:id="rId3"/>
    <p:sldId id="269" r:id="rId4"/>
    <p:sldId id="258" r:id="rId5"/>
    <p:sldId id="259" r:id="rId6"/>
    <p:sldId id="271" r:id="rId7"/>
    <p:sldId id="261" r:id="rId8"/>
    <p:sldId id="262" r:id="rId9"/>
    <p:sldId id="263" r:id="rId10"/>
    <p:sldId id="264" r:id="rId11"/>
    <p:sldId id="270" r:id="rId12"/>
    <p:sldId id="265" r:id="rId13"/>
    <p:sldId id="266" r:id="rId14"/>
    <p:sldId id="267" r:id="rId15"/>
    <p:sldId id="272" r:id="rId16"/>
    <p:sldId id="273" r:id="rId17"/>
    <p:sldId id="274" r:id="rId18"/>
    <p:sldId id="275" r:id="rId19"/>
    <p:sldId id="276" r:id="rId20"/>
    <p:sldId id="277" r:id="rId21"/>
    <p:sldId id="293"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55" autoAdjust="0"/>
    <p:restoredTop sz="73565" autoAdjust="0"/>
  </p:normalViewPr>
  <p:slideViewPr>
    <p:cSldViewPr snapToGrid="0">
      <p:cViewPr varScale="1">
        <p:scale>
          <a:sx n="81" d="100"/>
          <a:sy n="81" d="100"/>
        </p:scale>
        <p:origin x="-80" y="-12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3266930380"/>
      </p:ext>
    </p:extLst>
  </p:cSld>
  <p:clrMapOvr>
    <a:masterClrMapping/>
  </p:clrMapOvr>
  <p:transition spd="slow">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267372747"/>
      </p:ext>
    </p:extLst>
  </p:cSld>
  <p:clrMapOvr>
    <a:masterClrMapping/>
  </p:clrMapOvr>
  <p:transition spd="slow">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3603691830"/>
      </p:ext>
    </p:extLst>
  </p:cSld>
  <p:clrMapOvr>
    <a:masterClrMapping/>
  </p:clrMapOvr>
  <p:transition spd="slow">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905938588"/>
      </p:ext>
    </p:extLst>
  </p:cSld>
  <p:clrMapOvr>
    <a:masterClrMapping/>
  </p:clrMapOvr>
  <p:transition spd="slow">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644485189"/>
      </p:ext>
    </p:extLst>
  </p:cSld>
  <p:clrMapOvr>
    <a:masterClrMapping/>
  </p:clrMapOvr>
  <p:transition spd="slow">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424840197"/>
      </p:ext>
    </p:extLst>
  </p:cSld>
  <p:clrMapOvr>
    <a:masterClrMapping/>
  </p:clrMapOvr>
  <p:transition spd="slow">
    <p:strips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2787837319"/>
      </p:ext>
    </p:extLst>
  </p:cSld>
  <p:clrMapOvr>
    <a:masterClrMapping/>
  </p:clrMapOvr>
  <p:transition spd="slow">
    <p:strips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3650349469"/>
      </p:ext>
    </p:extLst>
  </p:cSld>
  <p:clrMapOvr>
    <a:masterClrMapping/>
  </p:clrMapOvr>
  <p:transition spd="slow">
    <p:strips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2014845119"/>
      </p:ext>
    </p:extLst>
  </p:cSld>
  <p:clrMapOvr>
    <a:masterClrMapping/>
  </p:clrMapOvr>
  <p:transition spd="slow">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831190258"/>
      </p:ext>
    </p:extLst>
  </p:cSld>
  <p:clrMapOvr>
    <a:masterClrMapping/>
  </p:clrMapOvr>
  <p:transition spd="slow">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3041576381"/>
      </p:ext>
    </p:extLst>
  </p:cSld>
  <p:clrMapOvr>
    <a:masterClrMapping/>
  </p:clrMapOvr>
  <p:transition spd="slow">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2901708226"/>
      </p:ext>
    </p:extLst>
  </p:cSld>
  <p:clrMapOvr>
    <a:masterClrMapping/>
  </p:clrMapOvr>
  <p:transition spd="slow">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230188417"/>
      </p:ext>
    </p:extLst>
  </p:cSld>
  <p:clrMapOvr>
    <a:masterClrMapping/>
  </p:clrMapOvr>
  <p:transition spd="slow">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1925230848"/>
      </p:ext>
    </p:extLst>
  </p:cSld>
  <p:clrMapOvr>
    <a:masterClrMapping/>
  </p:clrMapOvr>
  <p:transition spd="slow">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4218157108"/>
      </p:ext>
    </p:extLst>
  </p:cSld>
  <p:clrMapOvr>
    <a:masterClrMapping/>
  </p:clrMapOvr>
  <p:transition spd="slow">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2957410537"/>
      </p:ext>
    </p:extLst>
  </p:cSld>
  <p:clrMapOvr>
    <a:masterClrMapping/>
  </p:clrMapOvr>
  <p:transition spd="slow">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61785-D7B4-4897-89B5-D1B1498EDDD1}" type="datetimeFigureOut">
              <a:rPr lang="en-IN" smtClean="0"/>
              <a:pPr/>
              <a:t>12-12-2022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2109649747"/>
      </p:ext>
    </p:extLst>
  </p:cSld>
  <p:clrMapOvr>
    <a:masterClrMapping/>
  </p:clrMapOvr>
  <p:transition spd="slow">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B61785-D7B4-4897-89B5-D1B1498EDDD1}" type="datetimeFigureOut">
              <a:rPr lang="en-IN" smtClean="0"/>
              <a:pPr/>
              <a:t>12-12-2022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9E669A-8529-4758-8468-663D9E113624}" type="slidenum">
              <a:rPr lang="en-IN" smtClean="0"/>
              <a:pPr/>
              <a:t>‹#›</a:t>
            </a:fld>
            <a:endParaRPr lang="en-IN" dirty="0"/>
          </a:p>
        </p:txBody>
      </p:sp>
    </p:spTree>
    <p:extLst>
      <p:ext uri="{BB962C8B-B14F-4D97-AF65-F5344CB8AC3E}">
        <p14:creationId xmlns="" xmlns:p14="http://schemas.microsoft.com/office/powerpoint/2010/main" val="3969906868"/>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Lst>
  <p:transition spd="slow">
    <p:strips dir="rd"/>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kommunicate.io/blog/create-chatbot-in-flask-and-python/" TargetMode="External"/><Relationship Id="rId2" Type="http://schemas.openxmlformats.org/officeDocument/2006/relationships/hyperlink" Target="https://buffml.com/web-based-chatbot-using-flask-api/" TargetMode="External"/><Relationship Id="rId1" Type="http://schemas.openxmlformats.org/officeDocument/2006/relationships/slideLayout" Target="../slideLayouts/slideLayout7.xml"/><Relationship Id="rId4" Type="http://schemas.openxmlformats.org/officeDocument/2006/relationships/hyperlink" Target="https://www.geeksforgeeks.org/chat-bot-in-python-with-chatterbot-module/"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2A1EAC-2AEF-4097-A21A-70DA60C036DF}"/>
              </a:ext>
            </a:extLst>
          </p:cNvPr>
          <p:cNvSpPr>
            <a:spLocks noGrp="1"/>
          </p:cNvSpPr>
          <p:nvPr>
            <p:ph type="ctrTitle"/>
          </p:nvPr>
        </p:nvSpPr>
        <p:spPr>
          <a:xfrm>
            <a:off x="2603879" y="4636934"/>
            <a:ext cx="8157432" cy="681959"/>
          </a:xfrm>
        </p:spPr>
        <p:txBody>
          <a:bodyPr>
            <a:normAutofit fontScale="90000"/>
          </a:bodyPr>
          <a:lstStyle/>
          <a:p>
            <a:pPr algn="l"/>
            <a:r>
              <a:rPr lang="en-US" sz="2700" dirty="0">
                <a:latin typeface="Times New Roman" pitchFamily="18" charset="0"/>
                <a:cs typeface="Times New Roman" pitchFamily="18" charset="0"/>
              </a:rPr>
              <a:t>                                      SHRI B.V.V.SANGHA’S</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BASAVESHWAR ENGINEERING COLLEGE , BAGALKOT</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2200" dirty="0">
                <a:latin typeface="Times New Roman" pitchFamily="18" charset="0"/>
                <a:cs typeface="Times New Roman" pitchFamily="18" charset="0"/>
              </a:rPr>
              <a:t>DEPARTMENT OF INFORMATION SCIENCE AND ENGINEERING</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solidFill>
                  <a:srgbClr val="0070C0"/>
                </a:solidFill>
                <a:latin typeface="Times New Roman" pitchFamily="18" charset="0"/>
                <a:cs typeface="Times New Roman" pitchFamily="18" charset="0"/>
              </a:rPr>
              <a:t>                                        </a:t>
            </a:r>
            <a:r>
              <a:rPr lang="en-US" sz="2200" b="1" dirty="0">
                <a:solidFill>
                  <a:srgbClr val="0070C0"/>
                </a:solidFill>
                <a:latin typeface="Times New Roman" pitchFamily="18" charset="0"/>
                <a:cs typeface="Times New Roman" pitchFamily="18" charset="0"/>
              </a:rPr>
              <a:t> </a:t>
            </a:r>
            <a:r>
              <a:rPr lang="en-US" sz="3100" b="1" dirty="0" smtClean="0">
                <a:solidFill>
                  <a:srgbClr val="0070C0"/>
                </a:solidFill>
                <a:latin typeface="Times New Roman" pitchFamily="18" charset="0"/>
                <a:cs typeface="Times New Roman" pitchFamily="18" charset="0"/>
              </a:rPr>
              <a:t>AI </a:t>
            </a:r>
            <a:r>
              <a:rPr lang="en-US" sz="3100" b="1" dirty="0">
                <a:solidFill>
                  <a:srgbClr val="0070C0"/>
                </a:solidFill>
                <a:latin typeface="Times New Roman" pitchFamily="18" charset="0"/>
                <a:cs typeface="Times New Roman" pitchFamily="18" charset="0"/>
              </a:rPr>
              <a:t>BASED </a:t>
            </a:r>
            <a:r>
              <a:rPr lang="en-US" sz="3100" b="1" dirty="0" smtClean="0">
                <a:solidFill>
                  <a:srgbClr val="0070C0"/>
                </a:solidFill>
                <a:latin typeface="Times New Roman" pitchFamily="18" charset="0"/>
                <a:cs typeface="Times New Roman" pitchFamily="18" charset="0"/>
              </a:rPr>
              <a:t>CHATBOT</a:t>
            </a:r>
            <a:r>
              <a:rPr lang="en-US" sz="3100" b="1" dirty="0">
                <a:solidFill>
                  <a:srgbClr val="0070C0"/>
                </a:solidFill>
              </a:rPr>
              <a:t/>
            </a:r>
            <a:br>
              <a:rPr lang="en-US" sz="3100" b="1" dirty="0">
                <a:solidFill>
                  <a:srgbClr val="0070C0"/>
                </a:solidFill>
              </a:rPr>
            </a:br>
            <a:r>
              <a:rPr lang="en-US" sz="3100" b="1" dirty="0">
                <a:solidFill>
                  <a:srgbClr val="0070C0"/>
                </a:solidFill>
              </a:rPr>
              <a:t/>
            </a:r>
            <a:br>
              <a:rPr lang="en-US" sz="3100" b="1" dirty="0">
                <a:solidFill>
                  <a:srgbClr val="0070C0"/>
                </a:solidFill>
              </a:rPr>
            </a:br>
            <a:r>
              <a:rPr lang="en-US" sz="2200" dirty="0">
                <a:solidFill>
                  <a:srgbClr val="0070C0"/>
                </a:solidFill>
                <a:latin typeface="Times New Roman" pitchFamily="18" charset="0"/>
                <a:cs typeface="Times New Roman" pitchFamily="18" charset="0"/>
              </a:rPr>
              <a:t/>
            </a:r>
            <a:br>
              <a:rPr lang="en-US" sz="2200" dirty="0">
                <a:solidFill>
                  <a:srgbClr val="0070C0"/>
                </a:solidFill>
                <a:latin typeface="Times New Roman" pitchFamily="18" charset="0"/>
                <a:cs typeface="Times New Roman" pitchFamily="18" charset="0"/>
              </a:rPr>
            </a:br>
            <a:r>
              <a:rPr lang="en-US" sz="2200" dirty="0" smtClean="0">
                <a:solidFill>
                  <a:srgbClr val="0070C0"/>
                </a:solidFill>
                <a:latin typeface="Times New Roman" pitchFamily="18" charset="0"/>
                <a:cs typeface="Times New Roman" pitchFamily="18" charset="0"/>
              </a:rPr>
              <a:t>                                                    </a:t>
            </a:r>
            <a:r>
              <a:rPr lang="en-US" sz="2200" b="1" dirty="0" smtClean="0">
                <a:latin typeface="Times New Roman" pitchFamily="18" charset="0"/>
                <a:cs typeface="Times New Roman" pitchFamily="18" charset="0"/>
              </a:rPr>
              <a:t>Under the guidance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Prof  </a:t>
            </a:r>
            <a:r>
              <a:rPr lang="en-US" sz="2200" b="1" dirty="0" err="1" smtClean="0">
                <a:latin typeface="Times New Roman" pitchFamily="18" charset="0"/>
                <a:cs typeface="Times New Roman" pitchFamily="18" charset="0"/>
              </a:rPr>
              <a:t>G.M.Patil</a:t>
            </a:r>
            <a:r>
              <a:rPr lang="en-US" sz="2200" dirty="0"/>
              <a:t/>
            </a:r>
            <a:br>
              <a:rPr lang="en-US" sz="2200" dirty="0"/>
            </a:br>
            <a:endParaRPr lang="en-IN" sz="2200" dirty="0"/>
          </a:p>
        </p:txBody>
      </p:sp>
      <p:sp>
        <p:nvSpPr>
          <p:cNvPr id="3" name="Subtitle 2">
            <a:extLst>
              <a:ext uri="{FF2B5EF4-FFF2-40B4-BE49-F238E27FC236}">
                <a16:creationId xmlns="" xmlns:a16="http://schemas.microsoft.com/office/drawing/2014/main" id="{F35DF2CE-D0CF-460F-B766-41E137F61D73}"/>
              </a:ext>
            </a:extLst>
          </p:cNvPr>
          <p:cNvSpPr>
            <a:spLocks noGrp="1"/>
          </p:cNvSpPr>
          <p:nvPr>
            <p:ph type="subTitle" idx="1"/>
          </p:nvPr>
        </p:nvSpPr>
        <p:spPr>
          <a:xfrm>
            <a:off x="7599872" y="4900276"/>
            <a:ext cx="8349675" cy="2262969"/>
          </a:xfrm>
        </p:spPr>
        <p:txBody>
          <a:bodyPr>
            <a:normAutofit/>
          </a:bodyPr>
          <a:lstStyle/>
          <a:p>
            <a:pPr algn="l"/>
            <a:r>
              <a:rPr lang="en-US" sz="2000" dirty="0" smtClean="0">
                <a:latin typeface="Times New Roman" pitchFamily="18" charset="0"/>
                <a:cs typeface="Times New Roman" pitchFamily="18" charset="0"/>
              </a:rPr>
              <a:t>Project Associates</a:t>
            </a:r>
          </a:p>
          <a:p>
            <a:pPr marL="342900" indent="-342900" algn="l">
              <a:buFont typeface="Wingdings" panose="05000000000000000000" pitchFamily="2" charset="2"/>
              <a:buChar char="Ø"/>
            </a:pPr>
            <a:r>
              <a:rPr lang="en-IN" sz="2000" dirty="0" err="1" smtClean="0">
                <a:latin typeface="Times New Roman" pitchFamily="18" charset="0"/>
                <a:cs typeface="Times New Roman" pitchFamily="18" charset="0"/>
              </a:rPr>
              <a:t>Mallikarjun</a:t>
            </a:r>
            <a:r>
              <a:rPr lang="en-IN" sz="2000" dirty="0" smtClean="0">
                <a:latin typeface="Times New Roman" pitchFamily="18" charset="0"/>
                <a:cs typeface="Times New Roman" pitchFamily="18" charset="0"/>
              </a:rPr>
              <a:t> R J          2BA19IS037</a:t>
            </a:r>
          </a:p>
          <a:p>
            <a:pPr marL="342900" indent="-342900" algn="l">
              <a:buFont typeface="Wingdings" panose="05000000000000000000" pitchFamily="2" charset="2"/>
              <a:buChar char="Ø"/>
            </a:pPr>
            <a:r>
              <a:rPr lang="en-IN" sz="2000" dirty="0" err="1" smtClean="0">
                <a:latin typeface="Times New Roman" pitchFamily="18" charset="0"/>
                <a:cs typeface="Times New Roman" pitchFamily="18" charset="0"/>
              </a:rPr>
              <a:t>Udayakumar</a:t>
            </a:r>
            <a:r>
              <a:rPr lang="en-IN" sz="2000" dirty="0" smtClean="0">
                <a:latin typeface="Times New Roman" pitchFamily="18" charset="0"/>
                <a:cs typeface="Times New Roman" pitchFamily="18" charset="0"/>
              </a:rPr>
              <a:t> M H      2BA19IS075</a:t>
            </a:r>
          </a:p>
          <a:p>
            <a:pPr marL="342900" indent="-342900" algn="l">
              <a:buFont typeface="Wingdings" panose="05000000000000000000" pitchFamily="2" charset="2"/>
              <a:buChar char="Ø"/>
            </a:pPr>
            <a:r>
              <a:rPr lang="en-IN" sz="2000" dirty="0" err="1" smtClean="0">
                <a:latin typeface="Times New Roman" pitchFamily="18" charset="0"/>
                <a:cs typeface="Times New Roman" pitchFamily="18" charset="0"/>
              </a:rPr>
              <a:t>Prajwal</a:t>
            </a:r>
            <a:r>
              <a:rPr lang="en-IN" sz="2000" dirty="0" smtClean="0">
                <a:latin typeface="Times New Roman" pitchFamily="18" charset="0"/>
                <a:cs typeface="Times New Roman" pitchFamily="18" charset="0"/>
              </a:rPr>
              <a:t> B </a:t>
            </a:r>
            <a:r>
              <a:rPr lang="en-IN" sz="2000" dirty="0" err="1" smtClean="0">
                <a:latin typeface="Times New Roman" pitchFamily="18" charset="0"/>
                <a:cs typeface="Times New Roman" pitchFamily="18" charset="0"/>
              </a:rPr>
              <a:t>Majjigi</a:t>
            </a:r>
            <a:r>
              <a:rPr lang="en-IN" sz="2000" dirty="0" smtClean="0">
                <a:latin typeface="Times New Roman" pitchFamily="18" charset="0"/>
                <a:cs typeface="Times New Roman" pitchFamily="18" charset="0"/>
              </a:rPr>
              <a:t>       2BA19IS051</a:t>
            </a:r>
            <a:endParaRPr lang="en-IN" sz="2000"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03386" y="198408"/>
            <a:ext cx="1737316" cy="917596"/>
          </a:xfrm>
          <a:prstGeom prst="rect">
            <a:avLst/>
          </a:prstGeom>
        </p:spPr>
      </p:pic>
    </p:spTree>
    <p:extLst>
      <p:ext uri="{BB962C8B-B14F-4D97-AF65-F5344CB8AC3E}">
        <p14:creationId xmlns="" xmlns:p14="http://schemas.microsoft.com/office/powerpoint/2010/main" val="181815301"/>
      </p:ext>
    </p:extLst>
  </p:cSld>
  <p:clrMapOvr>
    <a:masterClrMapping/>
  </p:clrMapOvr>
  <p:transition spd="med">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A84940-5CA1-423A-BB4D-870A2AE7AAE5}"/>
              </a:ext>
            </a:extLst>
          </p:cNvPr>
          <p:cNvSpPr>
            <a:spLocks noGrp="1"/>
          </p:cNvSpPr>
          <p:nvPr>
            <p:ph type="title"/>
          </p:nvPr>
        </p:nvSpPr>
        <p:spPr>
          <a:xfrm>
            <a:off x="1484309" y="786468"/>
            <a:ext cx="10018713" cy="1752599"/>
          </a:xfrm>
        </p:spPr>
        <p:txBody>
          <a:bodyPr/>
          <a:lstStyle/>
          <a:p>
            <a:r>
              <a:rPr lang="en-US" b="1" dirty="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EAE0187-5D1E-4D93-ADB4-B24D01B3A0FC}"/>
              </a:ext>
            </a:extLst>
          </p:cNvPr>
          <p:cNvSpPr>
            <a:spLocks noGrp="1"/>
          </p:cNvSpPr>
          <p:nvPr>
            <p:ph idx="1"/>
          </p:nvPr>
        </p:nvSpPr>
        <p:spPr>
          <a:xfrm>
            <a:off x="1303995" y="2497025"/>
            <a:ext cx="10018713" cy="3031223"/>
          </a:xfrm>
        </p:spPr>
        <p:txBody>
          <a:bodyPr>
            <a:normAutofit/>
          </a:bodyPr>
          <a:lstStyle/>
          <a:p>
            <a:pPr>
              <a:buFont typeface="Arial" pitchFamily="34" charset="0"/>
              <a:buChar char="•"/>
            </a:pPr>
            <a:r>
              <a:rPr lang="en-US" sz="2000" dirty="0">
                <a:latin typeface="Times New Roman" pitchFamily="18" charset="0"/>
                <a:cs typeface="Times New Roman" pitchFamily="18" charset="0"/>
              </a:rPr>
              <a:t>AI </a:t>
            </a:r>
            <a:r>
              <a:rPr lang="en-US" sz="2000" dirty="0" smtClean="0">
                <a:latin typeface="Times New Roman" pitchFamily="18" charset="0"/>
                <a:cs typeface="Times New Roman" pitchFamily="18" charset="0"/>
              </a:rPr>
              <a:t>Chatbot </a:t>
            </a:r>
            <a:r>
              <a:rPr lang="en-US" sz="2000" dirty="0">
                <a:latin typeface="Times New Roman" pitchFamily="18" charset="0"/>
                <a:cs typeface="Times New Roman" pitchFamily="18" charset="0"/>
              </a:rPr>
              <a:t>provides all time availability and instant response with clear and accuracy.</a:t>
            </a:r>
          </a:p>
          <a:p>
            <a:pPr>
              <a:buFont typeface="Arial" pitchFamily="34" charset="0"/>
              <a:buChar char="•"/>
            </a:pPr>
            <a:r>
              <a:rPr lang="en-US" sz="2000" dirty="0">
                <a:latin typeface="Times New Roman" pitchFamily="18" charset="0"/>
                <a:cs typeface="Times New Roman" pitchFamily="18" charset="0"/>
              </a:rPr>
              <a:t>Consistency in </a:t>
            </a:r>
            <a:r>
              <a:rPr lang="en-US" sz="2000" dirty="0" smtClean="0">
                <a:latin typeface="Times New Roman" pitchFamily="18" charset="0"/>
                <a:cs typeface="Times New Roman" pitchFamily="18" charset="0"/>
              </a:rPr>
              <a:t>answers.</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Minimum error and less  biased replies.</a:t>
            </a:r>
          </a:p>
          <a:p>
            <a:pPr>
              <a:buFont typeface="Arial" pitchFamily="34" charset="0"/>
              <a:buChar char="•"/>
            </a:pPr>
            <a:r>
              <a:rPr lang="en-US" sz="2000" dirty="0" smtClean="0">
                <a:latin typeface="Times New Roman" pitchFamily="18" charset="0"/>
                <a:cs typeface="Times New Roman" pitchFamily="18" charset="0"/>
              </a:rPr>
              <a:t>Improved customer satisfaction with much improved answers .</a:t>
            </a:r>
            <a:endParaRPr lang="en-US" sz="2000" dirty="0">
              <a:latin typeface="Times New Roman" pitchFamily="18" charset="0"/>
              <a:cs typeface="Times New Roman" pitchFamily="18" charset="0"/>
            </a:endParaRPr>
          </a:p>
          <a:p>
            <a:pPr>
              <a:buFont typeface="Wingdings" panose="05000000000000000000" pitchFamily="2" charset="2"/>
              <a:buChar char="§"/>
            </a:pPr>
            <a:endParaRPr lang="en-US" dirty="0"/>
          </a:p>
        </p:txBody>
      </p:sp>
      <p:pic>
        <p:nvPicPr>
          <p:cNvPr id="4" name="Picture 3">
            <a:extLst>
              <a:ext uri="{FF2B5EF4-FFF2-40B4-BE49-F238E27FC236}">
                <a16:creationId xmlns="" xmlns:a16="http://schemas.microsoft.com/office/drawing/2014/main" id="{D43F2B62-CD08-4A66-90F2-4CA676B253E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1450748458"/>
      </p:ext>
    </p:extLst>
  </p:cSld>
  <p:clrMapOvr>
    <a:masterClrMapping/>
  </p:clrMapOvr>
  <p:transition spd="slow">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BCE3D-FB79-49DB-8BE1-B548FB6B4B40}"/>
              </a:ext>
            </a:extLst>
          </p:cNvPr>
          <p:cNvSpPr>
            <a:spLocks noGrp="1"/>
          </p:cNvSpPr>
          <p:nvPr>
            <p:ph type="title"/>
          </p:nvPr>
        </p:nvSpPr>
        <p:spPr/>
        <p:txBody>
          <a:bodyPr/>
          <a:lstStyle/>
          <a:p>
            <a:r>
              <a:rPr lang="en-US" b="1" dirty="0">
                <a:latin typeface="Times New Roman" pitchFamily="18" charset="0"/>
                <a:cs typeface="Times New Roman" pitchFamily="18" charset="0"/>
              </a:rPr>
              <a:t>Problem Statement</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B1FF8FF-2D24-46C8-BA20-9D00379C0573}"/>
              </a:ext>
            </a:extLst>
          </p:cNvPr>
          <p:cNvSpPr>
            <a:spLocks noGrp="1"/>
          </p:cNvSpPr>
          <p:nvPr>
            <p:ph idx="1"/>
          </p:nvPr>
        </p:nvSpPr>
        <p:spPr>
          <a:xfrm>
            <a:off x="1484311" y="2138493"/>
            <a:ext cx="10018713" cy="3124201"/>
          </a:xfrm>
        </p:spPr>
        <p:txBody>
          <a:bodyPr>
            <a:normAutofit/>
          </a:bodyPr>
          <a:lstStyle/>
          <a:p>
            <a:pPr algn="just">
              <a:buNone/>
            </a:pPr>
            <a:r>
              <a:rPr lang="en-US" dirty="0" smtClean="0">
                <a:latin typeface="Times New Roman" pitchFamily="18" charset="0"/>
                <a:cs typeface="Times New Roman" pitchFamily="18" charset="0"/>
              </a:rPr>
              <a:t>     To develop a web-based application as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using the latest AI technology to answer the frequently asked questions. AI based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to answer the FAQ’s</a:t>
            </a:r>
            <a:r>
              <a:rPr lang="en-US" dirty="0" smtClean="0"/>
              <a:t>.</a:t>
            </a:r>
          </a:p>
          <a:p>
            <a:pPr>
              <a:buNone/>
            </a:pPr>
            <a:endParaRPr lang="en-IN" dirty="0"/>
          </a:p>
        </p:txBody>
      </p:sp>
      <p:pic>
        <p:nvPicPr>
          <p:cNvPr id="4" name="Picture 3">
            <a:extLst>
              <a:ext uri="{FF2B5EF4-FFF2-40B4-BE49-F238E27FC236}">
                <a16:creationId xmlns="" xmlns:a16="http://schemas.microsoft.com/office/drawing/2014/main" id="{D43F2B62-CD08-4A66-90F2-4CA676B253E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2286997522"/>
      </p:ext>
    </p:extLst>
  </p:cSld>
  <p:clrMapOvr>
    <a:masterClrMapping/>
  </p:clrMapOvr>
  <p:transition spd="slow">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188F4-659D-4DB1-98B6-24508218CF7F}"/>
              </a:ext>
            </a:extLst>
          </p:cNvPr>
          <p:cNvSpPr>
            <a:spLocks noGrp="1"/>
          </p:cNvSpPr>
          <p:nvPr>
            <p:ph type="title"/>
          </p:nvPr>
        </p:nvSpPr>
        <p:spPr/>
        <p:txBody>
          <a:bodyPr/>
          <a:lstStyle/>
          <a:p>
            <a:r>
              <a:rPr lang="en-US" b="1" dirty="0">
                <a:latin typeface="Times New Roman" pitchFamily="18" charset="0"/>
                <a:cs typeface="Times New Roman" pitchFamily="18" charset="0"/>
              </a:rPr>
              <a:t>Functional Requirements </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E0DCE11-98E9-4E3D-8D3D-F9206BE5AEC5}"/>
              </a:ext>
            </a:extLst>
          </p:cNvPr>
          <p:cNvSpPr>
            <a:spLocks noGrp="1"/>
          </p:cNvSpPr>
          <p:nvPr>
            <p:ph idx="1"/>
          </p:nvPr>
        </p:nvSpPr>
        <p:spPr>
          <a:xfrm>
            <a:off x="1484310" y="2339828"/>
            <a:ext cx="10018713" cy="3124201"/>
          </a:xfrm>
        </p:spPr>
        <p:txBody>
          <a:bodyPr>
            <a:normAutofit/>
          </a:bodyPr>
          <a:lstStyle/>
          <a:p>
            <a:r>
              <a:rPr lang="en-US" sz="2000" dirty="0">
                <a:latin typeface="Times New Roman" pitchFamily="18" charset="0"/>
                <a:cs typeface="Times New Roman" pitchFamily="18" charset="0"/>
              </a:rPr>
              <a:t>The application provides assistance regarding FAQs with accurate responses.</a:t>
            </a:r>
          </a:p>
          <a:p>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general queries user can directly access the C</a:t>
            </a:r>
            <a:r>
              <a:rPr lang="en-US" sz="2000" dirty="0" smtClean="0">
                <a:latin typeface="Times New Roman" pitchFamily="18" charset="0"/>
                <a:cs typeface="Times New Roman" pitchFamily="18" charset="0"/>
              </a:rPr>
              <a:t>hatbot</a:t>
            </a:r>
            <a:r>
              <a:rPr lang="en-US"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Interaction with </a:t>
            </a:r>
            <a:r>
              <a:rPr lang="en-IN" sz="2000" dirty="0" smtClean="0">
                <a:latin typeface="Times New Roman" pitchFamily="18" charset="0"/>
                <a:cs typeface="Times New Roman" pitchFamily="18" charset="0"/>
              </a:rPr>
              <a:t>Chatbot </a:t>
            </a:r>
            <a:r>
              <a:rPr lang="en-IN" sz="2000" dirty="0">
                <a:latin typeface="Times New Roman" pitchFamily="18" charset="0"/>
                <a:cs typeface="Times New Roman" pitchFamily="18" charset="0"/>
              </a:rPr>
              <a:t>for various FAQs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4C0043AC-3642-496D-8547-2918F4CA293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2815767595"/>
      </p:ext>
    </p:extLst>
  </p:cSld>
  <p:clrMapOvr>
    <a:masterClrMapping/>
  </p:clrMapOvr>
  <p:transition spd="slow">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FF300-2E76-4AEB-A76F-95E51A5721BC}"/>
              </a:ext>
            </a:extLst>
          </p:cNvPr>
          <p:cNvSpPr>
            <a:spLocks noGrp="1"/>
          </p:cNvSpPr>
          <p:nvPr>
            <p:ph type="title"/>
          </p:nvPr>
        </p:nvSpPr>
        <p:spPr>
          <a:xfrm>
            <a:off x="1384271" y="709301"/>
            <a:ext cx="10018713" cy="1093063"/>
          </a:xfrm>
        </p:spPr>
        <p:txBody>
          <a:bodyPr/>
          <a:lstStyle/>
          <a:p>
            <a:r>
              <a:rPr lang="en-US" b="1" dirty="0">
                <a:latin typeface="Times New Roman" pitchFamily="18" charset="0"/>
                <a:cs typeface="Times New Roman" pitchFamily="18" charset="0"/>
              </a:rPr>
              <a:t>Non-Functional Requirements </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EBEB591-5645-4749-96F6-3DCB50F14CE3}"/>
              </a:ext>
            </a:extLst>
          </p:cNvPr>
          <p:cNvSpPr>
            <a:spLocks noGrp="1"/>
          </p:cNvSpPr>
          <p:nvPr>
            <p:ph idx="1"/>
          </p:nvPr>
        </p:nvSpPr>
        <p:spPr>
          <a:xfrm>
            <a:off x="1484310" y="2666999"/>
            <a:ext cx="10018713" cy="1552663"/>
          </a:xfrm>
        </p:spPr>
        <p:txBody>
          <a:bodyPr>
            <a:noAutofit/>
          </a:bodyPr>
          <a:lstStyle/>
          <a:p>
            <a:r>
              <a:rPr lang="en-US" sz="2000" dirty="0">
                <a:latin typeface="Times New Roman" pitchFamily="18" charset="0"/>
                <a:cs typeface="Times New Roman" pitchFamily="18" charset="0"/>
              </a:rPr>
              <a:t>Responsiveness: Quality and sudden </a:t>
            </a:r>
            <a:r>
              <a:rPr lang="en-US" sz="2000" dirty="0" smtClean="0">
                <a:latin typeface="Times New Roman" pitchFamily="18" charset="0"/>
                <a:cs typeface="Times New Roman" pitchFamily="18" charset="0"/>
              </a:rPr>
              <a:t>responses are </a:t>
            </a:r>
            <a:r>
              <a:rPr lang="en-US" sz="2000" dirty="0">
                <a:latin typeface="Times New Roman" pitchFamily="18" charset="0"/>
                <a:cs typeface="Times New Roman" pitchFamily="18" charset="0"/>
              </a:rPr>
              <a:t>made.</a:t>
            </a:r>
          </a:p>
          <a:p>
            <a:r>
              <a:rPr lang="en-US" sz="2000" dirty="0">
                <a:latin typeface="Times New Roman" pitchFamily="18" charset="0"/>
                <a:cs typeface="Times New Roman" pitchFamily="18" charset="0"/>
              </a:rPr>
              <a:t>Instantaneous :Instant reply.</a:t>
            </a:r>
          </a:p>
          <a:p>
            <a:r>
              <a:rPr lang="en-US" sz="2000" dirty="0">
                <a:latin typeface="Times New Roman" pitchFamily="18" charset="0"/>
                <a:cs typeface="Times New Roman" pitchFamily="18" charset="0"/>
              </a:rPr>
              <a:t>Secured :Interactions are not shared they are secured . It protects from unauthorized access.</a:t>
            </a:r>
          </a:p>
          <a:p>
            <a:r>
              <a:rPr lang="en-IN" sz="2000" dirty="0" err="1" smtClean="0">
                <a:latin typeface="Times New Roman" pitchFamily="18" charset="0"/>
                <a:cs typeface="Times New Roman" pitchFamily="18" charset="0"/>
              </a:rPr>
              <a:t>Availibility</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:Can be accessed at any time .</a:t>
            </a:r>
          </a:p>
          <a:p>
            <a:r>
              <a:rPr lang="en-IN" sz="2000" dirty="0" smtClean="0">
                <a:latin typeface="Times New Roman" pitchFamily="18" charset="0"/>
                <a:cs typeface="Times New Roman" pitchFamily="18" charset="0"/>
              </a:rPr>
              <a:t>Reliability:  </a:t>
            </a:r>
            <a:r>
              <a:rPr lang="en-IN" sz="2000" dirty="0">
                <a:latin typeface="Times New Roman" pitchFamily="18" charset="0"/>
                <a:cs typeface="Times New Roman" pitchFamily="18" charset="0"/>
              </a:rPr>
              <a:t>It is probability that  a product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will perform its function adequately or correctly for a specified period of time.</a:t>
            </a:r>
          </a:p>
        </p:txBody>
      </p:sp>
      <p:pic>
        <p:nvPicPr>
          <p:cNvPr id="4" name="Picture 3">
            <a:extLst>
              <a:ext uri="{FF2B5EF4-FFF2-40B4-BE49-F238E27FC236}">
                <a16:creationId xmlns="" xmlns:a16="http://schemas.microsoft.com/office/drawing/2014/main" id="{C4950655-6E3D-4468-835D-7F8A469D777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3436972365"/>
      </p:ext>
    </p:extLst>
  </p:cSld>
  <p:clrMapOvr>
    <a:masterClrMapping/>
  </p:clrMapOvr>
  <p:transition spd="slow">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154DC7-E96A-47F3-95B8-4D30745DAC50}"/>
              </a:ext>
            </a:extLst>
          </p:cNvPr>
          <p:cNvSpPr>
            <a:spLocks noGrp="1"/>
          </p:cNvSpPr>
          <p:nvPr>
            <p:ph idx="1"/>
          </p:nvPr>
        </p:nvSpPr>
        <p:spPr>
          <a:xfrm>
            <a:off x="1433976" y="1760989"/>
            <a:ext cx="10018713" cy="3124201"/>
          </a:xfrm>
        </p:spPr>
        <p:txBody>
          <a:bodyPr>
            <a:normAutofit fontScale="25000" lnSpcReduction="20000"/>
          </a:bodyPr>
          <a:lstStyle/>
          <a:p>
            <a:pPr>
              <a:buFont typeface="Arial" pitchFamily="34" charset="0"/>
              <a:buChar char="•"/>
            </a:pPr>
            <a:r>
              <a:rPr lang="en-US" sz="16000" b="1" dirty="0">
                <a:latin typeface="Times New Roman" pitchFamily="18" charset="0"/>
                <a:cs typeface="Times New Roman" pitchFamily="18" charset="0"/>
              </a:rPr>
              <a:t>Hardware requirements</a:t>
            </a:r>
          </a:p>
          <a:p>
            <a:pPr>
              <a:buFont typeface="Arial" pitchFamily="34" charset="0"/>
              <a:buChar char="•"/>
            </a:pPr>
            <a:r>
              <a:rPr lang="en-US" sz="8000" dirty="0">
                <a:latin typeface="Times New Roman" pitchFamily="18" charset="0"/>
                <a:cs typeface="Times New Roman" pitchFamily="18" charset="0"/>
              </a:rPr>
              <a:t>Ram 4GB or More.</a:t>
            </a:r>
          </a:p>
          <a:p>
            <a:pPr>
              <a:buFont typeface="Arial" pitchFamily="34" charset="0"/>
              <a:buChar char="•"/>
            </a:pPr>
            <a:r>
              <a:rPr lang="en-US" sz="8000" dirty="0">
                <a:latin typeface="Times New Roman" pitchFamily="18" charset="0"/>
                <a:cs typeface="Times New Roman" pitchFamily="18" charset="0"/>
              </a:rPr>
              <a:t>Hard disk capacity 50GB  or more</a:t>
            </a:r>
            <a:r>
              <a:rPr lang="en-US" sz="8000" dirty="0" smtClean="0">
                <a:latin typeface="Times New Roman" pitchFamily="18" charset="0"/>
                <a:cs typeface="Times New Roman" pitchFamily="18" charset="0"/>
              </a:rPr>
              <a:t>.</a:t>
            </a:r>
          </a:p>
          <a:p>
            <a:pPr>
              <a:buFont typeface="Arial" pitchFamily="34" charset="0"/>
              <a:buChar char="•"/>
            </a:pPr>
            <a:endParaRPr lang="en-US" sz="8000" dirty="0">
              <a:latin typeface="Times New Roman" pitchFamily="18" charset="0"/>
              <a:cs typeface="Times New Roman" pitchFamily="18" charset="0"/>
            </a:endParaRPr>
          </a:p>
          <a:p>
            <a:pPr>
              <a:buFont typeface="Arial" pitchFamily="34" charset="0"/>
              <a:buChar char="•"/>
            </a:pPr>
            <a:r>
              <a:rPr lang="en-US" sz="16000" b="1" dirty="0">
                <a:latin typeface="Times New Roman" pitchFamily="18" charset="0"/>
                <a:cs typeface="Times New Roman" pitchFamily="18" charset="0"/>
              </a:rPr>
              <a:t>Software requirements</a:t>
            </a:r>
          </a:p>
          <a:p>
            <a:pPr>
              <a:buFont typeface="Arial" pitchFamily="34" charset="0"/>
              <a:buChar char="•"/>
            </a:pPr>
            <a:r>
              <a:rPr lang="en-US" sz="8000" dirty="0" smtClean="0">
                <a:latin typeface="Times New Roman" pitchFamily="18" charset="0"/>
                <a:cs typeface="Times New Roman" pitchFamily="18" charset="0"/>
              </a:rPr>
              <a:t>Frontend:HTML CSS,JS</a:t>
            </a:r>
            <a:endParaRPr lang="en-US" sz="8000" dirty="0">
              <a:latin typeface="Times New Roman" pitchFamily="18" charset="0"/>
              <a:cs typeface="Times New Roman" pitchFamily="18" charset="0"/>
            </a:endParaRPr>
          </a:p>
          <a:p>
            <a:pPr>
              <a:buFont typeface="Arial" pitchFamily="34" charset="0"/>
              <a:buChar char="•"/>
            </a:pPr>
            <a:r>
              <a:rPr lang="en-US" sz="8000" dirty="0" smtClean="0">
                <a:latin typeface="Times New Roman" pitchFamily="18" charset="0"/>
                <a:cs typeface="Times New Roman" pitchFamily="18" charset="0"/>
              </a:rPr>
              <a:t>Backend : Python</a:t>
            </a:r>
            <a:endParaRPr lang="en-US" sz="8000" dirty="0">
              <a:latin typeface="Times New Roman" pitchFamily="18" charset="0"/>
              <a:cs typeface="Times New Roman" pitchFamily="18" charset="0"/>
            </a:endParaRPr>
          </a:p>
          <a:p>
            <a:endParaRPr lang="en-IN" dirty="0"/>
          </a:p>
        </p:txBody>
      </p:sp>
      <p:pic>
        <p:nvPicPr>
          <p:cNvPr id="4" name="Picture 3">
            <a:extLst>
              <a:ext uri="{FF2B5EF4-FFF2-40B4-BE49-F238E27FC236}">
                <a16:creationId xmlns="" xmlns:a16="http://schemas.microsoft.com/office/drawing/2014/main" id="{E2F52B48-6791-4B73-B5B3-EA9103F908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1824366633"/>
      </p:ext>
    </p:extLst>
  </p:cSld>
  <p:clrMapOvr>
    <a:masterClrMapping/>
  </p:clrMapOvr>
  <p:transition spd="slow">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61033" y="1523793"/>
            <a:ext cx="7730039" cy="4381500"/>
          </a:xfrm>
          <a:noFill/>
        </p:spPr>
        <p:txBody>
          <a:bodyPr>
            <a:normAutofit lnSpcReduction="10000"/>
          </a:bodyPr>
          <a:lstStyle/>
          <a:p>
            <a:pPr marL="285750" indent="-285750">
              <a:buNone/>
            </a:pPr>
            <a:endParaRPr lang="en-US" sz="2400" b="1" dirty="0" smtClean="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Design</a:t>
            </a:r>
          </a:p>
          <a:p>
            <a:pPr marL="285750" indent="-285750">
              <a:buFont typeface="Wingdings" pitchFamily="2" charset="2"/>
              <a:buChar char="Ø"/>
            </a:pPr>
            <a:r>
              <a:rPr lang="en-IN" sz="2400" dirty="0" smtClean="0">
                <a:latin typeface="Times New Roman" pitchFamily="18" charset="0"/>
                <a:cs typeface="Times New Roman" pitchFamily="18" charset="0"/>
              </a:rPr>
              <a:t>Architecture</a:t>
            </a:r>
          </a:p>
          <a:p>
            <a:pPr marL="285750" indent="-285750">
              <a:buFont typeface="Wingdings" pitchFamily="2" charset="2"/>
              <a:buChar char="Ø"/>
            </a:pPr>
            <a:r>
              <a:rPr lang="en-IN" sz="2400" dirty="0" smtClean="0">
                <a:latin typeface="Times New Roman" pitchFamily="18" charset="0"/>
                <a:cs typeface="Times New Roman" pitchFamily="18" charset="0"/>
              </a:rPr>
              <a:t>Use Case Diagram</a:t>
            </a:r>
          </a:p>
          <a:p>
            <a:pPr marL="285750" indent="-285750">
              <a:buFont typeface="Wingdings" pitchFamily="2" charset="2"/>
              <a:buChar char="Ø"/>
            </a:pPr>
            <a:r>
              <a:rPr lang="en-IN" sz="2400" dirty="0" smtClean="0">
                <a:latin typeface="Times New Roman" pitchFamily="18" charset="0"/>
                <a:cs typeface="Times New Roman" pitchFamily="18" charset="0"/>
              </a:rPr>
              <a:t>Sequence Diagram</a:t>
            </a:r>
          </a:p>
          <a:p>
            <a:pPr marL="285750" indent="-285750">
              <a:buFont typeface="Wingdings" pitchFamily="2" charset="2"/>
              <a:buChar char="Ø"/>
            </a:pPr>
            <a:r>
              <a:rPr lang="en-IN" sz="2400" b="1" dirty="0" smtClean="0">
                <a:latin typeface="Times New Roman" pitchFamily="18" charset="0"/>
                <a:cs typeface="Times New Roman" pitchFamily="18" charset="0"/>
              </a:rPr>
              <a:t>Implementation</a:t>
            </a:r>
          </a:p>
          <a:p>
            <a:pPr marL="285750" indent="-285750">
              <a:buFont typeface="Wingdings" pitchFamily="2" charset="2"/>
              <a:buChar char="Ø"/>
            </a:pPr>
            <a:r>
              <a:rPr lang="en-IN" sz="2400" dirty="0" smtClean="0">
                <a:latin typeface="Times New Roman" pitchFamily="18" charset="0"/>
                <a:cs typeface="Times New Roman" pitchFamily="18" charset="0"/>
              </a:rPr>
              <a:t>Flowchart</a:t>
            </a:r>
          </a:p>
          <a:p>
            <a:pPr marL="285750" indent="-285750">
              <a:buFont typeface="Wingdings" pitchFamily="2" charset="2"/>
              <a:buChar char="Ø"/>
            </a:pPr>
            <a:r>
              <a:rPr lang="en-IN" sz="2400" dirty="0" smtClean="0">
                <a:latin typeface="Times New Roman" pitchFamily="18" charset="0"/>
                <a:cs typeface="Times New Roman" pitchFamily="18" charset="0"/>
              </a:rPr>
              <a:t>Implementation Of Project</a:t>
            </a:r>
          </a:p>
          <a:p>
            <a:pPr marL="285750" indent="-285750">
              <a:buFont typeface="Wingdings" pitchFamily="2" charset="2"/>
              <a:buChar char="Ø"/>
            </a:pPr>
            <a:r>
              <a:rPr lang="en-IN" sz="2400" dirty="0" smtClean="0">
                <a:latin typeface="Times New Roman" pitchFamily="18" charset="0"/>
                <a:cs typeface="Times New Roman" pitchFamily="18" charset="0"/>
              </a:rPr>
              <a:t>Pseudo code</a:t>
            </a:r>
          </a:p>
          <a:p>
            <a:endParaRPr lang="en-US" sz="3600" dirty="0" smtClean="0">
              <a:solidFill>
                <a:schemeClr val="accent1"/>
              </a:solidFill>
              <a:latin typeface="Times New Roman" pitchFamily="18" charset="0"/>
              <a:ea typeface="+mj-ea"/>
              <a:cs typeface="Times New Roman" pitchFamily="18" charset="0"/>
            </a:endParaRPr>
          </a:p>
        </p:txBody>
      </p:sp>
      <p:sp>
        <p:nvSpPr>
          <p:cNvPr id="4" name="Rectangle 3"/>
          <p:cNvSpPr/>
          <p:nvPr/>
        </p:nvSpPr>
        <p:spPr>
          <a:xfrm>
            <a:off x="1532911" y="693624"/>
            <a:ext cx="2008883" cy="707886"/>
          </a:xfrm>
          <a:prstGeom prst="rect">
            <a:avLst/>
          </a:prstGeom>
        </p:spPr>
        <p:txBody>
          <a:bodyPr wrap="none">
            <a:spAutoFit/>
          </a:bodyPr>
          <a:lstStyle/>
          <a:p>
            <a:r>
              <a:rPr lang="en-IN" sz="4000" dirty="0" smtClean="0">
                <a:latin typeface="Times New Roman" pitchFamily="18" charset="0"/>
                <a:cs typeface="Times New Roman" pitchFamily="18" charset="0"/>
              </a:rPr>
              <a:t>Contents</a:t>
            </a:r>
          </a:p>
        </p:txBody>
      </p:sp>
      <p:pic>
        <p:nvPicPr>
          <p:cNvPr id="6" name="Picture 5">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44762" y="5649807"/>
            <a:ext cx="1737316" cy="917596"/>
          </a:xfrm>
          <a:prstGeom prst="rect">
            <a:avLst/>
          </a:prstGeom>
        </p:spPr>
      </p:pic>
    </p:spTree>
  </p:cSld>
  <p:clrMapOvr>
    <a:masterClrMapping/>
  </p:clrMapOvr>
  <p:transition>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5489" y="1502613"/>
            <a:ext cx="7088490" cy="40430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t>
            </a:r>
            <a:endParaRPr lang="en-US" dirty="0"/>
          </a:p>
        </p:txBody>
      </p:sp>
      <p:sp>
        <p:nvSpPr>
          <p:cNvPr id="3" name="Rectangle 2"/>
          <p:cNvSpPr/>
          <p:nvPr/>
        </p:nvSpPr>
        <p:spPr>
          <a:xfrm>
            <a:off x="4450772" y="2311215"/>
            <a:ext cx="1314922" cy="2629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gui</a:t>
            </a:r>
            <a:endParaRPr lang="en-US" dirty="0"/>
          </a:p>
        </p:txBody>
      </p:sp>
      <p:sp>
        <p:nvSpPr>
          <p:cNvPr id="6" name="Rectangle 5"/>
          <p:cNvSpPr/>
          <p:nvPr/>
        </p:nvSpPr>
        <p:spPr>
          <a:xfrm>
            <a:off x="7905590" y="2312474"/>
            <a:ext cx="1314922" cy="2629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cxnSp>
        <p:nvCxnSpPr>
          <p:cNvPr id="8" name="Straight Arrow Connector 7"/>
          <p:cNvCxnSpPr/>
          <p:nvPr/>
        </p:nvCxnSpPr>
        <p:spPr>
          <a:xfrm flipV="1">
            <a:off x="1985404" y="2794865"/>
            <a:ext cx="2420026" cy="112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1744" y="2348999"/>
            <a:ext cx="1334935" cy="369332"/>
          </a:xfrm>
          <a:prstGeom prst="rect">
            <a:avLst/>
          </a:prstGeom>
          <a:noFill/>
        </p:spPr>
        <p:txBody>
          <a:bodyPr wrap="square" rtlCol="0">
            <a:spAutoFit/>
          </a:bodyPr>
          <a:lstStyle/>
          <a:p>
            <a:r>
              <a:rPr lang="en-US" dirty="0" smtClean="0"/>
              <a:t>User query</a:t>
            </a:r>
            <a:endParaRPr lang="en-US" dirty="0"/>
          </a:p>
        </p:txBody>
      </p:sp>
      <p:cxnSp>
        <p:nvCxnSpPr>
          <p:cNvPr id="14" name="Straight Arrow Connector 13"/>
          <p:cNvCxnSpPr/>
          <p:nvPr/>
        </p:nvCxnSpPr>
        <p:spPr>
          <a:xfrm rot="10800000">
            <a:off x="1873828" y="4578322"/>
            <a:ext cx="25316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70832" y="4147572"/>
            <a:ext cx="1888659" cy="369332"/>
          </a:xfrm>
          <a:prstGeom prst="rect">
            <a:avLst/>
          </a:prstGeom>
          <a:noFill/>
        </p:spPr>
        <p:txBody>
          <a:bodyPr wrap="none" rtlCol="0">
            <a:spAutoFit/>
          </a:bodyPr>
          <a:lstStyle/>
          <a:p>
            <a:r>
              <a:rPr lang="en-US" dirty="0" smtClean="0"/>
              <a:t>System response</a:t>
            </a:r>
            <a:endParaRPr lang="en-US" dirty="0"/>
          </a:p>
        </p:txBody>
      </p:sp>
      <p:sp>
        <p:nvSpPr>
          <p:cNvPr id="18" name="TextBox 17"/>
          <p:cNvSpPr txBox="1"/>
          <p:nvPr/>
        </p:nvSpPr>
        <p:spPr>
          <a:xfrm>
            <a:off x="4790838" y="3376755"/>
            <a:ext cx="553357" cy="369332"/>
          </a:xfrm>
          <a:prstGeom prst="rect">
            <a:avLst/>
          </a:prstGeom>
          <a:noFill/>
        </p:spPr>
        <p:txBody>
          <a:bodyPr wrap="none" rtlCol="0">
            <a:spAutoFit/>
          </a:bodyPr>
          <a:lstStyle/>
          <a:p>
            <a:r>
              <a:rPr lang="en-US" dirty="0" smtClean="0"/>
              <a:t>GUI</a:t>
            </a:r>
            <a:endParaRPr lang="en-US" dirty="0"/>
          </a:p>
        </p:txBody>
      </p:sp>
      <p:cxnSp>
        <p:nvCxnSpPr>
          <p:cNvPr id="20" name="Straight Arrow Connector 19"/>
          <p:cNvCxnSpPr/>
          <p:nvPr/>
        </p:nvCxnSpPr>
        <p:spPr>
          <a:xfrm>
            <a:off x="5795922" y="2719294"/>
            <a:ext cx="2108410" cy="226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28430" y="2084504"/>
            <a:ext cx="1476686" cy="646331"/>
          </a:xfrm>
          <a:prstGeom prst="rect">
            <a:avLst/>
          </a:prstGeom>
          <a:noFill/>
        </p:spPr>
        <p:txBody>
          <a:bodyPr wrap="none" rtlCol="0">
            <a:spAutoFit/>
          </a:bodyPr>
          <a:lstStyle/>
          <a:p>
            <a:r>
              <a:rPr lang="en-US" dirty="0" smtClean="0"/>
              <a:t>Find for the </a:t>
            </a:r>
          </a:p>
          <a:p>
            <a:r>
              <a:rPr lang="en-US" dirty="0" smtClean="0"/>
              <a:t>best match</a:t>
            </a:r>
            <a:endParaRPr lang="en-US" dirty="0"/>
          </a:p>
        </p:txBody>
      </p:sp>
      <p:cxnSp>
        <p:nvCxnSpPr>
          <p:cNvPr id="24" name="Straight Arrow Connector 23"/>
          <p:cNvCxnSpPr/>
          <p:nvPr/>
        </p:nvCxnSpPr>
        <p:spPr>
          <a:xfrm rot="10800000" flipV="1">
            <a:off x="5803480" y="4585879"/>
            <a:ext cx="2070625" cy="151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73773" y="3920861"/>
            <a:ext cx="1483098" cy="646331"/>
          </a:xfrm>
          <a:prstGeom prst="rect">
            <a:avLst/>
          </a:prstGeom>
          <a:noFill/>
        </p:spPr>
        <p:txBody>
          <a:bodyPr wrap="none" rtlCol="0">
            <a:spAutoFit/>
          </a:bodyPr>
          <a:lstStyle/>
          <a:p>
            <a:r>
              <a:rPr lang="en-US" dirty="0" smtClean="0"/>
              <a:t>Selection of </a:t>
            </a:r>
          </a:p>
          <a:p>
            <a:r>
              <a:rPr lang="en-US" dirty="0" smtClean="0"/>
              <a:t>best match</a:t>
            </a:r>
            <a:endParaRPr lang="en-US" dirty="0"/>
          </a:p>
        </p:txBody>
      </p:sp>
      <p:sp>
        <p:nvSpPr>
          <p:cNvPr id="26" name="TextBox 25"/>
          <p:cNvSpPr txBox="1"/>
          <p:nvPr/>
        </p:nvSpPr>
        <p:spPr>
          <a:xfrm>
            <a:off x="8085849" y="3273773"/>
            <a:ext cx="912429" cy="646331"/>
          </a:xfrm>
          <a:prstGeom prst="rect">
            <a:avLst/>
          </a:prstGeom>
          <a:noFill/>
        </p:spPr>
        <p:txBody>
          <a:bodyPr wrap="none" rtlCol="0">
            <a:spAutoFit/>
          </a:bodyPr>
          <a:lstStyle/>
          <a:p>
            <a:r>
              <a:rPr lang="en-US" dirty="0" smtClean="0"/>
              <a:t>System</a:t>
            </a:r>
          </a:p>
          <a:p>
            <a:r>
              <a:rPr lang="en-US" dirty="0" smtClean="0"/>
              <a:t>(JSON)</a:t>
            </a:r>
            <a:endParaRPr lang="en-US" dirty="0"/>
          </a:p>
        </p:txBody>
      </p:sp>
      <p:sp>
        <p:nvSpPr>
          <p:cNvPr id="22" name="TextBox 21"/>
          <p:cNvSpPr txBox="1"/>
          <p:nvPr/>
        </p:nvSpPr>
        <p:spPr>
          <a:xfrm>
            <a:off x="3871342" y="500940"/>
            <a:ext cx="4114800" cy="707886"/>
          </a:xfrm>
          <a:prstGeom prst="rect">
            <a:avLst/>
          </a:prstGeom>
          <a:noFill/>
        </p:spPr>
        <p:txBody>
          <a:bodyPr wrap="square" rtlCol="0">
            <a:spAutoFit/>
          </a:bodyPr>
          <a:lstStyle/>
          <a:p>
            <a:pPr algn="ctr"/>
            <a:r>
              <a:rPr lang="en-IN" sz="4000" b="1" dirty="0" smtClean="0">
                <a:latin typeface="Times New Roman" pitchFamily="18" charset="0"/>
                <a:cs typeface="Times New Roman" pitchFamily="18" charset="0"/>
              </a:rPr>
              <a:t>Architecture</a:t>
            </a:r>
            <a:endParaRPr lang="en-US" sz="4000" b="1" dirty="0">
              <a:latin typeface="Times New Roman" pitchFamily="18" charset="0"/>
              <a:cs typeface="Times New Roman" pitchFamily="18" charset="0"/>
            </a:endParaRPr>
          </a:p>
        </p:txBody>
      </p:sp>
      <p:pic>
        <p:nvPicPr>
          <p:cNvPr id="23" name="Picture 22">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06719" y="5711354"/>
            <a:ext cx="1737316" cy="917596"/>
          </a:xfrm>
          <a:prstGeom prst="rect">
            <a:avLst/>
          </a:prstGeom>
        </p:spPr>
      </p:pic>
    </p:spTree>
  </p:cSld>
  <p:clrMapOvr>
    <a:masterClrMapping/>
  </p:clrMapOvr>
  <p:transition spd="slow">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140009" y="2883359"/>
            <a:ext cx="880534" cy="5418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cxnSp>
        <p:nvCxnSpPr>
          <p:cNvPr id="3" name="Straight Connector 2"/>
          <p:cNvCxnSpPr>
            <a:stCxn id="2" idx="4"/>
          </p:cNvCxnSpPr>
          <p:nvPr/>
        </p:nvCxnSpPr>
        <p:spPr>
          <a:xfrm rot="5400000">
            <a:off x="3279710" y="3717325"/>
            <a:ext cx="592667" cy="8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3147979" y="4017396"/>
            <a:ext cx="431800" cy="380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562844" y="4000461"/>
            <a:ext cx="457200" cy="440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054844" y="3450128"/>
            <a:ext cx="1024467" cy="8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11023" y="1378615"/>
            <a:ext cx="3175002" cy="47582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dirty="0">
              <a:latin typeface="Times New Roman" pitchFamily="18" charset="0"/>
              <a:cs typeface="Times New Roman" pitchFamily="18" charset="0"/>
            </a:endParaRPr>
          </a:p>
        </p:txBody>
      </p:sp>
      <p:sp>
        <p:nvSpPr>
          <p:cNvPr id="8" name="TextBox 35"/>
          <p:cNvSpPr txBox="1"/>
          <p:nvPr/>
        </p:nvSpPr>
        <p:spPr>
          <a:xfrm>
            <a:off x="6944161" y="1821412"/>
            <a:ext cx="71205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 </a:t>
            </a:r>
            <a:endParaRPr lang="en-US" dirty="0"/>
          </a:p>
        </p:txBody>
      </p:sp>
      <p:sp>
        <p:nvSpPr>
          <p:cNvPr id="9" name="Oval 8"/>
          <p:cNvSpPr/>
          <p:nvPr/>
        </p:nvSpPr>
        <p:spPr>
          <a:xfrm>
            <a:off x="6006315" y="2130178"/>
            <a:ext cx="1581019" cy="11167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A</a:t>
            </a:r>
            <a:endParaRPr lang="en-US" dirty="0"/>
          </a:p>
        </p:txBody>
      </p:sp>
      <p:sp>
        <p:nvSpPr>
          <p:cNvPr id="10" name="Oval 9"/>
          <p:cNvSpPr/>
          <p:nvPr/>
        </p:nvSpPr>
        <p:spPr>
          <a:xfrm>
            <a:off x="5943823" y="4105656"/>
            <a:ext cx="1745112" cy="104629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TextBox 38"/>
          <p:cNvSpPr txBox="1"/>
          <p:nvPr/>
        </p:nvSpPr>
        <p:spPr>
          <a:xfrm>
            <a:off x="6037508" y="2492908"/>
            <a:ext cx="191389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Ask Questions</a:t>
            </a:r>
            <a:endParaRPr lang="en-US" dirty="0">
              <a:latin typeface="Times New Roman" pitchFamily="18" charset="0"/>
              <a:cs typeface="Times New Roman" pitchFamily="18" charset="0"/>
            </a:endParaRPr>
          </a:p>
        </p:txBody>
      </p:sp>
      <p:sp>
        <p:nvSpPr>
          <p:cNvPr id="12" name="TextBox 39"/>
          <p:cNvSpPr txBox="1"/>
          <p:nvPr/>
        </p:nvSpPr>
        <p:spPr>
          <a:xfrm>
            <a:off x="5974315" y="4445330"/>
            <a:ext cx="196257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Receive Answers</a:t>
            </a:r>
            <a:endParaRPr lang="en-US" dirty="0">
              <a:latin typeface="Times New Roman" pitchFamily="18" charset="0"/>
              <a:cs typeface="Times New Roman" pitchFamily="18" charset="0"/>
            </a:endParaRPr>
          </a:p>
        </p:txBody>
      </p:sp>
      <p:sp>
        <p:nvSpPr>
          <p:cNvPr id="15" name="Rectangle 14"/>
          <p:cNvSpPr/>
          <p:nvPr/>
        </p:nvSpPr>
        <p:spPr>
          <a:xfrm>
            <a:off x="9633444" y="3104197"/>
            <a:ext cx="1896534" cy="1430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TextBox 46"/>
          <p:cNvSpPr txBox="1"/>
          <p:nvPr/>
        </p:nvSpPr>
        <p:spPr>
          <a:xfrm>
            <a:off x="10005977" y="3569864"/>
            <a:ext cx="1095172"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SYSTEM</a:t>
            </a:r>
            <a:endParaRPr lang="en-US" dirty="0">
              <a:latin typeface="Times New Roman" pitchFamily="18" charset="0"/>
              <a:cs typeface="Times New Roman" pitchFamily="18" charset="0"/>
            </a:endParaRPr>
          </a:p>
        </p:txBody>
      </p:sp>
      <p:sp>
        <p:nvSpPr>
          <p:cNvPr id="18" name="TextBox 51"/>
          <p:cNvSpPr txBox="1"/>
          <p:nvPr/>
        </p:nvSpPr>
        <p:spPr>
          <a:xfrm>
            <a:off x="6321350" y="970155"/>
            <a:ext cx="915635"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latin typeface="Times New Roman" pitchFamily="18" charset="0"/>
                <a:cs typeface="Times New Roman" pitchFamily="18" charset="0"/>
              </a:rPr>
              <a:t>Chatbot</a:t>
            </a:r>
            <a:endParaRPr lang="en-US" dirty="0">
              <a:latin typeface="Times New Roman" pitchFamily="18" charset="0"/>
              <a:cs typeface="Times New Roman" pitchFamily="18" charset="0"/>
            </a:endParaRPr>
          </a:p>
        </p:txBody>
      </p:sp>
      <p:cxnSp>
        <p:nvCxnSpPr>
          <p:cNvPr id="22" name="Straight Arrow Connector 21"/>
          <p:cNvCxnSpPr>
            <a:stCxn id="15" idx="1"/>
            <a:endCxn id="10" idx="6"/>
          </p:cNvCxnSpPr>
          <p:nvPr/>
        </p:nvCxnSpPr>
        <p:spPr>
          <a:xfrm rot="10800000" flipV="1">
            <a:off x="7688936" y="3819630"/>
            <a:ext cx="1944509" cy="809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1"/>
            <a:endCxn id="9" idx="6"/>
          </p:cNvCxnSpPr>
          <p:nvPr/>
        </p:nvCxnSpPr>
        <p:spPr>
          <a:xfrm rot="10800000">
            <a:off x="7587334" y="2688555"/>
            <a:ext cx="2046110" cy="11310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1"/>
          </p:cNvCxnSpPr>
          <p:nvPr/>
        </p:nvCxnSpPr>
        <p:spPr>
          <a:xfrm flipV="1">
            <a:off x="3826722" y="2677574"/>
            <a:ext cx="2210786" cy="10604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826723" y="3783149"/>
            <a:ext cx="2099735" cy="8918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17122" y="4595950"/>
            <a:ext cx="620683" cy="369332"/>
          </a:xfrm>
          <a:prstGeom prst="rect">
            <a:avLst/>
          </a:prstGeom>
          <a:noFill/>
        </p:spPr>
        <p:txBody>
          <a:bodyPr wrap="none" rtlCol="0">
            <a:spAutoFit/>
          </a:bodyPr>
          <a:lstStyle/>
          <a:p>
            <a:r>
              <a:rPr lang="en-US" dirty="0" smtClean="0"/>
              <a:t>user</a:t>
            </a:r>
            <a:endParaRPr lang="en-US" dirty="0"/>
          </a:p>
        </p:txBody>
      </p:sp>
      <p:sp>
        <p:nvSpPr>
          <p:cNvPr id="21" name="Rectangle 20"/>
          <p:cNvSpPr/>
          <p:nvPr/>
        </p:nvSpPr>
        <p:spPr>
          <a:xfrm>
            <a:off x="4665824" y="0"/>
            <a:ext cx="4232249" cy="984885"/>
          </a:xfrm>
          <a:prstGeom prst="rect">
            <a:avLst/>
          </a:prstGeom>
        </p:spPr>
        <p:txBody>
          <a:bodyPr wrap="none">
            <a:spAutoFit/>
          </a:bodyPr>
          <a:lstStyle/>
          <a:p>
            <a:pPr marL="285750" indent="-285750" algn="ctr"/>
            <a:r>
              <a:rPr lang="en-IN" sz="4000" b="1" dirty="0" smtClean="0">
                <a:latin typeface="Times New Roman" pitchFamily="18" charset="0"/>
                <a:cs typeface="Times New Roman" pitchFamily="18" charset="0"/>
              </a:rPr>
              <a:t>Use Case Diagram</a:t>
            </a:r>
          </a:p>
          <a:p>
            <a:endParaRPr lang="en-IN" b="1" dirty="0" smtClean="0">
              <a:latin typeface="Times New Roman" pitchFamily="18" charset="0"/>
              <a:cs typeface="Times New Roman" pitchFamily="18" charset="0"/>
            </a:endParaRPr>
          </a:p>
        </p:txBody>
      </p:sp>
      <p:sp>
        <p:nvSpPr>
          <p:cNvPr id="23" name="4-Point Star 22"/>
          <p:cNvSpPr/>
          <p:nvPr/>
        </p:nvSpPr>
        <p:spPr>
          <a:xfrm>
            <a:off x="3374835" y="3034762"/>
            <a:ext cx="80682" cy="5378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4-Point Star 23"/>
          <p:cNvSpPr/>
          <p:nvPr/>
        </p:nvSpPr>
        <p:spPr>
          <a:xfrm>
            <a:off x="3679635" y="3052692"/>
            <a:ext cx="71717" cy="45719"/>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341173" y="6102734"/>
            <a:ext cx="1737316" cy="917596"/>
          </a:xfrm>
          <a:prstGeom prst="rect">
            <a:avLst/>
          </a:prstGeom>
        </p:spPr>
      </p:pic>
    </p:spTree>
  </p:cSld>
  <p:clrMapOvr>
    <a:masterClrMapping/>
  </p:clrMapOvr>
  <p:transition spd="slow">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87454" y="1568667"/>
            <a:ext cx="1167063" cy="577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546799" y="1654448"/>
            <a:ext cx="668773" cy="400110"/>
          </a:xfrm>
          <a:prstGeom prst="rect">
            <a:avLst/>
          </a:prstGeom>
          <a:noFill/>
        </p:spPr>
        <p:txBody>
          <a:bodyPr wrap="none" rtlCol="0">
            <a:spAutoFit/>
          </a:bodyPr>
          <a:lstStyle/>
          <a:p>
            <a:pPr algn="ctr"/>
            <a:r>
              <a:rPr lang="en-US" sz="2000" dirty="0" smtClean="0">
                <a:latin typeface="Times New Roman" pitchFamily="18" charset="0"/>
                <a:cs typeface="Times New Roman" pitchFamily="18" charset="0"/>
              </a:rPr>
              <a:t>User</a:t>
            </a:r>
            <a:endParaRPr lang="en-US" sz="2000" dirty="0">
              <a:latin typeface="Times New Roman" pitchFamily="18" charset="0"/>
              <a:cs typeface="Times New Roman" pitchFamily="18" charset="0"/>
            </a:endParaRPr>
          </a:p>
        </p:txBody>
      </p:sp>
      <p:sp>
        <p:nvSpPr>
          <p:cNvPr id="7" name="Rectangle 6"/>
          <p:cNvSpPr/>
          <p:nvPr/>
        </p:nvSpPr>
        <p:spPr>
          <a:xfrm>
            <a:off x="6217588" y="1553963"/>
            <a:ext cx="1227221" cy="5534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3809231" y="3125428"/>
            <a:ext cx="135468" cy="25127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800788" y="3178440"/>
            <a:ext cx="131233" cy="11389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567229" y="2867274"/>
            <a:ext cx="108656" cy="21141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p:cNvCxnSpPr/>
          <p:nvPr/>
        </p:nvCxnSpPr>
        <p:spPr>
          <a:xfrm flipV="1">
            <a:off x="4023721" y="3238237"/>
            <a:ext cx="2613560" cy="17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959387" y="3236268"/>
            <a:ext cx="2530480" cy="168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603665" y="133670"/>
            <a:ext cx="4302781" cy="984885"/>
          </a:xfrm>
          <a:prstGeom prst="rect">
            <a:avLst/>
          </a:prstGeom>
          <a:noFill/>
        </p:spPr>
        <p:txBody>
          <a:bodyPr wrap="none" rtlCol="0">
            <a:spAutoFit/>
          </a:bodyPr>
          <a:lstStyle/>
          <a:p>
            <a:r>
              <a:rPr lang="en-IN" sz="4000" b="1" dirty="0" smtClean="0">
                <a:latin typeface="Times New Roman" pitchFamily="18" charset="0"/>
                <a:cs typeface="Times New Roman" pitchFamily="18" charset="0"/>
              </a:rPr>
              <a:t>Sequence Diagram</a:t>
            </a:r>
          </a:p>
          <a:p>
            <a:endParaRPr lang="en-US" b="1" dirty="0"/>
          </a:p>
        </p:txBody>
      </p:sp>
      <p:pic>
        <p:nvPicPr>
          <p:cNvPr id="42" name="Picture 41">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36227" y="5659834"/>
            <a:ext cx="1737316" cy="917596"/>
          </a:xfrm>
          <a:prstGeom prst="rect">
            <a:avLst/>
          </a:prstGeom>
        </p:spPr>
      </p:pic>
      <p:cxnSp>
        <p:nvCxnSpPr>
          <p:cNvPr id="48" name="Straight Connector 47"/>
          <p:cNvCxnSpPr/>
          <p:nvPr/>
        </p:nvCxnSpPr>
        <p:spPr>
          <a:xfrm rot="16200000" flipH="1">
            <a:off x="3769062" y="2234393"/>
            <a:ext cx="179181" cy="2762"/>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a:off x="3793738" y="2437378"/>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16200000" flipH="1">
            <a:off x="3780026" y="2629403"/>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H="1">
            <a:off x="3798314" y="2830574"/>
            <a:ext cx="137158" cy="4565"/>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3791920" y="3005250"/>
            <a:ext cx="147181" cy="181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16200000" flipH="1">
            <a:off x="6743685" y="2228749"/>
            <a:ext cx="179181" cy="2762"/>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a:off x="6768361" y="2431734"/>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6200000" flipH="1">
            <a:off x="6754649" y="2623759"/>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6200000" flipH="1">
            <a:off x="6772937" y="2824930"/>
            <a:ext cx="137158" cy="4565"/>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rot="5400000">
            <a:off x="6766544" y="3033474"/>
            <a:ext cx="147181" cy="1812"/>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a:off x="3810671" y="5750667"/>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rot="16200000" flipH="1">
            <a:off x="3796959" y="5942692"/>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5400000">
            <a:off x="3785159" y="6122921"/>
            <a:ext cx="181470" cy="2143"/>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rot="5400000">
            <a:off x="6796584" y="4412934"/>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16200000" flipH="1">
            <a:off x="6782872" y="4604959"/>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16200000" flipH="1">
            <a:off x="6801160" y="4806130"/>
            <a:ext cx="137158" cy="4565"/>
          </a:xfrm>
          <a:prstGeom prst="line">
            <a:avLst/>
          </a:prstGeom>
        </p:spPr>
        <p:style>
          <a:lnRef idx="1">
            <a:schemeClr val="dk1"/>
          </a:lnRef>
          <a:fillRef idx="0">
            <a:schemeClr val="dk1"/>
          </a:fillRef>
          <a:effectRef idx="0">
            <a:schemeClr val="dk1"/>
          </a:effectRef>
          <a:fontRef idx="minor">
            <a:schemeClr val="tx1"/>
          </a:fontRef>
        </p:style>
      </p:cxnSp>
      <p:sp>
        <p:nvSpPr>
          <p:cNvPr id="89" name="Rectangle 88"/>
          <p:cNvSpPr/>
          <p:nvPr/>
        </p:nvSpPr>
        <p:spPr>
          <a:xfrm>
            <a:off x="6812076" y="4915656"/>
            <a:ext cx="112889"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rot="5400000">
            <a:off x="6796584" y="5316045"/>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16200000" flipH="1">
            <a:off x="6782872" y="5508070"/>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6200000" flipH="1">
            <a:off x="6801160" y="5709241"/>
            <a:ext cx="137158" cy="4565"/>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5400000">
            <a:off x="6807873" y="5835334"/>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16200000" flipH="1">
            <a:off x="6794161" y="6027359"/>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rot="5400000">
            <a:off x="9546093" y="5060052"/>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16200000" flipH="1">
            <a:off x="9532381" y="5252077"/>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rot="16200000" flipH="1">
            <a:off x="9550669" y="5453248"/>
            <a:ext cx="137158" cy="4565"/>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rot="5400000">
            <a:off x="9557382" y="5579341"/>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16200000" flipH="1">
            <a:off x="9543670" y="5771366"/>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rot="16200000" flipH="1">
            <a:off x="9532381" y="5985855"/>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16200000" flipH="1">
            <a:off x="9526737" y="2243587"/>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rot="16200000" flipH="1">
            <a:off x="9545025" y="2444758"/>
            <a:ext cx="137158" cy="4565"/>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rot="5400000">
            <a:off x="9551738" y="2570851"/>
            <a:ext cx="132588" cy="1588"/>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rot="16200000" flipH="1">
            <a:off x="9538026" y="2762876"/>
            <a:ext cx="169165" cy="3"/>
          </a:xfrm>
          <a:prstGeom prst="line">
            <a:avLst/>
          </a:prstGeom>
        </p:spPr>
        <p:style>
          <a:lnRef idx="1">
            <a:schemeClr val="dk1"/>
          </a:lnRef>
          <a:fillRef idx="0">
            <a:schemeClr val="dk1"/>
          </a:fillRef>
          <a:effectRef idx="0">
            <a:schemeClr val="dk1"/>
          </a:effectRef>
          <a:fontRef idx="minor">
            <a:schemeClr val="tx1"/>
          </a:fontRef>
        </p:style>
      </p:cxnSp>
      <p:cxnSp>
        <p:nvCxnSpPr>
          <p:cNvPr id="121" name="Elbow Connector 120"/>
          <p:cNvCxnSpPr/>
          <p:nvPr/>
        </p:nvCxnSpPr>
        <p:spPr>
          <a:xfrm rot="10800000" flipV="1">
            <a:off x="4001143" y="5062412"/>
            <a:ext cx="2743200" cy="36124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Elbow Connector 121"/>
          <p:cNvCxnSpPr/>
          <p:nvPr/>
        </p:nvCxnSpPr>
        <p:spPr>
          <a:xfrm rot="10800000" flipV="1">
            <a:off x="6941903" y="4652690"/>
            <a:ext cx="2574859" cy="39278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9061553" y="1569829"/>
            <a:ext cx="1140178" cy="5531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9130192" y="1629805"/>
            <a:ext cx="995785"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Chatbot</a:t>
            </a:r>
            <a:endParaRPr lang="en-US" sz="2000" dirty="0">
              <a:latin typeface="Times New Roman" pitchFamily="18" charset="0"/>
              <a:cs typeface="Times New Roman" pitchFamily="18" charset="0"/>
            </a:endParaRPr>
          </a:p>
        </p:txBody>
      </p:sp>
      <p:sp>
        <p:nvSpPr>
          <p:cNvPr id="129" name="TextBox 128"/>
          <p:cNvSpPr txBox="1"/>
          <p:nvPr/>
        </p:nvSpPr>
        <p:spPr>
          <a:xfrm>
            <a:off x="6529856" y="1630590"/>
            <a:ext cx="1072444" cy="383822"/>
          </a:xfrm>
          <a:prstGeom prst="rect">
            <a:avLst/>
          </a:prstGeom>
          <a:noFill/>
        </p:spPr>
        <p:txBody>
          <a:bodyPr wrap="square" rtlCol="0">
            <a:spAutoFit/>
          </a:bodyPr>
          <a:lstStyle/>
          <a:p>
            <a:r>
              <a:rPr lang="en-US" dirty="0" smtClean="0"/>
              <a:t>GUI</a:t>
            </a:r>
            <a:endParaRPr lang="en-US" dirty="0"/>
          </a:p>
        </p:txBody>
      </p:sp>
      <p:sp>
        <p:nvSpPr>
          <p:cNvPr id="130" name="TextBox 129"/>
          <p:cNvSpPr txBox="1"/>
          <p:nvPr/>
        </p:nvSpPr>
        <p:spPr>
          <a:xfrm>
            <a:off x="4723632" y="2849789"/>
            <a:ext cx="1478844" cy="369332"/>
          </a:xfrm>
          <a:prstGeom prst="rect">
            <a:avLst/>
          </a:prstGeom>
          <a:noFill/>
        </p:spPr>
        <p:txBody>
          <a:bodyPr wrap="square" rtlCol="0">
            <a:spAutoFit/>
          </a:bodyPr>
          <a:lstStyle/>
          <a:p>
            <a:r>
              <a:rPr lang="en-US" dirty="0" smtClean="0"/>
              <a:t>Send query</a:t>
            </a:r>
            <a:endParaRPr lang="en-US" dirty="0"/>
          </a:p>
        </p:txBody>
      </p:sp>
      <p:sp>
        <p:nvSpPr>
          <p:cNvPr id="131" name="TextBox 130"/>
          <p:cNvSpPr txBox="1"/>
          <p:nvPr/>
        </p:nvSpPr>
        <p:spPr>
          <a:xfrm>
            <a:off x="4509144" y="5062412"/>
            <a:ext cx="1004711" cy="369332"/>
          </a:xfrm>
          <a:prstGeom prst="rect">
            <a:avLst/>
          </a:prstGeom>
          <a:noFill/>
        </p:spPr>
        <p:txBody>
          <a:bodyPr wrap="square" rtlCol="0">
            <a:spAutoFit/>
          </a:bodyPr>
          <a:lstStyle/>
          <a:p>
            <a:r>
              <a:rPr lang="en-US" dirty="0" smtClean="0"/>
              <a:t>Display</a:t>
            </a:r>
            <a:endParaRPr lang="en-US" dirty="0"/>
          </a:p>
        </p:txBody>
      </p:sp>
      <p:sp>
        <p:nvSpPr>
          <p:cNvPr id="132" name="TextBox 131"/>
          <p:cNvSpPr txBox="1"/>
          <p:nvPr/>
        </p:nvSpPr>
        <p:spPr>
          <a:xfrm>
            <a:off x="5344519" y="5062411"/>
            <a:ext cx="1207911" cy="369332"/>
          </a:xfrm>
          <a:prstGeom prst="rect">
            <a:avLst/>
          </a:prstGeom>
          <a:noFill/>
        </p:spPr>
        <p:txBody>
          <a:bodyPr wrap="square" rtlCol="0">
            <a:spAutoFit/>
          </a:bodyPr>
          <a:lstStyle/>
          <a:p>
            <a:r>
              <a:rPr lang="en-US" dirty="0" smtClean="0"/>
              <a:t>response</a:t>
            </a:r>
            <a:endParaRPr lang="en-US" dirty="0"/>
          </a:p>
        </p:txBody>
      </p:sp>
      <p:sp>
        <p:nvSpPr>
          <p:cNvPr id="133" name="TextBox 132"/>
          <p:cNvSpPr txBox="1"/>
          <p:nvPr/>
        </p:nvSpPr>
        <p:spPr>
          <a:xfrm>
            <a:off x="7218476" y="2883656"/>
            <a:ext cx="1964267" cy="369332"/>
          </a:xfrm>
          <a:prstGeom prst="rect">
            <a:avLst/>
          </a:prstGeom>
          <a:noFill/>
        </p:spPr>
        <p:txBody>
          <a:bodyPr wrap="square" rtlCol="0">
            <a:spAutoFit/>
          </a:bodyPr>
          <a:lstStyle/>
          <a:p>
            <a:r>
              <a:rPr lang="en-US" dirty="0" smtClean="0"/>
              <a:t>Sent to compare</a:t>
            </a:r>
            <a:endParaRPr lang="en-US" dirty="0"/>
          </a:p>
        </p:txBody>
      </p:sp>
      <p:sp>
        <p:nvSpPr>
          <p:cNvPr id="134" name="TextBox 133"/>
          <p:cNvSpPr txBox="1"/>
          <p:nvPr/>
        </p:nvSpPr>
        <p:spPr>
          <a:xfrm>
            <a:off x="8127230" y="4684234"/>
            <a:ext cx="1207911" cy="369332"/>
          </a:xfrm>
          <a:prstGeom prst="rect">
            <a:avLst/>
          </a:prstGeom>
          <a:noFill/>
        </p:spPr>
        <p:txBody>
          <a:bodyPr wrap="square" rtlCol="0">
            <a:spAutoFit/>
          </a:bodyPr>
          <a:lstStyle/>
          <a:p>
            <a:r>
              <a:rPr lang="en-US" dirty="0" smtClean="0"/>
              <a:t> response</a:t>
            </a:r>
            <a:endParaRPr lang="en-US" dirty="0"/>
          </a:p>
        </p:txBody>
      </p:sp>
      <p:sp>
        <p:nvSpPr>
          <p:cNvPr id="136" name="TextBox 135"/>
          <p:cNvSpPr txBox="1"/>
          <p:nvPr/>
        </p:nvSpPr>
        <p:spPr>
          <a:xfrm>
            <a:off x="7037852" y="4678589"/>
            <a:ext cx="1207911" cy="369332"/>
          </a:xfrm>
          <a:prstGeom prst="rect">
            <a:avLst/>
          </a:prstGeom>
          <a:noFill/>
        </p:spPr>
        <p:txBody>
          <a:bodyPr wrap="square" rtlCol="0">
            <a:spAutoFit/>
          </a:bodyPr>
          <a:lstStyle/>
          <a:p>
            <a:r>
              <a:rPr lang="en-US" dirty="0" smtClean="0"/>
              <a:t>Generate</a:t>
            </a:r>
            <a:endParaRPr lang="en-US" dirty="0"/>
          </a:p>
        </p:txBody>
      </p:sp>
    </p:spTree>
    <p:extLst>
      <p:ext uri="{BB962C8B-B14F-4D97-AF65-F5344CB8AC3E}">
        <p14:creationId xmlns:p14="http://schemas.microsoft.com/office/powerpoint/2010/main" xmlns="" val="2130093679"/>
      </p:ext>
    </p:extLst>
  </p:cSld>
  <p:clrMapOvr>
    <a:masterClrMapping/>
  </p:clrMapOvr>
  <p:transition>
    <p:push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Arrow Connector 107"/>
          <p:cNvCxnSpPr>
            <a:stCxn id="101" idx="1"/>
          </p:cNvCxnSpPr>
          <p:nvPr/>
        </p:nvCxnSpPr>
        <p:spPr>
          <a:xfrm rot="10800000">
            <a:off x="6890494" y="5214365"/>
            <a:ext cx="1175950" cy="3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37697" y="361328"/>
            <a:ext cx="2435282"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Flowchart</a:t>
            </a:r>
            <a:endParaRPr lang="en-US" sz="4000" b="1" dirty="0">
              <a:latin typeface="Times New Roman" pitchFamily="18" charset="0"/>
              <a:cs typeface="Times New Roman" pitchFamily="18" charset="0"/>
            </a:endParaRPr>
          </a:p>
        </p:txBody>
      </p:sp>
      <p:sp>
        <p:nvSpPr>
          <p:cNvPr id="4" name="Oval 3"/>
          <p:cNvSpPr/>
          <p:nvPr/>
        </p:nvSpPr>
        <p:spPr>
          <a:xfrm>
            <a:off x="5181619" y="760957"/>
            <a:ext cx="1335819" cy="5486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54979" y="4932531"/>
            <a:ext cx="1335819" cy="5486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4972880" y="1813846"/>
            <a:ext cx="1741335" cy="70766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rot="5400000">
            <a:off x="5604681" y="1557753"/>
            <a:ext cx="430252" cy="56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753515" y="2672076"/>
            <a:ext cx="262637" cy="8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6" idx="0"/>
          </p:cNvCxnSpPr>
          <p:nvPr/>
        </p:nvCxnSpPr>
        <p:spPr>
          <a:xfrm rot="5400000">
            <a:off x="1946590" y="4235675"/>
            <a:ext cx="1373156" cy="205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521547" y="864669"/>
            <a:ext cx="620683" cy="369332"/>
          </a:xfrm>
          <a:prstGeom prst="rect">
            <a:avLst/>
          </a:prstGeom>
          <a:noFill/>
        </p:spPr>
        <p:txBody>
          <a:bodyPr wrap="none" rtlCol="0">
            <a:spAutoFit/>
          </a:bodyPr>
          <a:lstStyle/>
          <a:p>
            <a:r>
              <a:rPr lang="en-IN"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
        <p:nvSpPr>
          <p:cNvPr id="44" name="TextBox 43"/>
          <p:cNvSpPr txBox="1"/>
          <p:nvPr/>
        </p:nvSpPr>
        <p:spPr>
          <a:xfrm>
            <a:off x="2352002" y="5007948"/>
            <a:ext cx="569387" cy="369332"/>
          </a:xfrm>
          <a:prstGeom prst="rect">
            <a:avLst/>
          </a:prstGeom>
          <a:noFill/>
        </p:spPr>
        <p:txBody>
          <a:bodyPr wrap="none" rtlCol="0">
            <a:spAutoFit/>
          </a:bodyPr>
          <a:lstStyle/>
          <a:p>
            <a:r>
              <a:rPr lang="en-IN" dirty="0" smtClean="0">
                <a:latin typeface="Times New Roman" pitchFamily="18" charset="0"/>
                <a:cs typeface="Times New Roman" pitchFamily="18" charset="0"/>
              </a:rPr>
              <a:t>Exit</a:t>
            </a:r>
            <a:endParaRPr lang="en-US" dirty="0">
              <a:latin typeface="Times New Roman" pitchFamily="18" charset="0"/>
              <a:cs typeface="Times New Roman" pitchFamily="18" charset="0"/>
            </a:endParaRPr>
          </a:p>
        </p:txBody>
      </p:sp>
      <p:sp>
        <p:nvSpPr>
          <p:cNvPr id="26" name="TextBox 25"/>
          <p:cNvSpPr txBox="1"/>
          <p:nvPr/>
        </p:nvSpPr>
        <p:spPr>
          <a:xfrm>
            <a:off x="5343745" y="1825323"/>
            <a:ext cx="1176867" cy="646331"/>
          </a:xfrm>
          <a:prstGeom prst="rect">
            <a:avLst/>
          </a:prstGeom>
          <a:noFill/>
        </p:spPr>
        <p:txBody>
          <a:bodyPr wrap="square" rtlCol="0">
            <a:spAutoFit/>
          </a:bodyPr>
          <a:lstStyle/>
          <a:p>
            <a:r>
              <a:rPr lang="en-IN" dirty="0" smtClean="0">
                <a:latin typeface="Times New Roman" pitchFamily="18" charset="0"/>
                <a:cs typeface="Times New Roman" pitchFamily="18" charset="0"/>
              </a:rPr>
              <a:t>Access Website</a:t>
            </a:r>
            <a:endParaRPr lang="en-US" dirty="0">
              <a:latin typeface="Times New Roman" pitchFamily="18" charset="0"/>
              <a:cs typeface="Times New Roman" pitchFamily="18" charset="0"/>
            </a:endParaRPr>
          </a:p>
        </p:txBody>
      </p:sp>
      <p:sp>
        <p:nvSpPr>
          <p:cNvPr id="61" name="TextBox 60"/>
          <p:cNvSpPr txBox="1"/>
          <p:nvPr/>
        </p:nvSpPr>
        <p:spPr>
          <a:xfrm>
            <a:off x="2210170" y="3248910"/>
            <a:ext cx="1371600" cy="369332"/>
          </a:xfrm>
          <a:prstGeom prst="rect">
            <a:avLst/>
          </a:prstGeom>
          <a:noFill/>
        </p:spPr>
        <p:txBody>
          <a:bodyPr wrap="square" rtlCol="0">
            <a:spAutoFit/>
          </a:bodyPr>
          <a:lstStyle/>
          <a:p>
            <a:r>
              <a:rPr lang="en-IN" dirty="0" smtClean="0"/>
              <a:t>Sign up</a:t>
            </a:r>
            <a:endParaRPr lang="en-US" dirty="0"/>
          </a:p>
        </p:txBody>
      </p:sp>
      <p:sp>
        <p:nvSpPr>
          <p:cNvPr id="65" name="TextBox 64"/>
          <p:cNvSpPr txBox="1"/>
          <p:nvPr/>
        </p:nvSpPr>
        <p:spPr>
          <a:xfrm>
            <a:off x="5200722" y="2941941"/>
            <a:ext cx="1498600" cy="646331"/>
          </a:xfrm>
          <a:prstGeom prst="rect">
            <a:avLst/>
          </a:prstGeom>
          <a:noFill/>
        </p:spPr>
        <p:txBody>
          <a:bodyPr wrap="square" rtlCol="0">
            <a:spAutoFit/>
          </a:bodyPr>
          <a:lstStyle/>
          <a:p>
            <a:r>
              <a:rPr lang="en-IN" dirty="0" smtClean="0"/>
              <a:t>Have Any Queries?</a:t>
            </a:r>
            <a:endParaRPr lang="en-US" dirty="0"/>
          </a:p>
        </p:txBody>
      </p:sp>
      <p:sp>
        <p:nvSpPr>
          <p:cNvPr id="66" name="Diamond 65"/>
          <p:cNvSpPr/>
          <p:nvPr/>
        </p:nvSpPr>
        <p:spPr>
          <a:xfrm>
            <a:off x="4802789" y="2823407"/>
            <a:ext cx="2150533" cy="91440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324992" y="2954326"/>
            <a:ext cx="1557867" cy="646331"/>
          </a:xfrm>
          <a:prstGeom prst="rect">
            <a:avLst/>
          </a:prstGeom>
          <a:noFill/>
        </p:spPr>
        <p:txBody>
          <a:bodyPr wrap="square" rtlCol="0">
            <a:spAutoFit/>
          </a:bodyPr>
          <a:lstStyle/>
          <a:p>
            <a:r>
              <a:rPr lang="en-IN" dirty="0" smtClean="0">
                <a:latin typeface="Times New Roman" pitchFamily="18" charset="0"/>
                <a:cs typeface="Times New Roman" pitchFamily="18" charset="0"/>
              </a:rPr>
              <a:t>Have any queries?</a:t>
            </a:r>
            <a:endParaRPr lang="en-US" dirty="0">
              <a:latin typeface="Times New Roman" pitchFamily="18" charset="0"/>
              <a:cs typeface="Times New Roman" pitchFamily="18" charset="0"/>
            </a:endParaRPr>
          </a:p>
        </p:txBody>
      </p:sp>
      <p:cxnSp>
        <p:nvCxnSpPr>
          <p:cNvPr id="71" name="Straight Arrow Connector 70"/>
          <p:cNvCxnSpPr>
            <a:stCxn id="66" idx="3"/>
          </p:cNvCxnSpPr>
          <p:nvPr/>
        </p:nvCxnSpPr>
        <p:spPr>
          <a:xfrm>
            <a:off x="6953322" y="3280607"/>
            <a:ext cx="107526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6" idx="1"/>
            <a:endCxn id="74" idx="3"/>
          </p:cNvCxnSpPr>
          <p:nvPr/>
        </p:nvCxnSpPr>
        <p:spPr>
          <a:xfrm rot="10800000" flipV="1">
            <a:off x="3676723" y="3280607"/>
            <a:ext cx="1126067" cy="8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754789" y="2899608"/>
            <a:ext cx="1921933" cy="7789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944133" y="4821399"/>
            <a:ext cx="1930400" cy="789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762414" y="3069221"/>
            <a:ext cx="2067485" cy="369332"/>
          </a:xfrm>
          <a:prstGeom prst="rect">
            <a:avLst/>
          </a:prstGeom>
          <a:noFill/>
        </p:spPr>
        <p:txBody>
          <a:bodyPr wrap="square" rtlCol="0">
            <a:spAutoFit/>
          </a:bodyPr>
          <a:lstStyle/>
          <a:p>
            <a:r>
              <a:rPr lang="en-IN" dirty="0" smtClean="0">
                <a:latin typeface="Times New Roman" pitchFamily="18" charset="0"/>
                <a:cs typeface="Times New Roman" pitchFamily="18" charset="0"/>
              </a:rPr>
              <a:t>Ignore the chatbot</a:t>
            </a:r>
            <a:endParaRPr lang="en-US" dirty="0">
              <a:latin typeface="Times New Roman" pitchFamily="18" charset="0"/>
              <a:cs typeface="Times New Roman" pitchFamily="18" charset="0"/>
            </a:endParaRPr>
          </a:p>
        </p:txBody>
      </p:sp>
      <p:sp>
        <p:nvSpPr>
          <p:cNvPr id="113" name="TextBox 112"/>
          <p:cNvSpPr txBox="1"/>
          <p:nvPr/>
        </p:nvSpPr>
        <p:spPr>
          <a:xfrm>
            <a:off x="7156522" y="2950408"/>
            <a:ext cx="762000" cy="369332"/>
          </a:xfrm>
          <a:prstGeom prst="rect">
            <a:avLst/>
          </a:prstGeom>
          <a:noFill/>
        </p:spPr>
        <p:txBody>
          <a:bodyPr wrap="square" rtlCol="0">
            <a:spAutoFit/>
          </a:bodyPr>
          <a:lstStyle/>
          <a:p>
            <a:r>
              <a:rPr lang="en-IN" dirty="0" smtClean="0"/>
              <a:t>Yes</a:t>
            </a:r>
            <a:endParaRPr lang="en-US" dirty="0"/>
          </a:p>
        </p:txBody>
      </p:sp>
      <p:sp>
        <p:nvSpPr>
          <p:cNvPr id="114" name="TextBox 113"/>
          <p:cNvSpPr txBox="1"/>
          <p:nvPr/>
        </p:nvSpPr>
        <p:spPr>
          <a:xfrm>
            <a:off x="4057722" y="2958874"/>
            <a:ext cx="575733" cy="369332"/>
          </a:xfrm>
          <a:prstGeom prst="rect">
            <a:avLst/>
          </a:prstGeom>
          <a:noFill/>
        </p:spPr>
        <p:txBody>
          <a:bodyPr wrap="square" rtlCol="0">
            <a:spAutoFit/>
          </a:bodyPr>
          <a:lstStyle/>
          <a:p>
            <a:r>
              <a:rPr lang="en-IN" dirty="0" smtClean="0"/>
              <a:t>No</a:t>
            </a:r>
            <a:endParaRPr lang="en-US" dirty="0"/>
          </a:p>
        </p:txBody>
      </p:sp>
      <p:pic>
        <p:nvPicPr>
          <p:cNvPr id="122" name="Picture 121">
            <a:extLst>
              <a:ext uri="{FF2B5EF4-FFF2-40B4-BE49-F238E27FC236}">
                <a16:creationId xmlns="" xmlns:a16="http://schemas.microsoft.com/office/drawing/2014/main" id="{F7C81A76-48DC-4C9B-AF0B-33DF28AA86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66677" y="5704737"/>
            <a:ext cx="1737316" cy="917596"/>
          </a:xfrm>
          <a:prstGeom prst="rect">
            <a:avLst/>
          </a:prstGeom>
        </p:spPr>
      </p:pic>
      <p:sp>
        <p:nvSpPr>
          <p:cNvPr id="49" name="Rectangle 48"/>
          <p:cNvSpPr/>
          <p:nvPr/>
        </p:nvSpPr>
        <p:spPr>
          <a:xfrm>
            <a:off x="8095873" y="2909832"/>
            <a:ext cx="1921933" cy="7789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50" name="TextBox 49"/>
          <p:cNvSpPr txBox="1"/>
          <p:nvPr/>
        </p:nvSpPr>
        <p:spPr>
          <a:xfrm>
            <a:off x="8260177" y="3057813"/>
            <a:ext cx="2690302" cy="646331"/>
          </a:xfrm>
          <a:prstGeom prst="rect">
            <a:avLst/>
          </a:prstGeom>
          <a:noFill/>
        </p:spPr>
        <p:txBody>
          <a:bodyPr wrap="square" rtlCol="0">
            <a:spAutoFit/>
          </a:bodyPr>
          <a:lstStyle/>
          <a:p>
            <a:r>
              <a:rPr lang="en-IN" dirty="0" smtClean="0">
                <a:latin typeface="Times New Roman" pitchFamily="18" charset="0"/>
                <a:cs typeface="Times New Roman" pitchFamily="18" charset="0"/>
              </a:rPr>
              <a:t>Ask the question</a:t>
            </a:r>
            <a:endParaRPr lang="en-US" dirty="0" smtClean="0">
              <a:latin typeface="Times New Roman" pitchFamily="18" charset="0"/>
              <a:cs typeface="Times New Roman" pitchFamily="18" charset="0"/>
            </a:endParaRPr>
          </a:p>
          <a:p>
            <a:endParaRPr lang="en-US" dirty="0"/>
          </a:p>
        </p:txBody>
      </p:sp>
      <p:cxnSp>
        <p:nvCxnSpPr>
          <p:cNvPr id="67" name="Straight Arrow Connector 66"/>
          <p:cNvCxnSpPr>
            <a:endCxn id="66" idx="2"/>
          </p:cNvCxnSpPr>
          <p:nvPr/>
        </p:nvCxnSpPr>
        <p:spPr>
          <a:xfrm rot="5400000" flipH="1" flipV="1">
            <a:off x="5313487" y="4302173"/>
            <a:ext cx="1128934" cy="2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273292" y="4866741"/>
            <a:ext cx="238801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Generate             Response</a:t>
            </a:r>
            <a:endParaRPr lang="en-US" dirty="0">
              <a:latin typeface="Times New Roman" pitchFamily="18" charset="0"/>
              <a:cs typeface="Times New Roman" pitchFamily="18" charset="0"/>
            </a:endParaRPr>
          </a:p>
        </p:txBody>
      </p:sp>
      <p:sp>
        <p:nvSpPr>
          <p:cNvPr id="101" name="Rectangle 100"/>
          <p:cNvSpPr/>
          <p:nvPr/>
        </p:nvSpPr>
        <p:spPr>
          <a:xfrm>
            <a:off x="8066444" y="4822658"/>
            <a:ext cx="1930400" cy="789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rot="16200000" flipH="1">
            <a:off x="8481877" y="4250219"/>
            <a:ext cx="1081911" cy="2509"/>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09" name="TextBox 108"/>
          <p:cNvSpPr txBox="1"/>
          <p:nvPr/>
        </p:nvSpPr>
        <p:spPr>
          <a:xfrm>
            <a:off x="8072204" y="4903117"/>
            <a:ext cx="2418248"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Pattern matching</a:t>
            </a:r>
          </a:p>
          <a:p>
            <a:r>
              <a:rPr lang="en-US" dirty="0" smtClean="0">
                <a:latin typeface="Times New Roman" pitchFamily="18" charset="0"/>
                <a:cs typeface="Times New Roman" pitchFamily="18" charset="0"/>
              </a:rPr>
              <a:t> (Json)</a:t>
            </a:r>
            <a:endParaRPr lang="en-US" dirty="0">
              <a:latin typeface="Times New Roman" pitchFamily="18" charset="0"/>
              <a:cs typeface="Times New Roman" pitchFamily="18" charset="0"/>
            </a:endParaRPr>
          </a:p>
        </p:txBody>
      </p:sp>
    </p:spTree>
  </p:cSld>
  <p:clrMapOvr>
    <a:masterClrMapping/>
  </p:clrMapOvr>
  <p:transition>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E8156-9051-4A70-9B3D-B75451D3EB23}"/>
              </a:ext>
            </a:extLst>
          </p:cNvPr>
          <p:cNvSpPr>
            <a:spLocks noGrp="1"/>
          </p:cNvSpPr>
          <p:nvPr>
            <p:ph type="title"/>
          </p:nvPr>
        </p:nvSpPr>
        <p:spPr>
          <a:xfrm>
            <a:off x="1333936" y="105137"/>
            <a:ext cx="10018713" cy="1926671"/>
          </a:xfrm>
        </p:spPr>
        <p:txBody>
          <a:bodyPr>
            <a:normAutofit/>
          </a:bodyPr>
          <a:lstStyle/>
          <a:p>
            <a:r>
              <a:rPr lang="en-US" b="1" dirty="0">
                <a:latin typeface="Times New Roman" pitchFamily="18" charset="0"/>
                <a:cs typeface="Times New Roman" pitchFamily="18" charset="0"/>
              </a:rPr>
              <a:t>Contents </a:t>
            </a:r>
            <a:r>
              <a:rPr lang="en-US" dirty="0"/>
              <a:t> </a:t>
            </a:r>
            <a:br>
              <a:rPr lang="en-US" dirty="0"/>
            </a:br>
            <a:endParaRPr lang="en-IN" dirty="0"/>
          </a:p>
        </p:txBody>
      </p:sp>
      <p:sp>
        <p:nvSpPr>
          <p:cNvPr id="6" name="TextBox 5">
            <a:extLst>
              <a:ext uri="{FF2B5EF4-FFF2-40B4-BE49-F238E27FC236}">
                <a16:creationId xmlns="" xmlns:a16="http://schemas.microsoft.com/office/drawing/2014/main" id="{5DDB1F8B-D4A6-42B4-977B-003ED474A7E8}"/>
              </a:ext>
            </a:extLst>
          </p:cNvPr>
          <p:cNvSpPr txBox="1"/>
          <p:nvPr/>
        </p:nvSpPr>
        <p:spPr>
          <a:xfrm>
            <a:off x="2139280" y="1484691"/>
            <a:ext cx="6241409" cy="5016758"/>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itchFamily="18" charset="0"/>
                <a:cs typeface="Times New Roman" pitchFamily="18" charset="0"/>
              </a:rPr>
              <a:t>Abstract </a:t>
            </a:r>
          </a:p>
          <a:p>
            <a:pPr marL="285750" indent="-285750">
              <a:buFont typeface="Wingdings" panose="05000000000000000000" pitchFamily="2" charset="2"/>
              <a:buChar char="q"/>
            </a:pPr>
            <a:r>
              <a:rPr lang="en-US" sz="2000" b="1" dirty="0">
                <a:latin typeface="Times New Roman" pitchFamily="18" charset="0"/>
                <a:cs typeface="Times New Roman" pitchFamily="18" charset="0"/>
              </a:rPr>
              <a:t>Chapter  1 : Introduction </a:t>
            </a:r>
          </a:p>
          <a:p>
            <a:pPr marL="285750" indent="-285750">
              <a:buFont typeface="Wingdings" panose="05000000000000000000" pitchFamily="2" charset="2"/>
              <a:buChar char="Ø"/>
            </a:pPr>
            <a:r>
              <a:rPr lang="en-IN" sz="2000" dirty="0">
                <a:latin typeface="Times New Roman" pitchFamily="18" charset="0"/>
                <a:cs typeface="Times New Roman" pitchFamily="18" charset="0"/>
              </a:rPr>
              <a:t>Motivation</a:t>
            </a:r>
          </a:p>
          <a:p>
            <a:pPr marL="285750" indent="-285750">
              <a:buFont typeface="Wingdings" panose="05000000000000000000" pitchFamily="2" charset="2"/>
              <a:buChar char="Ø"/>
            </a:pPr>
            <a:r>
              <a:rPr lang="en-IN" sz="2000" dirty="0">
                <a:latin typeface="Times New Roman" pitchFamily="18" charset="0"/>
                <a:cs typeface="Times New Roman" pitchFamily="18" charset="0"/>
              </a:rPr>
              <a:t>Objectives</a:t>
            </a:r>
          </a:p>
          <a:p>
            <a:pPr marL="285750" indent="-285750">
              <a:buFont typeface="Wingdings" panose="05000000000000000000" pitchFamily="2" charset="2"/>
              <a:buChar char="Ø"/>
            </a:pPr>
            <a:r>
              <a:rPr lang="en-IN" sz="2000" dirty="0">
                <a:latin typeface="Times New Roman" pitchFamily="18" charset="0"/>
                <a:cs typeface="Times New Roman" pitchFamily="18" charset="0"/>
              </a:rPr>
              <a:t>Scope of project</a:t>
            </a:r>
          </a:p>
          <a:p>
            <a:pPr marL="285750" indent="-285750">
              <a:buFont typeface="Wingdings" panose="05000000000000000000" pitchFamily="2" charset="2"/>
              <a:buChar char="Ø"/>
            </a:pPr>
            <a:r>
              <a:rPr lang="en-IN" sz="2000" dirty="0">
                <a:latin typeface="Times New Roman" pitchFamily="18" charset="0"/>
                <a:cs typeface="Times New Roman" pitchFamily="18" charset="0"/>
              </a:rPr>
              <a:t>Literature survey</a:t>
            </a:r>
          </a:p>
          <a:p>
            <a:pPr marL="285750" indent="-285750">
              <a:buFont typeface="Wingdings" panose="05000000000000000000" pitchFamily="2" charset="2"/>
              <a:buChar char="q"/>
            </a:pPr>
            <a:r>
              <a:rPr lang="en-IN" sz="2000" b="1" dirty="0">
                <a:latin typeface="Times New Roman" pitchFamily="18" charset="0"/>
                <a:cs typeface="Times New Roman" pitchFamily="18" charset="0"/>
              </a:rPr>
              <a:t>Chapter 2: Problem formulation</a:t>
            </a:r>
          </a:p>
          <a:p>
            <a:pPr marL="285750" indent="-285750">
              <a:buFont typeface="Wingdings" panose="05000000000000000000" pitchFamily="2" charset="2"/>
              <a:buChar char="Ø"/>
            </a:pPr>
            <a:r>
              <a:rPr lang="en-IN" sz="2000" dirty="0">
                <a:latin typeface="Times New Roman" pitchFamily="18" charset="0"/>
                <a:cs typeface="Times New Roman" pitchFamily="18" charset="0"/>
              </a:rPr>
              <a:t>Introduction</a:t>
            </a:r>
          </a:p>
          <a:p>
            <a:pPr marL="285750" indent="-285750">
              <a:buFont typeface="Wingdings" panose="05000000000000000000" pitchFamily="2" charset="2"/>
              <a:buChar char="Ø"/>
            </a:pPr>
            <a:r>
              <a:rPr lang="en-IN" sz="2000" dirty="0">
                <a:latin typeface="Times New Roman" pitchFamily="18" charset="0"/>
                <a:cs typeface="Times New Roman" pitchFamily="18" charset="0"/>
              </a:rPr>
              <a:t>Present System</a:t>
            </a:r>
          </a:p>
          <a:p>
            <a:pPr marL="285750" indent="-285750">
              <a:buFont typeface="Wingdings" panose="05000000000000000000" pitchFamily="2" charset="2"/>
              <a:buChar char="Ø"/>
            </a:pPr>
            <a:r>
              <a:rPr lang="en-IN" sz="2000" dirty="0">
                <a:latin typeface="Times New Roman" pitchFamily="18" charset="0"/>
                <a:cs typeface="Times New Roman" pitchFamily="18" charset="0"/>
              </a:rPr>
              <a:t>Proposed System</a:t>
            </a:r>
          </a:p>
          <a:p>
            <a:pPr marL="285750" indent="-285750">
              <a:buFont typeface="Wingdings" panose="05000000000000000000" pitchFamily="2" charset="2"/>
              <a:buChar char="Ø"/>
            </a:pPr>
            <a:r>
              <a:rPr lang="en-IN" sz="2000" dirty="0">
                <a:latin typeface="Times New Roman" pitchFamily="18" charset="0"/>
                <a:cs typeface="Times New Roman" pitchFamily="18" charset="0"/>
              </a:rPr>
              <a:t>Problem </a:t>
            </a:r>
            <a:r>
              <a:rPr lang="en-IN" sz="2000" dirty="0" smtClean="0">
                <a:latin typeface="Times New Roman" pitchFamily="18" charset="0"/>
                <a:cs typeface="Times New Roman" pitchFamily="18" charset="0"/>
              </a:rPr>
              <a:t>Statement</a:t>
            </a:r>
            <a:endParaRPr lang="en-IN" sz="2000" dirty="0">
              <a:latin typeface="Times New Roman" pitchFamily="18" charset="0"/>
              <a:cs typeface="Times New Roman" pitchFamily="18" charset="0"/>
            </a:endParaRPr>
          </a:p>
          <a:p>
            <a:pPr marL="285750" indent="-285750">
              <a:buFont typeface="Wingdings" panose="05000000000000000000" pitchFamily="2" charset="2"/>
              <a:buChar char="q"/>
            </a:pPr>
            <a:r>
              <a:rPr lang="en-IN" sz="2000" b="1" dirty="0">
                <a:latin typeface="Times New Roman" pitchFamily="18" charset="0"/>
                <a:cs typeface="Times New Roman" pitchFamily="18" charset="0"/>
              </a:rPr>
              <a:t>Chapter 3</a:t>
            </a:r>
            <a:r>
              <a:rPr lang="en-IN" sz="2000"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Requirements</a:t>
            </a:r>
            <a:endParaRPr lang="en-IN" sz="2000" b="1" dirty="0">
              <a:latin typeface="Times New Roman" pitchFamily="18" charset="0"/>
              <a:cs typeface="Times New Roman" pitchFamily="18" charset="0"/>
            </a:endParaRPr>
          </a:p>
          <a:p>
            <a:pPr marL="285750" indent="-285750">
              <a:buFont typeface="Wingdings" panose="05000000000000000000" pitchFamily="2" charset="2"/>
              <a:buChar char="Ø"/>
            </a:pPr>
            <a:r>
              <a:rPr lang="en-IN" sz="2000" dirty="0" smtClean="0">
                <a:latin typeface="Times New Roman" pitchFamily="18" charset="0"/>
                <a:cs typeface="Times New Roman" pitchFamily="18" charset="0"/>
              </a:rPr>
              <a:t>Functional </a:t>
            </a:r>
            <a:r>
              <a:rPr lang="en-IN" sz="2000" dirty="0">
                <a:latin typeface="Times New Roman" pitchFamily="18" charset="0"/>
                <a:cs typeface="Times New Roman" pitchFamily="18" charset="0"/>
              </a:rPr>
              <a:t>Requirements</a:t>
            </a:r>
          </a:p>
          <a:p>
            <a:pPr marL="285750" indent="-285750">
              <a:buFont typeface="Wingdings" panose="05000000000000000000" pitchFamily="2" charset="2"/>
              <a:buChar char="Ø"/>
            </a:pPr>
            <a:r>
              <a:rPr lang="en-IN" sz="2000" dirty="0">
                <a:latin typeface="Times New Roman" pitchFamily="18" charset="0"/>
                <a:cs typeface="Times New Roman" pitchFamily="18" charset="0"/>
              </a:rPr>
              <a:t>Non-Functional Requirments</a:t>
            </a:r>
          </a:p>
          <a:p>
            <a:pPr marL="285750" indent="-285750">
              <a:buFont typeface="Wingdings" panose="05000000000000000000" pitchFamily="2" charset="2"/>
              <a:buChar char="Ø"/>
            </a:pPr>
            <a:r>
              <a:rPr lang="en-IN" sz="2000" dirty="0">
                <a:latin typeface="Times New Roman" pitchFamily="18" charset="0"/>
                <a:cs typeface="Times New Roman" pitchFamily="18" charset="0"/>
              </a:rPr>
              <a:t>Hardware and Software Requirements</a:t>
            </a:r>
          </a:p>
          <a:p>
            <a:pPr marL="285750" indent="-285750">
              <a:buFont typeface="Courier New" panose="02070309020205020404" pitchFamily="49" charset="0"/>
              <a:buChar char="o"/>
            </a:pPr>
            <a:endParaRPr lang="en-IN" sz="2000" dirty="0"/>
          </a:p>
        </p:txBody>
      </p:sp>
      <p:pic>
        <p:nvPicPr>
          <p:cNvPr id="4" name="Picture 3">
            <a:extLst>
              <a:ext uri="{FF2B5EF4-FFF2-40B4-BE49-F238E27FC236}">
                <a16:creationId xmlns="" xmlns:a16="http://schemas.microsoft.com/office/drawing/2014/main" id="{95A37D3B-5BD9-4C2F-A6E7-4A0BACB9F4D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1006827805"/>
      </p:ext>
    </p:extLst>
  </p:cSld>
  <p:clrMapOvr>
    <a:masterClrMapping/>
  </p:clrMapOvr>
  <p:transition spd="slow">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157" y="1559219"/>
            <a:ext cx="1491114" cy="369332"/>
          </a:xfrm>
          <a:prstGeom prst="rect">
            <a:avLst/>
          </a:prstGeom>
          <a:noFill/>
        </p:spPr>
        <p:txBody>
          <a:bodyPr wrap="none" rtlCol="0">
            <a:spAutoFit/>
          </a:bodyPr>
          <a:lstStyle/>
          <a:p>
            <a:r>
              <a:rPr lang="en-US" dirty="0" smtClean="0"/>
              <a:t>Step 1: Start</a:t>
            </a:r>
            <a:endParaRPr lang="en-US" dirty="0"/>
          </a:p>
        </p:txBody>
      </p:sp>
      <p:sp>
        <p:nvSpPr>
          <p:cNvPr id="3" name="TextBox 2"/>
          <p:cNvSpPr txBox="1"/>
          <p:nvPr/>
        </p:nvSpPr>
        <p:spPr>
          <a:xfrm>
            <a:off x="1665371" y="1982412"/>
            <a:ext cx="2866490" cy="369332"/>
          </a:xfrm>
          <a:prstGeom prst="rect">
            <a:avLst/>
          </a:prstGeom>
          <a:noFill/>
        </p:spPr>
        <p:txBody>
          <a:bodyPr wrap="none" rtlCol="0">
            <a:spAutoFit/>
          </a:bodyPr>
          <a:lstStyle/>
          <a:p>
            <a:r>
              <a:rPr lang="en-US" dirty="0" smtClean="0"/>
              <a:t>Step 2: chatbot Interface </a:t>
            </a:r>
            <a:endParaRPr lang="en-US" dirty="0"/>
          </a:p>
        </p:txBody>
      </p:sp>
      <p:sp>
        <p:nvSpPr>
          <p:cNvPr id="4" name="TextBox 3"/>
          <p:cNvSpPr txBox="1"/>
          <p:nvPr/>
        </p:nvSpPr>
        <p:spPr>
          <a:xfrm>
            <a:off x="1695598" y="2428276"/>
            <a:ext cx="4822154" cy="369332"/>
          </a:xfrm>
          <a:prstGeom prst="rect">
            <a:avLst/>
          </a:prstGeom>
          <a:noFill/>
        </p:spPr>
        <p:txBody>
          <a:bodyPr wrap="none" rtlCol="0">
            <a:spAutoFit/>
          </a:bodyPr>
          <a:lstStyle/>
          <a:p>
            <a:r>
              <a:rPr lang="en-US" dirty="0" smtClean="0"/>
              <a:t>Step 3:Session Start Interacting with chatbot</a:t>
            </a:r>
            <a:endParaRPr lang="en-US" dirty="0"/>
          </a:p>
        </p:txBody>
      </p:sp>
      <p:sp>
        <p:nvSpPr>
          <p:cNvPr id="5" name="TextBox 4"/>
          <p:cNvSpPr txBox="1"/>
          <p:nvPr/>
        </p:nvSpPr>
        <p:spPr>
          <a:xfrm>
            <a:off x="1694710" y="2920891"/>
            <a:ext cx="2201244" cy="369332"/>
          </a:xfrm>
          <a:prstGeom prst="rect">
            <a:avLst/>
          </a:prstGeom>
          <a:noFill/>
        </p:spPr>
        <p:txBody>
          <a:bodyPr wrap="none" rtlCol="0">
            <a:spAutoFit/>
          </a:bodyPr>
          <a:lstStyle/>
          <a:p>
            <a:r>
              <a:rPr lang="en-US" dirty="0" smtClean="0"/>
              <a:t>Step 4:User queries</a:t>
            </a:r>
            <a:endParaRPr lang="en-US" dirty="0"/>
          </a:p>
        </p:txBody>
      </p:sp>
      <p:sp>
        <p:nvSpPr>
          <p:cNvPr id="6" name="TextBox 5"/>
          <p:cNvSpPr txBox="1"/>
          <p:nvPr/>
        </p:nvSpPr>
        <p:spPr>
          <a:xfrm>
            <a:off x="1718788" y="3324746"/>
            <a:ext cx="4272323" cy="369332"/>
          </a:xfrm>
          <a:prstGeom prst="rect">
            <a:avLst/>
          </a:prstGeom>
          <a:noFill/>
        </p:spPr>
        <p:txBody>
          <a:bodyPr wrap="none" rtlCol="0">
            <a:spAutoFit/>
          </a:bodyPr>
          <a:lstStyle/>
          <a:p>
            <a:r>
              <a:rPr lang="en-US" dirty="0" smtClean="0"/>
              <a:t>Step 5:loads json into intents next step</a:t>
            </a:r>
            <a:endParaRPr lang="en-US" dirty="0"/>
          </a:p>
        </p:txBody>
      </p:sp>
      <p:sp>
        <p:nvSpPr>
          <p:cNvPr id="7" name="TextBox 6"/>
          <p:cNvSpPr txBox="1"/>
          <p:nvPr/>
        </p:nvSpPr>
        <p:spPr>
          <a:xfrm>
            <a:off x="1715973" y="3864111"/>
            <a:ext cx="6026265" cy="923330"/>
          </a:xfrm>
          <a:prstGeom prst="rect">
            <a:avLst/>
          </a:prstGeom>
          <a:noFill/>
        </p:spPr>
        <p:txBody>
          <a:bodyPr wrap="none" rtlCol="0">
            <a:spAutoFit/>
          </a:bodyPr>
          <a:lstStyle/>
          <a:p>
            <a:r>
              <a:rPr lang="en-US" dirty="0" smtClean="0"/>
              <a:t>Step 6:Read tockenize pattern split word into array and </a:t>
            </a:r>
          </a:p>
          <a:p>
            <a:r>
              <a:rPr lang="en-US" dirty="0" smtClean="0"/>
              <a:t>stem each word - create short form for word</a:t>
            </a:r>
          </a:p>
          <a:p>
            <a:endParaRPr lang="en-US" dirty="0"/>
          </a:p>
        </p:txBody>
      </p:sp>
      <p:sp>
        <p:nvSpPr>
          <p:cNvPr id="9" name="TextBox 8"/>
          <p:cNvSpPr txBox="1"/>
          <p:nvPr/>
        </p:nvSpPr>
        <p:spPr>
          <a:xfrm>
            <a:off x="1766946" y="4621222"/>
            <a:ext cx="4480457" cy="369332"/>
          </a:xfrm>
          <a:prstGeom prst="rect">
            <a:avLst/>
          </a:prstGeom>
          <a:noFill/>
        </p:spPr>
        <p:txBody>
          <a:bodyPr wrap="none" rtlCol="0">
            <a:spAutoFit/>
          </a:bodyPr>
          <a:lstStyle/>
          <a:p>
            <a:r>
              <a:rPr lang="en-US" dirty="0" smtClean="0"/>
              <a:t>Step 7:Get Valid Resonse and go to step 4</a:t>
            </a:r>
            <a:endParaRPr lang="en-US" dirty="0"/>
          </a:p>
        </p:txBody>
      </p:sp>
      <p:sp>
        <p:nvSpPr>
          <p:cNvPr id="10" name="TextBox 9"/>
          <p:cNvSpPr txBox="1"/>
          <p:nvPr/>
        </p:nvSpPr>
        <p:spPr>
          <a:xfrm>
            <a:off x="1770798" y="5130876"/>
            <a:ext cx="1364476" cy="369332"/>
          </a:xfrm>
          <a:prstGeom prst="rect">
            <a:avLst/>
          </a:prstGeom>
          <a:noFill/>
        </p:spPr>
        <p:txBody>
          <a:bodyPr wrap="none" rtlCol="0">
            <a:spAutoFit/>
          </a:bodyPr>
          <a:lstStyle/>
          <a:p>
            <a:r>
              <a:rPr lang="en-US" dirty="0" smtClean="0"/>
              <a:t>Step 8: End</a:t>
            </a:r>
            <a:endParaRPr lang="en-US" dirty="0"/>
          </a:p>
        </p:txBody>
      </p:sp>
      <p:sp>
        <p:nvSpPr>
          <p:cNvPr id="11" name="TextBox 10"/>
          <p:cNvSpPr txBox="1"/>
          <p:nvPr/>
        </p:nvSpPr>
        <p:spPr>
          <a:xfrm>
            <a:off x="4783382" y="474040"/>
            <a:ext cx="4616824"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Algorithm</a:t>
            </a:r>
            <a:endParaRPr lang="en-US" sz="4000" b="1" dirty="0">
              <a:latin typeface="Times New Roman" pitchFamily="18" charset="0"/>
              <a:cs typeface="Times New Roman" pitchFamily="18" charset="0"/>
            </a:endParaRPr>
          </a:p>
        </p:txBody>
      </p:sp>
    </p:spTree>
  </p:cSld>
  <p:clrMapOvr>
    <a:masterClrMapping/>
  </p:clrMapOvr>
  <p:transition spd="slow">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89214" y="1532339"/>
            <a:ext cx="7730039" cy="4381500"/>
          </a:xfrm>
          <a:noFill/>
        </p:spPr>
        <p:txBody>
          <a:bodyPr>
            <a:normAutofit/>
          </a:bodyPr>
          <a:lstStyle/>
          <a:p>
            <a:pPr marL="285750" indent="-285750">
              <a:buNone/>
            </a:pPr>
            <a:endParaRPr lang="en-US" sz="2400" b="1" dirty="0" smtClean="0">
              <a:latin typeface="Times New Roman" pitchFamily="18" charset="0"/>
              <a:cs typeface="Times New Roman" pitchFamily="18" charset="0"/>
            </a:endParaRPr>
          </a:p>
          <a:p>
            <a:pPr marL="285750" indent="-285750">
              <a:buFont typeface="Wingdings" pitchFamily="2" charset="2"/>
              <a:buChar char="Ø"/>
            </a:pPr>
            <a:r>
              <a:rPr lang="en-US" sz="2400" b="1" dirty="0" smtClean="0">
                <a:latin typeface="Times New Roman" pitchFamily="18" charset="0"/>
                <a:cs typeface="Times New Roman" pitchFamily="18" charset="0"/>
              </a:rPr>
              <a:t>Testing</a:t>
            </a:r>
          </a:p>
          <a:p>
            <a:pPr marL="285750" indent="-285750">
              <a:buFont typeface="Wingdings" pitchFamily="2" charset="2"/>
              <a:buChar char="Ø"/>
            </a:pPr>
            <a:r>
              <a:rPr lang="en-IN" sz="2400" dirty="0" smtClean="0">
                <a:latin typeface="Times New Roman" pitchFamily="18" charset="0"/>
                <a:cs typeface="Times New Roman" pitchFamily="18" charset="0"/>
              </a:rPr>
              <a:t>Different steps of Testing</a:t>
            </a:r>
          </a:p>
          <a:p>
            <a:pPr marL="285750" indent="-285750">
              <a:buFont typeface="Wingdings" pitchFamily="2" charset="2"/>
              <a:buChar char="Ø"/>
            </a:pPr>
            <a:r>
              <a:rPr lang="en-IN" sz="2400" dirty="0" smtClean="0">
                <a:latin typeface="Times New Roman" pitchFamily="18" charset="0"/>
                <a:cs typeface="Times New Roman" pitchFamily="18" charset="0"/>
              </a:rPr>
              <a:t>Test Cases</a:t>
            </a:r>
          </a:p>
          <a:p>
            <a:pPr marL="285750" indent="-285750">
              <a:buFont typeface="Wingdings" pitchFamily="2" charset="2"/>
              <a:buChar char="Ø"/>
            </a:pPr>
            <a:r>
              <a:rPr lang="en-IN" sz="2400" b="1" dirty="0" smtClean="0">
                <a:latin typeface="Times New Roman" pitchFamily="18" charset="0"/>
                <a:cs typeface="Times New Roman" pitchFamily="18" charset="0"/>
              </a:rPr>
              <a:t>Snapshots</a:t>
            </a:r>
          </a:p>
          <a:p>
            <a:pPr>
              <a:buFont typeface="Wingdings" pitchFamily="2" charset="2"/>
              <a:buChar char="Ø"/>
            </a:pPr>
            <a:r>
              <a:rPr lang="en-IN" sz="2400" b="1" dirty="0" smtClean="0">
                <a:latin typeface="Times New Roman" pitchFamily="18" charset="0"/>
                <a:cs typeface="Times New Roman" pitchFamily="18" charset="0"/>
              </a:rPr>
              <a:t>Conclusion</a:t>
            </a:r>
          </a:p>
          <a:p>
            <a:endParaRPr lang="en-US" sz="3600" dirty="0" smtClean="0">
              <a:solidFill>
                <a:schemeClr val="accent1"/>
              </a:solidFill>
              <a:latin typeface="Times New Roman" pitchFamily="18" charset="0"/>
              <a:ea typeface="+mj-ea"/>
              <a:cs typeface="Times New Roman" pitchFamily="18" charset="0"/>
            </a:endParaRPr>
          </a:p>
        </p:txBody>
      </p:sp>
      <p:sp>
        <p:nvSpPr>
          <p:cNvPr id="4" name="Rectangle 3"/>
          <p:cNvSpPr/>
          <p:nvPr/>
        </p:nvSpPr>
        <p:spPr>
          <a:xfrm>
            <a:off x="4853282" y="659935"/>
            <a:ext cx="2153154" cy="707886"/>
          </a:xfrm>
          <a:prstGeom prst="rect">
            <a:avLst/>
          </a:prstGeom>
        </p:spPr>
        <p:txBody>
          <a:bodyPr wrap="none">
            <a:spAutoFit/>
          </a:bodyPr>
          <a:lstStyle/>
          <a:p>
            <a:r>
              <a:rPr lang="en-IN" sz="4000" b="1" dirty="0" smtClean="0">
                <a:latin typeface="Times New Roman" pitchFamily="18" charset="0"/>
                <a:cs typeface="Times New Roman" pitchFamily="18" charset="0"/>
              </a:rPr>
              <a:t>Contents</a:t>
            </a:r>
          </a:p>
        </p:txBody>
      </p:sp>
      <p:pic>
        <p:nvPicPr>
          <p:cNvPr id="6" name="Picture 5">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13786" y="5706259"/>
            <a:ext cx="1737316" cy="917596"/>
          </a:xfrm>
          <a:prstGeom prst="rect">
            <a:avLst/>
          </a:prstGeom>
        </p:spPr>
      </p:pic>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241" y="171656"/>
            <a:ext cx="5524589" cy="707886"/>
          </a:xfrm>
          <a:prstGeom prst="rect">
            <a:avLst/>
          </a:prstGeom>
        </p:spPr>
        <p:txBody>
          <a:bodyPr wrap="none">
            <a:spAutoFit/>
          </a:bodyPr>
          <a:lstStyle/>
          <a:p>
            <a:pPr marL="285750" indent="-285750"/>
            <a:r>
              <a:rPr lang="en-IN" sz="4000" b="1" dirty="0" smtClean="0">
                <a:latin typeface="Times New Roman" pitchFamily="18" charset="0"/>
                <a:cs typeface="Times New Roman" pitchFamily="18" charset="0"/>
              </a:rPr>
              <a:t>Different</a:t>
            </a:r>
            <a:r>
              <a:rPr lang="en-IN" sz="4000"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steps of testing</a:t>
            </a:r>
          </a:p>
        </p:txBody>
      </p:sp>
      <p:sp>
        <p:nvSpPr>
          <p:cNvPr id="3" name="Rectangle 2"/>
          <p:cNvSpPr/>
          <p:nvPr/>
        </p:nvSpPr>
        <p:spPr>
          <a:xfrm>
            <a:off x="1629864" y="889668"/>
            <a:ext cx="12192000" cy="5386090"/>
          </a:xfrm>
          <a:prstGeom prst="rect">
            <a:avLst/>
          </a:prstGeom>
        </p:spPr>
        <p:txBody>
          <a:bodyPr wrap="square">
            <a:spAutoFit/>
          </a:bodyPr>
          <a:lstStyle/>
          <a:p>
            <a:pPr marL="285750" indent="-285750">
              <a:lnSpc>
                <a:spcPct val="150000"/>
              </a:lnSpc>
              <a:buFont typeface="Arial" pitchFamily="34" charset="0"/>
              <a:buChar char="•"/>
            </a:pPr>
            <a:r>
              <a:rPr lang="en-IN" dirty="0" smtClean="0">
                <a:latin typeface="Times New Roman" pitchFamily="18" charset="0"/>
                <a:cs typeface="Times New Roman" pitchFamily="18" charset="0"/>
              </a:rPr>
              <a:t>The most practical test for our system will be to have a testing .Such that all of its functions </a:t>
            </a:r>
          </a:p>
          <a:p>
            <a:pPr marL="285750" indent="-285750">
              <a:lnSpc>
                <a:spcPct val="150000"/>
              </a:lnSpc>
            </a:pPr>
            <a:r>
              <a:rPr lang="en-IN" dirty="0" smtClean="0">
                <a:latin typeface="Times New Roman" pitchFamily="18" charset="0"/>
                <a:cs typeface="Times New Roman" pitchFamily="18" charset="0"/>
              </a:rPr>
              <a:t>      are covered while trying to do interaction with the Chabot.</a:t>
            </a:r>
          </a:p>
          <a:p>
            <a:pPr marL="285750" indent="-285750">
              <a:lnSpc>
                <a:spcPct val="150000"/>
              </a:lnSpc>
              <a:buFont typeface="Arial" pitchFamily="34" charset="0"/>
              <a:buChar char="•"/>
            </a:pPr>
            <a:r>
              <a:rPr lang="en-IN" dirty="0" smtClean="0">
                <a:latin typeface="Times New Roman" pitchFamily="18" charset="0"/>
                <a:cs typeface="Times New Roman" pitchFamily="18" charset="0"/>
              </a:rPr>
              <a:t>Cases and stipulations to test for:</a:t>
            </a:r>
          </a:p>
          <a:p>
            <a:pPr marL="514350" indent="-514350">
              <a:lnSpc>
                <a:spcPct val="150000"/>
              </a:lnSpc>
            </a:pPr>
            <a:r>
              <a:rPr lang="en-IN" dirty="0" smtClean="0">
                <a:latin typeface="Times New Roman" pitchFamily="18" charset="0"/>
                <a:cs typeface="Times New Roman" pitchFamily="18" charset="0"/>
              </a:rPr>
              <a:t>             </a:t>
            </a:r>
          </a:p>
          <a:p>
            <a:pPr marL="514350" indent="-514350">
              <a:lnSpc>
                <a:spcPct val="150000"/>
              </a:lnSpc>
            </a:pPr>
            <a:r>
              <a:rPr lang="en-IN" dirty="0" smtClean="0">
                <a:latin typeface="Times New Roman" pitchFamily="18" charset="0"/>
                <a:cs typeface="Times New Roman" pitchFamily="18" charset="0"/>
              </a:rPr>
              <a:t>          1.User is able to access the Chabot easily.</a:t>
            </a:r>
          </a:p>
          <a:p>
            <a:pPr marL="514350" indent="-514350">
              <a:lnSpc>
                <a:spcPct val="150000"/>
              </a:lnSpc>
            </a:pPr>
            <a:r>
              <a:rPr lang="en-IN" dirty="0" smtClean="0">
                <a:latin typeface="Times New Roman" pitchFamily="18" charset="0"/>
                <a:cs typeface="Times New Roman" pitchFamily="18" charset="0"/>
              </a:rPr>
              <a:t>          2.User able to communicate with the Chabot.</a:t>
            </a:r>
          </a:p>
          <a:p>
            <a:pPr marL="514350" indent="-514350">
              <a:lnSpc>
                <a:spcPct val="150000"/>
              </a:lnSpc>
            </a:pPr>
            <a:r>
              <a:rPr lang="en-IN" dirty="0" smtClean="0">
                <a:latin typeface="Times New Roman" pitchFamily="18" charset="0"/>
                <a:cs typeface="Times New Roman" pitchFamily="18" charset="0"/>
              </a:rPr>
              <a:t>          3.To get the satisfied answers by the Chabot.</a:t>
            </a:r>
          </a:p>
          <a:p>
            <a:pPr marL="514350" indent="-514350">
              <a:lnSpc>
                <a:spcPct val="150000"/>
              </a:lnSpc>
              <a:buFont typeface="Arial" pitchFamily="34" charset="0"/>
              <a:buChar char="•"/>
            </a:pPr>
            <a:r>
              <a:rPr lang="en-IN" dirty="0" smtClean="0">
                <a:latin typeface="Times New Roman" pitchFamily="18" charset="0"/>
                <a:cs typeface="Times New Roman" pitchFamily="18" charset="0"/>
              </a:rPr>
              <a:t>Black Box Testing</a:t>
            </a:r>
          </a:p>
          <a:p>
            <a:pPr marL="514350" indent="-514350">
              <a:lnSpc>
                <a:spcPct val="150000"/>
              </a:lnSpc>
            </a:pPr>
            <a:r>
              <a:rPr lang="en-IN" dirty="0" smtClean="0">
                <a:latin typeface="Times New Roman" pitchFamily="18" charset="0"/>
                <a:cs typeface="Times New Roman" pitchFamily="18" charset="0"/>
              </a:rPr>
              <a:t>           1.Validation Testing</a:t>
            </a:r>
          </a:p>
          <a:p>
            <a:pPr marL="514350" indent="-514350">
              <a:lnSpc>
                <a:spcPct val="150000"/>
              </a:lnSpc>
              <a:buFont typeface="Arial" pitchFamily="34" charset="0"/>
              <a:buChar char="•"/>
            </a:pPr>
            <a:r>
              <a:rPr lang="en-IN" dirty="0" smtClean="0">
                <a:latin typeface="Times New Roman" pitchFamily="18" charset="0"/>
                <a:cs typeface="Times New Roman" pitchFamily="18" charset="0"/>
              </a:rPr>
              <a:t>White Box Testing</a:t>
            </a:r>
          </a:p>
          <a:p>
            <a:pPr marL="514350" indent="-514350">
              <a:lnSpc>
                <a:spcPct val="150000"/>
              </a:lnSpc>
            </a:pPr>
            <a:r>
              <a:rPr lang="en-IN" dirty="0" smtClean="0">
                <a:latin typeface="Times New Roman" pitchFamily="18" charset="0"/>
                <a:cs typeface="Times New Roman" pitchFamily="18" charset="0"/>
              </a:rPr>
              <a:t>           1.Unit Testing</a:t>
            </a:r>
          </a:p>
          <a:p>
            <a:pPr marL="514350" indent="-514350">
              <a:lnSpc>
                <a:spcPct val="150000"/>
              </a:lnSpc>
            </a:pPr>
            <a:r>
              <a:rPr lang="en-IN" dirty="0" smtClean="0">
                <a:latin typeface="Times New Roman" pitchFamily="18" charset="0"/>
                <a:cs typeface="Times New Roman" pitchFamily="18" charset="0"/>
              </a:rPr>
              <a:t>           2.Integration Testing</a:t>
            </a:r>
          </a:p>
          <a:p>
            <a:pPr marL="514350" indent="-514350"/>
            <a:r>
              <a:rPr lang="en-IN" sz="2000" dirty="0" smtClean="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4072" y="5759918"/>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7586" y="1213403"/>
            <a:ext cx="242374" cy="369332"/>
          </a:xfrm>
          <a:prstGeom prst="rect">
            <a:avLst/>
          </a:prstGeom>
        </p:spPr>
        <p:txBody>
          <a:bodyPr wrap="none">
            <a:spAutoFit/>
          </a:bodyPr>
          <a:lstStyle/>
          <a:p>
            <a:pPr marL="285750" indent="-285750"/>
            <a:r>
              <a:rPr lang="en-IN" dirty="0" smtClean="0">
                <a:latin typeface="Times New Roman" pitchFamily="18" charset="0"/>
                <a:cs typeface="Times New Roman" pitchFamily="18" charset="0"/>
              </a:rPr>
              <a:t> </a:t>
            </a:r>
          </a:p>
        </p:txBody>
      </p:sp>
      <p:sp>
        <p:nvSpPr>
          <p:cNvPr id="3" name="Rectangle 2"/>
          <p:cNvSpPr/>
          <p:nvPr/>
        </p:nvSpPr>
        <p:spPr>
          <a:xfrm>
            <a:off x="1305142" y="316936"/>
            <a:ext cx="10579100" cy="7080913"/>
          </a:xfrm>
          <a:prstGeom prst="rect">
            <a:avLst/>
          </a:prstGeom>
        </p:spPr>
        <p:txBody>
          <a:bodyPr wrap="square">
            <a:spAutoFit/>
          </a:bodyPr>
          <a:lstStyle/>
          <a:p>
            <a:pPr marL="285750" indent="-285750"/>
            <a:r>
              <a:rPr lang="en-IN" sz="4000"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Testing methods </a:t>
            </a:r>
          </a:p>
          <a:p>
            <a:pPr algn="just">
              <a:lnSpc>
                <a:spcPct val="115000"/>
              </a:lnSpc>
              <a:spcAft>
                <a:spcPts val="1000"/>
              </a:spcAft>
              <a:buFont typeface="Arial" pitchFamily="34" charset="0"/>
              <a:buChar char="•"/>
            </a:pPr>
            <a:r>
              <a:rPr lang="en-US" dirty="0" smtClean="0">
                <a:latin typeface="Times New Roman" pitchFamily="18" charset="0"/>
                <a:ea typeface="Calibri"/>
                <a:cs typeface="Times New Roman" pitchFamily="18" charset="0"/>
              </a:rPr>
              <a:t> Black Box Testing</a:t>
            </a:r>
          </a:p>
          <a:p>
            <a:pPr marL="457200" marR="0" algn="just">
              <a:lnSpc>
                <a:spcPct val="115000"/>
              </a:lnSpc>
              <a:spcBef>
                <a:spcPts val="0"/>
              </a:spcBef>
              <a:spcAft>
                <a:spcPts val="1200"/>
              </a:spcAft>
            </a:pPr>
            <a:r>
              <a:rPr lang="en-IN" dirty="0" smtClean="0">
                <a:solidFill>
                  <a:srgbClr val="000000"/>
                </a:solidFill>
                <a:latin typeface="Times New Roman" pitchFamily="18" charset="0"/>
                <a:ea typeface="Times New Roman"/>
                <a:cs typeface="Times New Roman" pitchFamily="18" charset="0"/>
              </a:rPr>
              <a:t>This method of software testing tests the functionality of an application as opposed to its internal structures or working(i.e. white box testing). Specific knowledge of the application’s code/internal structure and programming knowledge, in general, is not required. Test cases are built to specifications and requirements, i.e., what the application is supposed to do. It uses external descriptions of the software, including specifications, requirements, and design to derive test cases. These tests can be functional or non-functional, though usually functional. The test designer selects valid and invalid inputs and determines the correct output.</a:t>
            </a:r>
          </a:p>
          <a:p>
            <a:pPr marL="457200" marR="0" algn="just">
              <a:lnSpc>
                <a:spcPct val="115000"/>
              </a:lnSpc>
              <a:spcBef>
                <a:spcPts val="0"/>
              </a:spcBef>
              <a:spcAft>
                <a:spcPts val="1200"/>
              </a:spcAft>
            </a:pPr>
            <a:r>
              <a:rPr lang="en-IN" dirty="0" smtClean="0">
                <a:solidFill>
                  <a:srgbClr val="000000"/>
                </a:solidFill>
                <a:latin typeface="Times New Roman" pitchFamily="18" charset="0"/>
                <a:ea typeface="Times New Roman"/>
                <a:cs typeface="Times New Roman" pitchFamily="18" charset="0"/>
              </a:rPr>
              <a:t> There is no knowledge of the test object’s internal structure.</a:t>
            </a:r>
          </a:p>
          <a:p>
            <a:pPr lvl="0" algn="just" defTabSz="914400" fontAlgn="base">
              <a:spcBef>
                <a:spcPct val="0"/>
              </a:spcBef>
              <a:spcAft>
                <a:spcPct val="0"/>
              </a:spcAft>
            </a:pPr>
            <a:r>
              <a:rPr lang="en-US" sz="2000" dirty="0" smtClean="0">
                <a:latin typeface="Times New Roman" pitchFamily="18" charset="0"/>
                <a:cs typeface="Times New Roman" pitchFamily="18" charset="0"/>
              </a:rPr>
              <a:t>1.Validation Testing</a:t>
            </a:r>
          </a:p>
          <a:p>
            <a:pPr lvl="0" algn="just" defTabSz="914400" fontAlgn="base">
              <a:spcBef>
                <a:spcPct val="0"/>
              </a:spcBef>
              <a:spcAft>
                <a:spcPct val="0"/>
              </a:spcAft>
            </a:pPr>
            <a:endParaRPr lang="en-US" sz="2000" dirty="0" smtClean="0">
              <a:latin typeface="Times New Roman" pitchFamily="18" charset="0"/>
              <a:cs typeface="Times New Roman" pitchFamily="18" charset="0"/>
            </a:endParaRPr>
          </a:p>
          <a:p>
            <a:pPr lvl="0" algn="just" defTabSz="914400" fontAlgn="base">
              <a:spcBef>
                <a:spcPct val="0"/>
              </a:spcBef>
              <a:spcAft>
                <a:spcPct val="0"/>
              </a:spcAft>
            </a:pPr>
            <a:r>
              <a:rPr lang="en-US" dirty="0" smtClean="0">
                <a:latin typeface="Times New Roman" pitchFamily="18" charset="0"/>
                <a:cs typeface="Times New Roman" pitchFamily="18" charset="0"/>
              </a:rPr>
              <a:t>      Validation Testing can be defined in many ways, but a simple definition is that validation </a:t>
            </a:r>
          </a:p>
          <a:p>
            <a:pPr lvl="0" algn="just" defTabSz="914400" fontAlgn="base">
              <a:spcBef>
                <a:spcPct val="0"/>
              </a:spcBef>
              <a:spcAft>
                <a:spcPct val="0"/>
              </a:spcAft>
            </a:pPr>
            <a:r>
              <a:rPr lang="en-US" dirty="0" smtClean="0">
                <a:latin typeface="Times New Roman" pitchFamily="18" charset="0"/>
                <a:cs typeface="Times New Roman" pitchFamily="18" charset="0"/>
              </a:rPr>
              <a:t>      succeeds when the software functions in a manner that can reasonably expected by a user.</a:t>
            </a:r>
          </a:p>
          <a:p>
            <a:pPr lvl="0" algn="just" defTabSz="914400" fontAlgn="base">
              <a:spcBef>
                <a:spcPct val="0"/>
              </a:spcBef>
              <a:spcAft>
                <a:spcPct val="0"/>
              </a:spcAft>
            </a:pPr>
            <a:r>
              <a:rPr lang="en-US" dirty="0" smtClean="0">
                <a:latin typeface="Times New Roman" pitchFamily="18" charset="0"/>
                <a:cs typeface="Times New Roman" pitchFamily="18" charset="0"/>
              </a:rPr>
              <a:t>      and the user is satisfied by the responses.</a:t>
            </a:r>
          </a:p>
          <a:p>
            <a:pPr marL="457200" marR="0" algn="just">
              <a:lnSpc>
                <a:spcPct val="115000"/>
              </a:lnSpc>
              <a:spcBef>
                <a:spcPts val="0"/>
              </a:spcBef>
              <a:spcAft>
                <a:spcPts val="1200"/>
              </a:spcAft>
            </a:pPr>
            <a:endParaRPr lang="en-IN" dirty="0" smtClean="0">
              <a:solidFill>
                <a:srgbClr val="000000"/>
              </a:solidFill>
              <a:latin typeface="Times New Roman" pitchFamily="18" charset="0"/>
              <a:ea typeface="Times New Roman"/>
              <a:cs typeface="Times New Roman" pitchFamily="18" charset="0"/>
            </a:endParaRPr>
          </a:p>
          <a:p>
            <a:pPr marL="457200" marR="0" algn="just">
              <a:lnSpc>
                <a:spcPct val="115000"/>
              </a:lnSpc>
              <a:spcBef>
                <a:spcPts val="0"/>
              </a:spcBef>
              <a:spcAft>
                <a:spcPts val="1200"/>
              </a:spcAft>
            </a:pPr>
            <a:endParaRPr lang="en-IN" dirty="0" smtClean="0">
              <a:solidFill>
                <a:srgbClr val="000000"/>
              </a:solidFill>
              <a:latin typeface="Times New Roman"/>
              <a:ea typeface="Times New Roman"/>
              <a:cs typeface="Times New Roman"/>
            </a:endParaRPr>
          </a:p>
          <a:p>
            <a:pPr marL="457200" marR="0" algn="just">
              <a:lnSpc>
                <a:spcPct val="115000"/>
              </a:lnSpc>
              <a:spcBef>
                <a:spcPts val="0"/>
              </a:spcBef>
              <a:spcAft>
                <a:spcPts val="1200"/>
              </a:spcAft>
            </a:pPr>
            <a:endParaRPr lang="en-US" sz="1400" dirty="0" smtClean="0">
              <a:latin typeface="Calibri"/>
              <a:ea typeface="Calibri"/>
              <a:cs typeface="Times New Roman"/>
            </a:endParaRPr>
          </a:p>
          <a:p>
            <a:pPr marL="285750" indent="-285750"/>
            <a:endParaRPr lang="en-IN" dirty="0" smtClean="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62969" y="5756383"/>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972" y="696997"/>
            <a:ext cx="10274300" cy="2922851"/>
          </a:xfrm>
          <a:prstGeom prst="rect">
            <a:avLst/>
          </a:prstGeom>
        </p:spPr>
        <p:txBody>
          <a:bodyPr wrap="square">
            <a:spAutoFit/>
          </a:bodyPr>
          <a:lstStyle/>
          <a:p>
            <a:pPr algn="just">
              <a:lnSpc>
                <a:spcPct val="115000"/>
              </a:lnSpc>
              <a:spcAft>
                <a:spcPts val="1000"/>
              </a:spcAft>
              <a:buFont typeface="Arial" pitchFamily="34" charset="0"/>
              <a:buChar char="•"/>
            </a:pPr>
            <a:r>
              <a:rPr lang="en-US" sz="2400" dirty="0" smtClean="0">
                <a:latin typeface="Times New Roman" pitchFamily="18" charset="0"/>
                <a:ea typeface="Calibri"/>
                <a:cs typeface="Times New Roman" pitchFamily="18" charset="0"/>
              </a:rPr>
              <a:t>White Box Testing</a:t>
            </a:r>
          </a:p>
          <a:p>
            <a:pPr marL="457200" marR="0" algn="just">
              <a:lnSpc>
                <a:spcPct val="115000"/>
              </a:lnSpc>
              <a:spcBef>
                <a:spcPts val="0"/>
              </a:spcBef>
              <a:spcAft>
                <a:spcPts val="1200"/>
              </a:spcAft>
            </a:pPr>
            <a:r>
              <a:rPr lang="en-IN" sz="2000" dirty="0" smtClean="0">
                <a:solidFill>
                  <a:srgbClr val="000000"/>
                </a:solidFill>
                <a:latin typeface="Times New Roman"/>
                <a:ea typeface="Times New Roman"/>
                <a:cs typeface="Times New Roman"/>
              </a:rPr>
              <a:t>This method of software testing tests internal structures or workings of an application, as opposed to its functionality (i.e. black-box testing). In white-box testing, an internal perspective of the system, as well as programming skills, are required and used to design test cases. The tester chooses inputs to exercise paths through the code and determine the appropriate outputs.</a:t>
            </a:r>
          </a:p>
          <a:p>
            <a:pPr marL="457200" marR="0" algn="just">
              <a:lnSpc>
                <a:spcPct val="115000"/>
              </a:lnSpc>
              <a:spcBef>
                <a:spcPts val="0"/>
              </a:spcBef>
              <a:spcAft>
                <a:spcPts val="1200"/>
              </a:spcAft>
            </a:pPr>
            <a:endParaRPr lang="en-US" sz="2000" dirty="0" smtClean="0">
              <a:latin typeface="Calibri"/>
              <a:ea typeface="Calibri"/>
              <a:cs typeface="Times New Roman"/>
            </a:endParaRPr>
          </a:p>
        </p:txBody>
      </p:sp>
      <p:sp>
        <p:nvSpPr>
          <p:cNvPr id="3" name="Rectangle 2"/>
          <p:cNvSpPr/>
          <p:nvPr/>
        </p:nvSpPr>
        <p:spPr>
          <a:xfrm>
            <a:off x="1580972" y="3350434"/>
            <a:ext cx="10350500" cy="1754326"/>
          </a:xfrm>
          <a:prstGeom prst="rect">
            <a:avLst/>
          </a:prstGeom>
        </p:spPr>
        <p:txBody>
          <a:bodyPr wrap="square">
            <a:spAutoFit/>
          </a:bodyPr>
          <a:lstStyle/>
          <a:p>
            <a:pPr marL="514350" lvl="0" indent="-514350" defTabSz="914400" fontAlgn="base">
              <a:spcBef>
                <a:spcPct val="0"/>
              </a:spcBef>
              <a:spcAft>
                <a:spcPct val="0"/>
              </a:spcAft>
            </a:pPr>
            <a:r>
              <a:rPr lang="en-US" sz="2400" dirty="0" smtClean="0">
                <a:latin typeface="Times New Roman" pitchFamily="18" charset="0"/>
                <a:ea typeface="Calibri" pitchFamily="34" charset="0"/>
                <a:cs typeface="Times New Roman" pitchFamily="18" charset="0"/>
              </a:rPr>
              <a:t>      1.Unit Testing </a:t>
            </a:r>
          </a:p>
          <a:p>
            <a:pPr marL="514350" lvl="0" indent="-514350" defTabSz="914400" fontAlgn="base">
              <a:spcBef>
                <a:spcPct val="0"/>
              </a:spcBef>
              <a:spcAft>
                <a:spcPct val="0"/>
              </a:spcAft>
            </a:pPr>
            <a:endParaRPr lang="en-US" sz="2400" dirty="0" smtClean="0">
              <a:latin typeface="Times New Roman" pitchFamily="18" charset="0"/>
              <a:ea typeface="Calibri" pitchFamily="34" charset="0"/>
              <a:cs typeface="Times New Roman" pitchFamily="18" charset="0"/>
            </a:endParaRPr>
          </a:p>
          <a:p>
            <a:pPr lvl="0" defTabSz="914400" fontAlgn="base">
              <a:spcBef>
                <a:spcPct val="0"/>
              </a:spcBef>
              <a:spcAft>
                <a:spcPct val="0"/>
              </a:spcAft>
            </a:pPr>
            <a:r>
              <a:rPr lang="en-US" sz="2000" dirty="0" smtClean="0">
                <a:latin typeface="Times New Roman" pitchFamily="18" charset="0"/>
                <a:cs typeface="Times New Roman" pitchFamily="18" charset="0"/>
              </a:rPr>
              <a:t>               in this testing we test if individual units of source code are fit for use.A unit is the </a:t>
            </a:r>
          </a:p>
          <a:p>
            <a:pPr lvl="0" defTabSz="914400" fontAlgn="base">
              <a:spcBef>
                <a:spcPct val="0"/>
              </a:spcBef>
              <a:spcAft>
                <a:spcPct val="0"/>
              </a:spcAft>
            </a:pPr>
            <a:r>
              <a:rPr lang="en-US" sz="2000" dirty="0" smtClean="0">
                <a:latin typeface="Times New Roman" pitchFamily="18" charset="0"/>
                <a:cs typeface="Times New Roman" pitchFamily="18" charset="0"/>
              </a:rPr>
              <a:t>               smallest testable part of an application. In procedural programming a unit may be</a:t>
            </a:r>
          </a:p>
          <a:p>
            <a:pPr lvl="0" defTabSz="914400" fontAlgn="base">
              <a:spcBef>
                <a:spcPct val="0"/>
              </a:spcBef>
              <a:spcAft>
                <a:spcPct val="0"/>
              </a:spcAft>
            </a:pPr>
            <a:r>
              <a:rPr lang="en-US" sz="2000" dirty="0" smtClean="0">
                <a:latin typeface="Times New Roman" pitchFamily="18" charset="0"/>
                <a:cs typeface="Times New Roman" pitchFamily="18" charset="0"/>
              </a:rPr>
              <a:t>               an individual function or procedure. Each test case is independent from the others.</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5003" y="5685427"/>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23701" y="948582"/>
            <a:ext cx="10947400" cy="3354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defTabSz="914400" fontAlgn="base">
              <a:spcBef>
                <a:spcPct val="0"/>
              </a:spcBef>
              <a:spcAft>
                <a:spcPct val="0"/>
              </a:spcAf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defTabSz="914400" fontAlgn="base">
              <a:spcBef>
                <a:spcPct val="0"/>
              </a:spcBef>
              <a:spcAft>
                <a:spcPct val="0"/>
              </a:spcAft>
            </a:pPr>
            <a:r>
              <a:rPr lang="en-US" sz="2400" dirty="0" smtClean="0">
                <a:latin typeface="Times New Roman" pitchFamily="18" charset="0"/>
                <a:cs typeface="Times New Roman" pitchFamily="18" charset="0"/>
              </a:rPr>
              <a:t>2.Integration Testing</a:t>
            </a:r>
          </a:p>
          <a:p>
            <a:pPr lvl="0" algn="just" defTabSz="914400" fontAlgn="base">
              <a:spcBef>
                <a:spcPct val="0"/>
              </a:spcBef>
              <a:spcAft>
                <a:spcPct val="0"/>
              </a:spcAft>
            </a:pPr>
            <a:endParaRPr lang="en-US" sz="2400" dirty="0" smtClean="0">
              <a:latin typeface="Times New Roman" pitchFamily="18" charset="0"/>
              <a:cs typeface="Times New Roman" pitchFamily="18" charset="0"/>
            </a:endParaRPr>
          </a:p>
          <a:p>
            <a:pPr lvl="0" algn="just" defTabSz="914400" fontAlgn="base">
              <a:spcBef>
                <a:spcPct val="0"/>
              </a:spcBef>
              <a:spcAft>
                <a:spcPct val="0"/>
              </a:spcAft>
            </a:pPr>
            <a:r>
              <a:rPr lang="en-US" sz="2000" dirty="0" smtClean="0">
                <a:latin typeface="Times New Roman" pitchFamily="18" charset="0"/>
                <a:cs typeface="Times New Roman" pitchFamily="18" charset="0"/>
              </a:rPr>
              <a:t>      This testing is sometimes called Integration and Testing. Integration testing is the phase </a:t>
            </a:r>
          </a:p>
          <a:p>
            <a:pPr lvl="0" algn="just" defTabSz="914400" fontAlgn="base">
              <a:spcBef>
                <a:spcPct val="0"/>
              </a:spcBef>
              <a:spcAft>
                <a:spcPct val="0"/>
              </a:spcAft>
            </a:pPr>
            <a:r>
              <a:rPr lang="en-US" sz="2000" dirty="0" smtClean="0">
                <a:latin typeface="Times New Roman" pitchFamily="18" charset="0"/>
                <a:cs typeface="Times New Roman" pitchFamily="18" charset="0"/>
              </a:rPr>
              <a:t>      in software testing in which individual software modules are combined and tested as a group.</a:t>
            </a:r>
          </a:p>
          <a:p>
            <a:pPr lvl="0" algn="just" defTabSz="914400" fontAlgn="base">
              <a:spcBef>
                <a:spcPct val="0"/>
              </a:spcBef>
              <a:spcAft>
                <a:spcPct val="0"/>
              </a:spcAft>
            </a:pPr>
            <a:r>
              <a:rPr lang="en-US" sz="2000" dirty="0" smtClean="0">
                <a:latin typeface="Times New Roman" pitchFamily="18" charset="0"/>
                <a:cs typeface="Times New Roman" pitchFamily="18" charset="0"/>
              </a:rPr>
              <a:t>      It occurs after unit testing and before system testing. Integration testing takes as its </a:t>
            </a:r>
          </a:p>
          <a:p>
            <a:pPr lvl="0" algn="just" defTabSz="914400" fontAlgn="base">
              <a:spcBef>
                <a:spcPct val="0"/>
              </a:spcBef>
              <a:spcAft>
                <a:spcPct val="0"/>
              </a:spcAft>
            </a:pPr>
            <a:r>
              <a:rPr lang="en-US" sz="2000" dirty="0" smtClean="0">
                <a:latin typeface="Times New Roman" pitchFamily="18" charset="0"/>
                <a:cs typeface="Times New Roman" pitchFamily="18" charset="0"/>
              </a:rPr>
              <a:t>      input module that have been unit tested, groups them in larger aggregates, applies tests defined </a:t>
            </a:r>
          </a:p>
          <a:p>
            <a:pPr lvl="0" algn="just" defTabSz="914400" fontAlgn="base">
              <a:spcBef>
                <a:spcPct val="0"/>
              </a:spcBef>
              <a:spcAft>
                <a:spcPct val="0"/>
              </a:spcAft>
            </a:pPr>
            <a:r>
              <a:rPr lang="en-US" sz="2000" dirty="0" smtClean="0">
                <a:latin typeface="Times New Roman" pitchFamily="18" charset="0"/>
                <a:cs typeface="Times New Roman" pitchFamily="18" charset="0"/>
              </a:rPr>
              <a:t>      in an integration test plan to those aggregates and delivers as its output the integrated system</a:t>
            </a:r>
          </a:p>
          <a:p>
            <a:pPr lvl="0" algn="just" defTabSz="914400" fontAlgn="base">
              <a:spcBef>
                <a:spcPct val="0"/>
              </a:spcBef>
              <a:spcAft>
                <a:spcPct val="0"/>
              </a:spcAft>
            </a:pPr>
            <a:r>
              <a:rPr lang="en-US" sz="2000" dirty="0" smtClean="0">
                <a:latin typeface="Times New Roman" pitchFamily="18" charset="0"/>
                <a:cs typeface="Times New Roman" pitchFamily="18" charset="0"/>
              </a:rPr>
              <a:t>      ready for system testing.</a:t>
            </a:r>
          </a:p>
          <a:p>
            <a:pPr lvl="0" algn="just" defTabSz="914400" fontAlgn="base">
              <a:spcBef>
                <a:spcPct val="0"/>
              </a:spcBef>
              <a:spcAft>
                <a:spcPct val="0"/>
              </a:spcAf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44762" y="5649807"/>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43940" y="642133"/>
          <a:ext cx="10299699" cy="5454272"/>
        </p:xfrm>
        <a:graphic>
          <a:graphicData uri="http://schemas.openxmlformats.org/drawingml/2006/table">
            <a:tbl>
              <a:tblPr firstRow="1" bandRow="1">
                <a:tableStyleId>{9D7B26C5-4107-4FEC-AEDC-1716B250A1EF}</a:tableStyleId>
              </a:tblPr>
              <a:tblGrid>
                <a:gridCol w="1195744"/>
                <a:gridCol w="2237489"/>
                <a:gridCol w="2099425"/>
                <a:gridCol w="2280439"/>
                <a:gridCol w="769986"/>
                <a:gridCol w="1716616"/>
              </a:tblGrid>
              <a:tr h="0">
                <a:tc>
                  <a:txBody>
                    <a:bodyPr/>
                    <a:lstStyle/>
                    <a:p>
                      <a:r>
                        <a:rPr lang="en-US" sz="2000" dirty="0" smtClean="0">
                          <a:latin typeface="Times New Roman" pitchFamily="18" charset="0"/>
                          <a:cs typeface="Times New Roman" pitchFamily="18" charset="0"/>
                        </a:rPr>
                        <a:t>Number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Input given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Expected output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Actual output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Test pass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Remarks </a:t>
                      </a:r>
                      <a:endParaRPr lang="en-US" sz="2000" dirty="0">
                        <a:latin typeface="Times New Roman" pitchFamily="18" charset="0"/>
                        <a:cs typeface="Times New Roman" pitchFamily="18" charset="0"/>
                      </a:endParaRPr>
                    </a:p>
                  </a:txBody>
                  <a:tcPr/>
                </a:tc>
              </a:tr>
              <a:tr h="646723">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Hi</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Hi there, how can I help?</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Hi there, how can I help?</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a:t>
                      </a:r>
                      <a:endParaRPr lang="en-US" sz="18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2309726">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Times New Roman" pitchFamily="18" charset="0"/>
                          <a:ea typeface="+mn-ea"/>
                          <a:cs typeface="Times New Roman" pitchFamily="18" charset="0"/>
                        </a:rPr>
                        <a:t>Are the classes free?</a:t>
                      </a:r>
                    </a:p>
                    <a:p>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Yes. Access to the online course resources is free. A nominal fee is applicable if you want to take the in-person proctored online examination</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Yes. Access to the online course resources is free. A nominal fee is applicable if you want to take the in-person proctored online examination</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a:t>
                      </a:r>
                      <a:endParaRPr lang="en-US" sz="1800" dirty="0">
                        <a:latin typeface="Times New Roman" pitchFamily="18" charset="0"/>
                        <a:cs typeface="Times New Roman" pitchFamily="18" charset="0"/>
                      </a:endParaRPr>
                    </a:p>
                  </a:txBody>
                  <a:tcPr/>
                </a:tc>
                <a:tc>
                  <a:txBody>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txBody>
                  <a:tcPr/>
                </a:tc>
              </a:tr>
              <a:tr h="1156703">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r>
                        <a:rPr lang="en-US" baseline="0"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Sorry, can't understand you</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Sorry, can't understand you</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Pass</a:t>
                      </a:r>
                      <a:endParaRPr lang="en-US" dirty="0">
                        <a:latin typeface="Times New Roman" pitchFamily="18" charset="0"/>
                        <a:cs typeface="Times New Roman" pitchFamily="18" charset="0"/>
                      </a:endParaRPr>
                    </a:p>
                  </a:txBody>
                  <a:tcPr/>
                </a:tc>
                <a:tc>
                  <a:txBody>
                    <a:bodyPr/>
                    <a:lstStyle/>
                    <a:p>
                      <a:endParaRPr lang="en-US" sz="2000" dirty="0" smtClean="0">
                        <a:latin typeface="Times New Roman" pitchFamily="18" charset="0"/>
                        <a:cs typeface="Times New Roman" pitchFamily="18" charset="0"/>
                      </a:endParaRPr>
                    </a:p>
                  </a:txBody>
                  <a:tcPr/>
                </a:tc>
              </a:tr>
              <a:tr h="0">
                <a:tc>
                  <a:txBody>
                    <a:bodyPr/>
                    <a:lstStyle/>
                    <a:p>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asbc#$_</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Sorry, can't understand you</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Sorry, can't understand you</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a:t>
                      </a:r>
                      <a:endParaRPr lang="en-US" sz="1800" dirty="0">
                        <a:latin typeface="Times New Roman" pitchFamily="18" charset="0"/>
                        <a:cs typeface="Times New Roman" pitchFamily="18" charset="0"/>
                      </a:endParaRPr>
                    </a:p>
                  </a:txBody>
                  <a:tcPr/>
                </a:tc>
                <a:tc>
                  <a:txBody>
                    <a:bodyPr/>
                    <a:lstStyle/>
                    <a:p>
                      <a:endParaRPr lang="en-US" sz="1800" dirty="0" smtClean="0">
                        <a:latin typeface="Times New Roman" pitchFamily="18" charset="0"/>
                        <a:cs typeface="Times New Roman" pitchFamily="18" charset="0"/>
                      </a:endParaRPr>
                    </a:p>
                  </a:txBody>
                  <a:tcPr/>
                </a:tc>
              </a:tr>
            </a:tbl>
          </a:graphicData>
        </a:graphic>
      </p:graphicFrame>
      <p:pic>
        <p:nvPicPr>
          <p:cNvPr id="3" name="Picture 2">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07132" y="5769448"/>
            <a:ext cx="1737316" cy="917596"/>
          </a:xfrm>
          <a:prstGeom prst="rect">
            <a:avLst/>
          </a:prstGeom>
        </p:spPr>
      </p:pic>
      <p:sp>
        <p:nvSpPr>
          <p:cNvPr id="4" name="Rectangle 3"/>
          <p:cNvSpPr/>
          <p:nvPr/>
        </p:nvSpPr>
        <p:spPr>
          <a:xfrm>
            <a:off x="1700613" y="0"/>
            <a:ext cx="2140138" cy="646331"/>
          </a:xfrm>
          <a:prstGeom prst="rect">
            <a:avLst/>
          </a:prstGeom>
        </p:spPr>
        <p:txBody>
          <a:bodyPr wrap="none">
            <a:spAutoFit/>
          </a:bodyPr>
          <a:lstStyle/>
          <a:p>
            <a:pPr lvl="0"/>
            <a:r>
              <a:rPr lang="en-IN" sz="3600" dirty="0" smtClean="0">
                <a:solidFill>
                  <a:prstClr val="black"/>
                </a:solidFill>
                <a:latin typeface="Times New Roman" pitchFamily="18" charset="0"/>
                <a:cs typeface="Times New Roman" pitchFamily="18" charset="0"/>
              </a:rPr>
              <a:t>Test Cases</a:t>
            </a:r>
          </a:p>
        </p:txBody>
      </p:sp>
    </p:spTree>
  </p:cSld>
  <p:clrMapOvr>
    <a:masterClrMapping/>
  </p:clrMapOvr>
  <p:transition spd="slow">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68924" y="837487"/>
          <a:ext cx="10141364" cy="5563123"/>
        </p:xfrm>
        <a:graphic>
          <a:graphicData uri="http://schemas.openxmlformats.org/drawingml/2006/table">
            <a:tbl>
              <a:tblPr firstRow="1" bandRow="1">
                <a:tableStyleId>{9D7B26C5-4107-4FEC-AEDC-1716B250A1EF}</a:tableStyleId>
              </a:tblPr>
              <a:tblGrid>
                <a:gridCol w="1201871"/>
                <a:gridCol w="1816164"/>
                <a:gridCol w="2550642"/>
                <a:gridCol w="2521222"/>
                <a:gridCol w="804333"/>
                <a:gridCol w="1247132"/>
              </a:tblGrid>
              <a:tr h="264197">
                <a:tc>
                  <a:txBody>
                    <a:bodyPr/>
                    <a:lstStyle/>
                    <a:p>
                      <a:r>
                        <a:rPr lang="en-US" sz="2000" dirty="0" smtClean="0">
                          <a:latin typeface="Times New Roman" pitchFamily="18" charset="0"/>
                          <a:cs typeface="Times New Roman" pitchFamily="18" charset="0"/>
                        </a:rPr>
                        <a:t>Number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Input given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Expected output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Actual output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Test pass</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Remarks </a:t>
                      </a:r>
                      <a:endParaRPr lang="en-US" sz="2000" dirty="0">
                        <a:latin typeface="Times New Roman" pitchFamily="18" charset="0"/>
                        <a:cs typeface="Times New Roman" pitchFamily="18" charset="0"/>
                      </a:endParaRPr>
                    </a:p>
                  </a:txBody>
                  <a:tcPr/>
                </a:tc>
              </a:tr>
              <a:tr h="1536038">
                <a:tc>
                  <a:txBody>
                    <a:bodyPr/>
                    <a:lstStyle/>
                    <a:p>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Times New Roman" pitchFamily="18" charset="0"/>
                          <a:ea typeface="+mn-ea"/>
                          <a:cs typeface="Times New Roman" pitchFamily="18" charset="0"/>
                        </a:rPr>
                        <a:t>What is the fee for the certification exam?</a:t>
                      </a:r>
                    </a:p>
                    <a:p>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The fee will be posted on the portal prominently. And depends on the type of course. We expect it to be around Rs. 1000.</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The fee will be posted on the portal prominently. And depends on the type of course. We expect it to be around Rs. 1000.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Pass</a:t>
                      </a:r>
                      <a:endParaRPr lang="en-US" dirty="0">
                        <a:latin typeface="Times New Roman" pitchFamily="18" charset="0"/>
                        <a:cs typeface="Times New Roman" pitchFamily="18" charset="0"/>
                      </a:endParaRPr>
                    </a:p>
                  </a:txBody>
                  <a:tcPr/>
                </a:tc>
                <a:tc>
                  <a:txBody>
                    <a:bodyPr/>
                    <a:lstStyle/>
                    <a:p>
                      <a:endParaRPr lang="en-US" sz="1800" dirty="0">
                        <a:latin typeface="Times New Roman" pitchFamily="18" charset="0"/>
                        <a:cs typeface="Times New Roman" pitchFamily="18" charset="0"/>
                      </a:endParaRPr>
                    </a:p>
                  </a:txBody>
                  <a:tcPr/>
                </a:tc>
              </a:tr>
              <a:tr h="771658">
                <a:tc>
                  <a:txBody>
                    <a:bodyPr/>
                    <a:lstStyle/>
                    <a:p>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Times New Roman" pitchFamily="18" charset="0"/>
                          <a:ea typeface="+mn-ea"/>
                          <a:cs typeface="Times New Roman" pitchFamily="18" charset="0"/>
                        </a:rPr>
                        <a:t>who can register for course?</a:t>
                      </a:r>
                    </a:p>
                    <a:p>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NPTEL online courses are open to everyone. The courses of all domains are available to register and learn from all different educational backgrounds.</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NPTEL online courses are open to everyone. The courses of all domains are available to register and learn from all different educational backgrounds.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Pass</a:t>
                      </a:r>
                      <a:endParaRPr lang="en-US"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771658">
                <a:tc>
                  <a:txBody>
                    <a:bodyPr/>
                    <a:lstStyle/>
                    <a:p>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Times New Roman" pitchFamily="18" charset="0"/>
                          <a:ea typeface="+mn-ea"/>
                          <a:cs typeface="Times New Roman" pitchFamily="18" charset="0"/>
                        </a:rPr>
                        <a:t>what is the course duration?</a:t>
                      </a:r>
                    </a:p>
                    <a:p>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The course duration will be for about 4,8 and 12 weeks</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tx1"/>
                          </a:solidFill>
                          <a:latin typeface="Times New Roman" pitchFamily="18" charset="0"/>
                          <a:ea typeface="+mn-ea"/>
                          <a:cs typeface="Times New Roman" pitchFamily="18" charset="0"/>
                        </a:rPr>
                        <a:t>The course duration will be for about 4,8 and 12 weeks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Pass</a:t>
                      </a:r>
                      <a:endParaRPr lang="en-US"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399965">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bl>
          </a:graphicData>
        </a:graphic>
      </p:graphicFrame>
      <p:sp>
        <p:nvSpPr>
          <p:cNvPr id="3" name="Rectangle 2"/>
          <p:cNvSpPr/>
          <p:nvPr/>
        </p:nvSpPr>
        <p:spPr>
          <a:xfrm>
            <a:off x="1751888" y="0"/>
            <a:ext cx="2232599" cy="646331"/>
          </a:xfrm>
          <a:prstGeom prst="rect">
            <a:avLst/>
          </a:prstGeom>
        </p:spPr>
        <p:txBody>
          <a:bodyPr wrap="none">
            <a:spAutoFit/>
          </a:bodyPr>
          <a:lstStyle/>
          <a:p>
            <a:pPr lvl="0"/>
            <a:r>
              <a:rPr lang="en-IN" sz="3600" b="1" dirty="0" smtClean="0">
                <a:solidFill>
                  <a:prstClr val="black"/>
                </a:solidFill>
                <a:latin typeface="Times New Roman" pitchFamily="18" charset="0"/>
                <a:cs typeface="Times New Roman" pitchFamily="18" charset="0"/>
              </a:rPr>
              <a:t>Test Cases</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307132" y="5769448"/>
            <a:ext cx="1737316" cy="917596"/>
          </a:xfrm>
          <a:prstGeom prst="rect">
            <a:avLst/>
          </a:prstGeom>
        </p:spPr>
      </p:pic>
    </p:spTree>
  </p:cSld>
  <p:clrMapOvr>
    <a:masterClrMapping/>
  </p:clrMapOvr>
  <p:transition spd="slow">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162" y="0"/>
            <a:ext cx="1877437" cy="646331"/>
          </a:xfrm>
          <a:prstGeom prst="rect">
            <a:avLst/>
          </a:prstGeom>
        </p:spPr>
        <p:txBody>
          <a:bodyPr wrap="none">
            <a:spAutoFit/>
          </a:bodyPr>
          <a:lstStyle/>
          <a:p>
            <a:r>
              <a:rPr lang="en-IN" sz="3600" dirty="0" smtClean="0">
                <a:latin typeface="Times New Roman" pitchFamily="18" charset="0"/>
                <a:cs typeface="Times New Roman" pitchFamily="18" charset="0"/>
              </a:rPr>
              <a:t>Snapshot</a:t>
            </a:r>
          </a:p>
        </p:txBody>
      </p:sp>
      <p:pic>
        <p:nvPicPr>
          <p:cNvPr id="3" name="Picture 2">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44762" y="5649807"/>
            <a:ext cx="1737316" cy="917596"/>
          </a:xfrm>
          <a:prstGeom prst="rect">
            <a:avLst/>
          </a:prstGeom>
        </p:spPr>
      </p:pic>
      <p:pic>
        <p:nvPicPr>
          <p:cNvPr id="1026" name="Picture 2" descr="C:\Users\MRJBlade\Desktop\Mini projerct snapshots\1.1.PNG"/>
          <p:cNvPicPr>
            <a:picLocks noChangeAspect="1" noChangeArrowheads="1"/>
          </p:cNvPicPr>
          <p:nvPr/>
        </p:nvPicPr>
        <p:blipFill>
          <a:blip r:embed="rId3"/>
          <a:srcRect/>
          <a:stretch>
            <a:fillRect/>
          </a:stretch>
        </p:blipFill>
        <p:spPr bwMode="auto">
          <a:xfrm>
            <a:off x="1692067" y="685800"/>
            <a:ext cx="10041309" cy="4723688"/>
          </a:xfrm>
          <a:prstGeom prst="rect">
            <a:avLst/>
          </a:prstGeom>
          <a:noFill/>
        </p:spPr>
      </p:pic>
    </p:spTree>
  </p:cSld>
  <p:clrMapOvr>
    <a:masterClrMapping/>
  </p:clrMapOvr>
  <p:transition spd="slow">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RJBlade\Desktop\Mini projerct snapshots\1.2.PNG"/>
          <p:cNvPicPr>
            <a:picLocks noChangeAspect="1" noChangeArrowheads="1"/>
          </p:cNvPicPr>
          <p:nvPr/>
        </p:nvPicPr>
        <p:blipFill>
          <a:blip r:embed="rId2"/>
          <a:srcRect/>
          <a:stretch>
            <a:fillRect/>
          </a:stretch>
        </p:blipFill>
        <p:spPr bwMode="auto">
          <a:xfrm>
            <a:off x="2025355" y="965674"/>
            <a:ext cx="9075632" cy="5324030"/>
          </a:xfrm>
          <a:prstGeom prst="rect">
            <a:avLst/>
          </a:prstGeom>
          <a:noFill/>
        </p:spPr>
      </p:pic>
      <p:sp>
        <p:nvSpPr>
          <p:cNvPr id="3" name="Rectangle 2"/>
          <p:cNvSpPr/>
          <p:nvPr/>
        </p:nvSpPr>
        <p:spPr>
          <a:xfrm>
            <a:off x="2085174" y="145279"/>
            <a:ext cx="1877437" cy="646331"/>
          </a:xfrm>
          <a:prstGeom prst="rect">
            <a:avLst/>
          </a:prstGeom>
        </p:spPr>
        <p:txBody>
          <a:bodyPr wrap="none">
            <a:spAutoFit/>
          </a:bodyPr>
          <a:lstStyle/>
          <a:p>
            <a:pPr lvl="0"/>
            <a:r>
              <a:rPr lang="en-IN" sz="3600" dirty="0" smtClean="0">
                <a:solidFill>
                  <a:prstClr val="black"/>
                </a:solidFill>
                <a:latin typeface="Times New Roman" pitchFamily="18" charset="0"/>
                <a:cs typeface="Times New Roman" pitchFamily="18" charset="0"/>
              </a:rPr>
              <a:t>Snapshot</a:t>
            </a:r>
          </a:p>
        </p:txBody>
      </p:sp>
    </p:spTree>
  </p:cSld>
  <p:clrMapOvr>
    <a:masterClrMapping/>
  </p:clrMapOvr>
  <p:transition spd="slow">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30F1F-8DC2-4323-8010-1833033E2A9E}"/>
              </a:ext>
            </a:extLst>
          </p:cNvPr>
          <p:cNvSpPr>
            <a:spLocks noGrp="1"/>
          </p:cNvSpPr>
          <p:nvPr>
            <p:ph type="title"/>
          </p:nvPr>
        </p:nvSpPr>
        <p:spPr>
          <a:xfrm>
            <a:off x="1065567" y="668709"/>
            <a:ext cx="10018713" cy="1752599"/>
          </a:xfrm>
        </p:spPr>
        <p:txBody>
          <a:bodyPr/>
          <a:lstStyle/>
          <a:p>
            <a:r>
              <a:rPr lang="en-US"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37C32B5-82FD-4E77-AE93-657DAF7FA71A}"/>
              </a:ext>
            </a:extLst>
          </p:cNvPr>
          <p:cNvSpPr>
            <a:spLocks noGrp="1"/>
          </p:cNvSpPr>
          <p:nvPr>
            <p:ph idx="1"/>
          </p:nvPr>
        </p:nvSpPr>
        <p:spPr>
          <a:xfrm>
            <a:off x="1352194" y="1296627"/>
            <a:ext cx="10018713" cy="3124201"/>
          </a:xfrm>
        </p:spPr>
        <p:txBody>
          <a:bodyPr>
            <a:noAutofit/>
          </a:bodyPr>
          <a:lstStyle/>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There have always been queries of people regarding various topics to which answers are provided manually by people. In order to make this process fast the FAQs can be answer using the latest AI technologies where answers can be automatically generated according to the questions. This process can reduce lot of work pressure for both the consumer and the companies. Also providing quick responses and suggestions can help in the better economical market growth.</a:t>
            </a:r>
            <a:endParaRPr lang="en-IN" sz="2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5A37D3B-5BD9-4C2F-A6E7-4A0BACB9F4D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2081184083"/>
      </p:ext>
    </p:extLst>
  </p:cSld>
  <p:clrMapOvr>
    <a:masterClrMapping/>
  </p:clrMapOvr>
  <p:transition spd="slow">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RJBlade\Desktop\Mini projerct snapshots\1.3.PNG"/>
          <p:cNvPicPr>
            <a:picLocks noChangeAspect="1" noChangeArrowheads="1"/>
          </p:cNvPicPr>
          <p:nvPr/>
        </p:nvPicPr>
        <p:blipFill>
          <a:blip r:embed="rId2"/>
          <a:srcRect/>
          <a:stretch>
            <a:fillRect/>
          </a:stretch>
        </p:blipFill>
        <p:spPr bwMode="auto">
          <a:xfrm>
            <a:off x="2093720" y="880217"/>
            <a:ext cx="9289278" cy="4768553"/>
          </a:xfrm>
          <a:prstGeom prst="rect">
            <a:avLst/>
          </a:prstGeom>
          <a:noFill/>
        </p:spPr>
      </p:pic>
      <p:sp>
        <p:nvSpPr>
          <p:cNvPr id="3" name="Rectangle 2"/>
          <p:cNvSpPr/>
          <p:nvPr/>
        </p:nvSpPr>
        <p:spPr>
          <a:xfrm>
            <a:off x="1674976" y="170916"/>
            <a:ext cx="1877437" cy="646331"/>
          </a:xfrm>
          <a:prstGeom prst="rect">
            <a:avLst/>
          </a:prstGeom>
        </p:spPr>
        <p:txBody>
          <a:bodyPr wrap="none">
            <a:spAutoFit/>
          </a:bodyPr>
          <a:lstStyle/>
          <a:p>
            <a:pPr lvl="0"/>
            <a:r>
              <a:rPr lang="en-IN" sz="3600" dirty="0" smtClean="0">
                <a:solidFill>
                  <a:prstClr val="black"/>
                </a:solidFill>
                <a:latin typeface="Times New Roman" pitchFamily="18" charset="0"/>
                <a:cs typeface="Times New Roman" pitchFamily="18" charset="0"/>
              </a:rPr>
              <a:t>Snapshot</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307132" y="5769448"/>
            <a:ext cx="1737316" cy="917596"/>
          </a:xfrm>
          <a:prstGeom prst="rect">
            <a:avLst/>
          </a:prstGeom>
        </p:spPr>
      </p:pic>
    </p:spTree>
  </p:cSld>
  <p:clrMapOvr>
    <a:masterClrMapping/>
  </p:clrMapOvr>
  <p:transition spd="slow">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rajwal\Desktop\chatbot\1.4.PNG"/>
          <p:cNvPicPr>
            <a:picLocks noChangeAspect="1" noChangeArrowheads="1"/>
          </p:cNvPicPr>
          <p:nvPr/>
        </p:nvPicPr>
        <p:blipFill>
          <a:blip r:embed="rId2"/>
          <a:srcRect/>
          <a:stretch>
            <a:fillRect/>
          </a:stretch>
        </p:blipFill>
        <p:spPr bwMode="auto">
          <a:xfrm>
            <a:off x="1726250" y="803305"/>
            <a:ext cx="9277765" cy="4760008"/>
          </a:xfrm>
          <a:prstGeom prst="rect">
            <a:avLst/>
          </a:prstGeom>
          <a:noFill/>
        </p:spPr>
      </p:pic>
      <p:sp>
        <p:nvSpPr>
          <p:cNvPr id="3" name="Rectangle 2"/>
          <p:cNvSpPr/>
          <p:nvPr/>
        </p:nvSpPr>
        <p:spPr>
          <a:xfrm>
            <a:off x="1811708" y="0"/>
            <a:ext cx="1905712" cy="646331"/>
          </a:xfrm>
          <a:prstGeom prst="rect">
            <a:avLst/>
          </a:prstGeom>
        </p:spPr>
        <p:txBody>
          <a:bodyPr wrap="square">
            <a:spAutoFit/>
          </a:bodyPr>
          <a:lstStyle/>
          <a:p>
            <a:pPr lvl="0"/>
            <a:r>
              <a:rPr lang="en-IN" sz="3600" dirty="0" smtClean="0">
                <a:solidFill>
                  <a:prstClr val="black"/>
                </a:solidFill>
                <a:latin typeface="Times New Roman" pitchFamily="18" charset="0"/>
                <a:cs typeface="Times New Roman" pitchFamily="18" charset="0"/>
              </a:rPr>
              <a:t>Snapshot</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307132" y="5769448"/>
            <a:ext cx="1737316" cy="917596"/>
          </a:xfrm>
          <a:prstGeom prst="rect">
            <a:avLst/>
          </a:prstGeom>
        </p:spPr>
      </p:pic>
    </p:spTree>
  </p:cSld>
  <p:clrMapOvr>
    <a:masterClrMapping/>
  </p:clrMapOvr>
  <p:transition spd="slow">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rajwal\Desktop\chatbot\1.5.PNG"/>
          <p:cNvPicPr>
            <a:picLocks noChangeAspect="1" noChangeArrowheads="1"/>
          </p:cNvPicPr>
          <p:nvPr/>
        </p:nvPicPr>
        <p:blipFill>
          <a:blip r:embed="rId2"/>
          <a:srcRect/>
          <a:stretch>
            <a:fillRect/>
          </a:stretch>
        </p:blipFill>
        <p:spPr bwMode="auto">
          <a:xfrm>
            <a:off x="1922804" y="846033"/>
            <a:ext cx="8913738" cy="4854012"/>
          </a:xfrm>
          <a:prstGeom prst="rect">
            <a:avLst/>
          </a:prstGeom>
          <a:noFill/>
        </p:spPr>
      </p:pic>
      <p:sp>
        <p:nvSpPr>
          <p:cNvPr id="3" name="Rectangle 2"/>
          <p:cNvSpPr/>
          <p:nvPr/>
        </p:nvSpPr>
        <p:spPr>
          <a:xfrm>
            <a:off x="1888620" y="111096"/>
            <a:ext cx="1877437" cy="646331"/>
          </a:xfrm>
          <a:prstGeom prst="rect">
            <a:avLst/>
          </a:prstGeom>
        </p:spPr>
        <p:txBody>
          <a:bodyPr wrap="none">
            <a:spAutoFit/>
          </a:bodyPr>
          <a:lstStyle/>
          <a:p>
            <a:pPr lvl="0"/>
            <a:r>
              <a:rPr lang="en-IN" sz="3600" dirty="0" smtClean="0">
                <a:solidFill>
                  <a:prstClr val="black"/>
                </a:solidFill>
                <a:latin typeface="Times New Roman" pitchFamily="18" charset="0"/>
                <a:cs typeface="Times New Roman" pitchFamily="18" charset="0"/>
              </a:rPr>
              <a:t>Snapshot</a:t>
            </a: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307132" y="5769448"/>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1013" y="247826"/>
            <a:ext cx="3448228" cy="707886"/>
          </a:xfrm>
          <a:prstGeom prst="rect">
            <a:avLst/>
          </a:prstGeom>
        </p:spPr>
        <p:txBody>
          <a:bodyPr wrap="square">
            <a:spAutoFit/>
          </a:bodyPr>
          <a:lstStyle/>
          <a:p>
            <a:r>
              <a:rPr lang="en-IN" sz="4000" b="1" dirty="0" smtClean="0">
                <a:latin typeface="Times New Roman" pitchFamily="18" charset="0"/>
                <a:cs typeface="Times New Roman" pitchFamily="18" charset="0"/>
              </a:rPr>
              <a:t>Conclusion</a:t>
            </a:r>
            <a:r>
              <a:rPr lang="en-IN" sz="4000" dirty="0" smtClean="0">
                <a:latin typeface="Times New Roman" pitchFamily="18" charset="0"/>
                <a:cs typeface="Times New Roman" pitchFamily="18" charset="0"/>
              </a:rPr>
              <a:t> </a:t>
            </a:r>
          </a:p>
        </p:txBody>
      </p:sp>
      <p:sp>
        <p:nvSpPr>
          <p:cNvPr id="3" name="Rectangle 2"/>
          <p:cNvSpPr/>
          <p:nvPr/>
        </p:nvSpPr>
        <p:spPr>
          <a:xfrm>
            <a:off x="1484042" y="899089"/>
            <a:ext cx="10591800" cy="5432256"/>
          </a:xfrm>
          <a:prstGeom prst="rect">
            <a:avLst/>
          </a:prstGeom>
        </p:spPr>
        <p:txBody>
          <a:bodyPr wrap="square">
            <a:spAutoFit/>
          </a:bodyPr>
          <a:lstStyle/>
          <a:p>
            <a:pPr>
              <a:lnSpc>
                <a:spcPct val="150000"/>
              </a:lnSpc>
            </a:pPr>
            <a:r>
              <a:rPr lang="en-IN" dirty="0" smtClean="0">
                <a:latin typeface="Times New Roman" pitchFamily="18" charset="0"/>
                <a:cs typeface="Times New Roman" pitchFamily="18" charset="0"/>
              </a:rPr>
              <a:t>Implementing the “</a:t>
            </a:r>
            <a:r>
              <a:rPr lang="en-IN" b="1" dirty="0" smtClean="0">
                <a:latin typeface="Times New Roman" pitchFamily="18" charset="0"/>
                <a:cs typeface="Times New Roman" pitchFamily="18" charset="0"/>
              </a:rPr>
              <a:t>AI based Chabot to answer the FAQ’s </a:t>
            </a:r>
            <a:r>
              <a:rPr lang="en-IN" dirty="0" smtClean="0">
                <a:latin typeface="Times New Roman" pitchFamily="18" charset="0"/>
                <a:cs typeface="Times New Roman" pitchFamily="18" charset="0"/>
              </a:rPr>
              <a:t>“ online application.The whole system helps easy access to the chatbot system. Physical presence of the human is not required. The time taken to give the responses to the large user/community is largely reduced.</a:t>
            </a:r>
          </a:p>
          <a:p>
            <a:pPr>
              <a:lnSpc>
                <a:spcPct val="150000"/>
              </a:lnSpc>
            </a:pP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This application provides the user with ease of access, user friendliness and transparency. On the other hand from organizations and government viewpoint, it helps in maintaining the easy access of website through the hassle free queries.</a:t>
            </a:r>
          </a:p>
          <a:p>
            <a:pPr>
              <a:lnSpc>
                <a:spcPct val="150000"/>
              </a:lnSpc>
            </a:pPr>
            <a:endParaRPr lang="en-IN" dirty="0" smtClean="0">
              <a:latin typeface="Times New Roman" pitchFamily="18" charset="0"/>
              <a:cs typeface="Times New Roman" pitchFamily="18" charset="0"/>
            </a:endParaRPr>
          </a:p>
          <a:p>
            <a:pPr>
              <a:lnSpc>
                <a:spcPct val="150000"/>
              </a:lnSpc>
            </a:pPr>
            <a:r>
              <a:rPr lang="en-IN" dirty="0" smtClean="0">
                <a:latin typeface="Times New Roman" pitchFamily="18" charset="0"/>
                <a:cs typeface="Times New Roman" pitchFamily="18" charset="0"/>
              </a:rPr>
              <a:t>Implementation of the proposed system will reduce the workload of all those who provide the manual answers to the user questions. So a large number of users can be handled in the same time with computer generated automated responses. So this is safe ,fast and </a:t>
            </a:r>
          </a:p>
          <a:p>
            <a:pPr>
              <a:lnSpc>
                <a:spcPct val="150000"/>
              </a:lnSpc>
            </a:pPr>
            <a:r>
              <a:rPr lang="en-IN" dirty="0" smtClean="0">
                <a:latin typeface="Times New Roman" pitchFamily="18" charset="0"/>
                <a:cs typeface="Times New Roman" pitchFamily="18" charset="0"/>
              </a:rPr>
              <a:t>user friendly</a:t>
            </a:r>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51484" y="5793740"/>
            <a:ext cx="1737316" cy="917596"/>
          </a:xfrm>
          <a:prstGeom prst="rect">
            <a:avLst/>
          </a:prstGeom>
        </p:spPr>
      </p:pic>
    </p:spTree>
  </p:cSld>
  <p:clrMapOvr>
    <a:masterClrMapping/>
  </p:clrMapOvr>
  <p:transition spd="slow">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1352863" y="2303586"/>
            <a:ext cx="1050796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b="0" i="0" u="none" strike="noStrike" cap="none" normalizeH="0" baseline="0" dirty="0" smtClean="0">
                <a:ln>
                  <a:noFill/>
                </a:ln>
                <a:solidFill>
                  <a:srgbClr val="000000"/>
                </a:solidFill>
                <a:effectLst/>
                <a:latin typeface="Corbel" pitchFamily="34" charset="0"/>
                <a:ea typeface="+mn-ea" charset="0"/>
                <a:cs typeface="+mn-cs" charset="0"/>
              </a:rPr>
              <a:t> </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Commercial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Utilisation</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Chat-</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Using Python</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Manisha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Tamboli</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G.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Jeevan</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Ashish</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Madhaw</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Ram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Sahu</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Aish</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Kumari</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Sahu</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Md.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Khaja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Mohiddin</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Arpita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Shukla,2021.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b="0" i="0" u="none" strike="noStrike" cap="none" normalizeH="0" baseline="0" dirty="0" smtClean="0">
                <a:ln>
                  <a:noFill/>
                </a:ln>
                <a:solidFill>
                  <a:srgbClr val="000000"/>
                </a:solidFill>
                <a:effectLst/>
                <a:latin typeface="Corbel" pitchFamily="34" charset="0"/>
                <a:ea typeface="+mn-ea" charset="0"/>
                <a:cs typeface="+mn-cs"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Menal</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Dahiya</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Tool of Conversation: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Chatbot</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International Journal of Computer Sciences and Engineering, 2017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a:t>
            </a:r>
            <a:r>
              <a:rPr kumimoji="0" lang="en-US" b="0" i="0" u="none" strike="noStrike" cap="none" normalizeH="0" baseline="0" dirty="0" smtClean="0">
                <a:ln>
                  <a:noFill/>
                </a:ln>
                <a:solidFill>
                  <a:srgbClr val="000000"/>
                </a:solidFill>
                <a:effectLst/>
                <a:latin typeface="Corbel" pitchFamily="34" charset="0"/>
                <a:ea typeface="+mn-ea" charset="0"/>
                <a:cs typeface="+mn-cs"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Shreyashkar</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Sharma, </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Chat-</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Development Using Python</a:t>
            </a:r>
            <a:r>
              <a:rPr kumimoji="0" lang="en-US" b="0" i="0" u="none" strike="noStrike" cap="none" normalizeH="0" baseline="0" dirty="0" smtClean="0">
                <a:ln>
                  <a:noFill/>
                </a:ln>
                <a:solidFill>
                  <a:schemeClr val="tx1"/>
                </a:solidFill>
                <a:effectLst/>
                <a:latin typeface="Calibri"/>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International Journal of Creative Research Thoughts, 2020 IJCRT.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2"/>
              </a:rPr>
              <a:t>https://buffml.com/web-based-chatbot-using-flask-api/</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hlinkClick r:id="rId3"/>
              </a:rPr>
              <a:t>https://www.kommunicate.io/blog/create-chatbot-in-flask-and-python/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hlinkClick r:id="rId4"/>
              </a:rPr>
              <a:t>https://www.geeksforgeeks.org/chat-bot-in-python-with-chatterbot-module/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Box 4"/>
          <p:cNvSpPr txBox="1"/>
          <p:nvPr/>
        </p:nvSpPr>
        <p:spPr>
          <a:xfrm>
            <a:off x="4566825" y="1298139"/>
            <a:ext cx="3666392"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Tree>
  </p:cSld>
  <p:clrMapOvr>
    <a:masterClrMapping/>
  </p:clrMapOvr>
  <p:transition spd="slow">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5158" y="2812423"/>
            <a:ext cx="5818644" cy="1200329"/>
          </a:xfrm>
          <a:prstGeom prst="rect">
            <a:avLst/>
          </a:prstGeom>
        </p:spPr>
        <p:txBody>
          <a:bodyPr wrap="none">
            <a:spAutoFit/>
          </a:bodyPr>
          <a:lstStyle/>
          <a:p>
            <a:r>
              <a:rPr lang="en-US" sz="7200" b="1" dirty="0" smtClean="0">
                <a:latin typeface="Times New Roman" pitchFamily="18" charset="0"/>
                <a:cs typeface="Times New Roman" pitchFamily="18" charset="0"/>
              </a:rPr>
              <a:t>THANK YOU</a:t>
            </a:r>
            <a:endParaRPr lang="en-US" sz="72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F7C81A76-48DC-4C9B-AF0B-33DF28AA86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44762" y="5649807"/>
            <a:ext cx="1737316" cy="917596"/>
          </a:xfrm>
          <a:prstGeom prst="rect">
            <a:avLst/>
          </a:prstGeom>
        </p:spPr>
      </p:pic>
    </p:spTree>
  </p:cSld>
  <p:clrMapOvr>
    <a:masterClrMapping/>
  </p:clrMapOvr>
  <p:transition>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3BD4C1-ACEF-4347-AA0A-13DC996BF304}"/>
              </a:ext>
            </a:extLst>
          </p:cNvPr>
          <p:cNvSpPr>
            <a:spLocks noGrp="1"/>
          </p:cNvSpPr>
          <p:nvPr>
            <p:ph type="title"/>
          </p:nvPr>
        </p:nvSpPr>
        <p:spPr>
          <a:xfrm>
            <a:off x="1253083" y="685800"/>
            <a:ext cx="10018713" cy="1752599"/>
          </a:xfrm>
        </p:spPr>
        <p:txBody>
          <a:bodyPr/>
          <a:lstStyle/>
          <a:p>
            <a:r>
              <a:rPr lang="en-US" b="1" dirty="0">
                <a:latin typeface="Times New Roman" pitchFamily="18" charset="0"/>
                <a:cs typeface="Times New Roman" pitchFamily="18" charset="0"/>
              </a:rPr>
              <a:t>Motivation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3DD438C-4E0E-474A-B87E-3B1DB2D798C4}"/>
              </a:ext>
            </a:extLst>
          </p:cNvPr>
          <p:cNvSpPr>
            <a:spLocks noGrp="1"/>
          </p:cNvSpPr>
          <p:nvPr>
            <p:ph idx="1"/>
          </p:nvPr>
        </p:nvSpPr>
        <p:spPr>
          <a:xfrm>
            <a:off x="1314504" y="2186153"/>
            <a:ext cx="10018713" cy="3310758"/>
          </a:xfrm>
        </p:spPr>
        <p:txBody>
          <a:bodyPr>
            <a:normAutofit fontScale="32500" lnSpcReduction="20000"/>
          </a:bodyPr>
          <a:lstStyle/>
          <a:p>
            <a:pPr fontAlgn="base"/>
            <a:r>
              <a:rPr lang="en-US" sz="6200" dirty="0" smtClean="0">
                <a:latin typeface="Times New Roman" pitchFamily="18" charset="0"/>
                <a:cs typeface="Times New Roman" pitchFamily="18" charset="0"/>
              </a:rPr>
              <a:t>Chatbots can make easy for users to find the information they need by responding to their questions and requests—through text input, audio input, or both—without the need for human intervention.</a:t>
            </a:r>
          </a:p>
          <a:p>
            <a:pPr fontAlgn="base"/>
            <a:r>
              <a:rPr lang="en-US" sz="6200" dirty="0" smtClean="0">
                <a:latin typeface="Times New Roman" pitchFamily="18" charset="0"/>
                <a:cs typeface="Times New Roman" pitchFamily="18" charset="0"/>
              </a:rPr>
              <a:t>Chatbot technology is almost everywhere these days, from the smart speakers at home to messaging applications in the workplace. The latest AI Chatbots are often referred to as ’virtual assistants’ or ‘virtual agents’. Chatbot can use audio input, such as Apple's  Siri, Google Assistant and Amazon Alexa. Either way, user able to ask questions about what user need in a conversational way, and the Chatbot can help refine user search through responses and follow-up questions.</a:t>
            </a:r>
          </a:p>
          <a:p>
            <a:pPr marL="0" indent="0">
              <a:buNone/>
            </a:pPr>
            <a:endParaRPr lang="en-IN" dirty="0"/>
          </a:p>
        </p:txBody>
      </p:sp>
      <p:pic>
        <p:nvPicPr>
          <p:cNvPr id="5" name="Picture 4">
            <a:extLst>
              <a:ext uri="{FF2B5EF4-FFF2-40B4-BE49-F238E27FC236}">
                <a16:creationId xmlns="" xmlns:a16="http://schemas.microsoft.com/office/drawing/2014/main" id="{A3A1A25F-77DB-446E-ADCC-2BA07BAB8CF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85052"/>
            <a:ext cx="1737316" cy="917596"/>
          </a:xfrm>
          <a:prstGeom prst="rect">
            <a:avLst/>
          </a:prstGeom>
        </p:spPr>
      </p:pic>
    </p:spTree>
    <p:extLst>
      <p:ext uri="{BB962C8B-B14F-4D97-AF65-F5344CB8AC3E}">
        <p14:creationId xmlns="" xmlns:p14="http://schemas.microsoft.com/office/powerpoint/2010/main" val="1529467767"/>
      </p:ext>
    </p:extLst>
  </p:cSld>
  <p:clrMapOvr>
    <a:masterClrMapping/>
  </p:clrMapOvr>
  <p:transition spd="slow">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CE85B2-34D4-491D-B877-36AB84A5A362}"/>
              </a:ext>
            </a:extLst>
          </p:cNvPr>
          <p:cNvSpPr>
            <a:spLocks noGrp="1"/>
          </p:cNvSpPr>
          <p:nvPr>
            <p:ph type="title"/>
          </p:nvPr>
        </p:nvSpPr>
        <p:spPr>
          <a:xfrm>
            <a:off x="922249" y="914400"/>
            <a:ext cx="10018713" cy="1752599"/>
          </a:xfrm>
        </p:spPr>
        <p:txBody>
          <a:bodyPr/>
          <a:lstStyle/>
          <a:p>
            <a:r>
              <a:rPr lang="en-US" b="1" dirty="0">
                <a:latin typeface="Times New Roman" pitchFamily="18" charset="0"/>
                <a:cs typeface="Times New Roman" pitchFamily="18" charset="0"/>
              </a:rPr>
              <a:t>Objective</a:t>
            </a:r>
            <a:r>
              <a:rPr lang="en-US" b="1" dirty="0"/>
              <a:t>s</a:t>
            </a:r>
            <a:endParaRPr lang="en-IN" b="1" dirty="0"/>
          </a:p>
        </p:txBody>
      </p:sp>
      <p:sp>
        <p:nvSpPr>
          <p:cNvPr id="3" name="Content Placeholder 2">
            <a:extLst>
              <a:ext uri="{FF2B5EF4-FFF2-40B4-BE49-F238E27FC236}">
                <a16:creationId xmlns="" xmlns:a16="http://schemas.microsoft.com/office/drawing/2014/main" id="{E506B60B-A30F-4F03-9F92-40BED303AB29}"/>
              </a:ext>
            </a:extLst>
          </p:cNvPr>
          <p:cNvSpPr>
            <a:spLocks noGrp="1"/>
          </p:cNvSpPr>
          <p:nvPr>
            <p:ph idx="1"/>
          </p:nvPr>
        </p:nvSpPr>
        <p:spPr>
          <a:xfrm>
            <a:off x="1467532" y="2448885"/>
            <a:ext cx="10018713" cy="3124201"/>
          </a:xfrm>
        </p:spPr>
        <p:txBody>
          <a:bodyPr>
            <a:normAutofit/>
          </a:bodyPr>
          <a:lstStyle/>
          <a:p>
            <a:r>
              <a:rPr lang="en-US" sz="2000" dirty="0">
                <a:latin typeface="Times New Roman" pitchFamily="18" charset="0"/>
                <a:cs typeface="Times New Roman" pitchFamily="18" charset="0"/>
              </a:rPr>
              <a:t>Our project motive is to build AI based </a:t>
            </a:r>
            <a:r>
              <a:rPr lang="en-US" sz="2000" dirty="0" smtClean="0">
                <a:latin typeface="Times New Roman" pitchFamily="18" charset="0"/>
                <a:cs typeface="Times New Roman" pitchFamily="18" charset="0"/>
              </a:rPr>
              <a:t>Chatbot </a:t>
            </a:r>
            <a:r>
              <a:rPr lang="en-US" sz="2000" dirty="0">
                <a:latin typeface="Times New Roman" pitchFamily="18" charset="0"/>
                <a:cs typeface="Times New Roman" pitchFamily="18" charset="0"/>
              </a:rPr>
              <a:t>to answer FAQs.</a:t>
            </a:r>
          </a:p>
          <a:p>
            <a:r>
              <a:rPr lang="en-US" sz="2000" dirty="0">
                <a:latin typeface="Times New Roman" pitchFamily="18" charset="0"/>
                <a:cs typeface="Times New Roman" pitchFamily="18" charset="0"/>
              </a:rPr>
              <a:t>To answer the Frequently Asked Questions (FAQs) with quick and fast response.</a:t>
            </a:r>
          </a:p>
          <a:p>
            <a:r>
              <a:rPr lang="en-US" sz="2000" dirty="0">
                <a:latin typeface="Times New Roman" pitchFamily="18" charset="0"/>
                <a:cs typeface="Times New Roman" pitchFamily="18" charset="0"/>
              </a:rPr>
              <a:t>To provide answer reduce ambiguity and confusion</a:t>
            </a:r>
            <a:r>
              <a:rPr lang="en-US" sz="2000" dirty="0"/>
              <a:t>.</a:t>
            </a:r>
            <a:endParaRPr lang="en-IN" sz="2000" dirty="0"/>
          </a:p>
          <a:p>
            <a:endParaRPr lang="en-IN" sz="2000" dirty="0"/>
          </a:p>
        </p:txBody>
      </p:sp>
      <p:pic>
        <p:nvPicPr>
          <p:cNvPr id="4" name="Picture 3">
            <a:extLst>
              <a:ext uri="{FF2B5EF4-FFF2-40B4-BE49-F238E27FC236}">
                <a16:creationId xmlns="" xmlns:a16="http://schemas.microsoft.com/office/drawing/2014/main" id="{206CC529-00E4-443B-92EB-8DEBDFFF9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1527632858"/>
      </p:ext>
    </p:extLst>
  </p:cSld>
  <p:clrMapOvr>
    <a:masterClrMapping/>
  </p:clrMapOvr>
  <p:transition spd="slow">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635" y="475593"/>
            <a:ext cx="10018713" cy="1752599"/>
          </a:xfrm>
        </p:spPr>
        <p:txBody>
          <a:bodyPr/>
          <a:lstStyle/>
          <a:p>
            <a:r>
              <a:rPr lang="en-US" b="1" dirty="0" smtClean="0">
                <a:latin typeface="Times New Roman" pitchFamily="18" charset="0"/>
                <a:cs typeface="Times New Roman" pitchFamily="18" charset="0"/>
              </a:rPr>
              <a:t>Scope of Project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68696" y="1626475"/>
            <a:ext cx="10018713" cy="3124201"/>
          </a:xfrm>
        </p:spPr>
        <p:txBody>
          <a:bodyPr>
            <a:normAutofit/>
          </a:bodyPr>
          <a:lstStyle/>
          <a:p>
            <a:r>
              <a:rPr lang="en-US" sz="2000" dirty="0" smtClean="0">
                <a:latin typeface="Times New Roman" pitchFamily="18" charset="0"/>
                <a:cs typeface="Times New Roman" pitchFamily="18" charset="0"/>
              </a:rPr>
              <a:t>With efficient Chabot development practices, they can be made capable of literally engulfing and processing whatever information comes their way. </a:t>
            </a:r>
          </a:p>
          <a:p>
            <a:r>
              <a:rPr lang="en-US" sz="2000" dirty="0" smtClean="0">
                <a:latin typeface="Times New Roman" pitchFamily="18" charset="0"/>
                <a:cs typeface="Times New Roman" pitchFamily="18" charset="0"/>
              </a:rPr>
              <a:t> They learn and develop a predictive analytical capability just like humans. Eventually, all they need is a stimulus.</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A3A1A25F-77DB-446E-ADCC-2BA07BAB8CF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cSld>
  <p:clrMapOvr>
    <a:masterClrMapping/>
  </p:clrMapOvr>
  <p:transition spd="slow">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B9B4FE-AD0B-43E3-B166-88964D32FFA4}"/>
              </a:ext>
            </a:extLst>
          </p:cNvPr>
          <p:cNvSpPr>
            <a:spLocks noGrp="1"/>
          </p:cNvSpPr>
          <p:nvPr>
            <p:ph type="title"/>
          </p:nvPr>
        </p:nvSpPr>
        <p:spPr>
          <a:xfrm>
            <a:off x="1377200" y="-126364"/>
            <a:ext cx="10018713" cy="1752599"/>
          </a:xfrm>
        </p:spPr>
        <p:txBody>
          <a:bodyPr/>
          <a:lstStyle/>
          <a:p>
            <a:r>
              <a:rPr lang="en-US" b="1" dirty="0">
                <a:latin typeface="Times New Roman" pitchFamily="18" charset="0"/>
                <a:cs typeface="Times New Roman" pitchFamily="18" charset="0"/>
              </a:rPr>
              <a:t>Literature Survey</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84AF27A-466A-4405-88C3-C466E6D069F2}"/>
              </a:ext>
            </a:extLst>
          </p:cNvPr>
          <p:cNvSpPr>
            <a:spLocks noGrp="1"/>
          </p:cNvSpPr>
          <p:nvPr>
            <p:ph idx="1"/>
          </p:nvPr>
        </p:nvSpPr>
        <p:spPr>
          <a:xfrm>
            <a:off x="1364865" y="1027190"/>
            <a:ext cx="10018713" cy="4758313"/>
          </a:xfrm>
        </p:spPr>
        <p:txBody>
          <a:bodyPr>
            <a:normAutofit/>
          </a:bodyPr>
          <a:lstStyle/>
          <a:p>
            <a:pPr lvl="0"/>
            <a:r>
              <a:rPr lang="en-US" sz="1800" dirty="0" smtClean="0">
                <a:latin typeface="Times New Roman" pitchFamily="18" charset="0"/>
                <a:cs typeface="Times New Roman" pitchFamily="18" charset="0"/>
              </a:rPr>
              <a:t>A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an agent that interacts with users using natural language. The sample application is built with Flask, Visual Studio code, and JSON Artificial Intelligence Markup Language. Describes the content of the first AI course is a series of tasks that enable to work with intelligent specialists and other AI systems for scanning, channeling and recovery of relevant information from the Internet` [1].</a:t>
            </a:r>
          </a:p>
          <a:p>
            <a:pPr lvl="0"/>
            <a:r>
              <a:rPr lang="en-US" sz="1800" dirty="0" smtClean="0">
                <a:latin typeface="Times New Roman" pitchFamily="18" charset="0"/>
                <a:cs typeface="Times New Roman" pitchFamily="18" charset="0"/>
              </a:rPr>
              <a:t>A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one of the simple ways to transport data from a computer without having to think for proper keywords to look up in a search or browse several web pages to collect information; users can easily type their query in natural language and retrieve information.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a great tool for quick interaction with the user. They help us by providing entertainment, saving time and answering the questions that are hard to find [2].</a:t>
            </a:r>
          </a:p>
          <a:p>
            <a:pPr lvl="0"/>
            <a:r>
              <a:rPr lang="en-US" sz="1800" dirty="0" smtClean="0">
                <a:latin typeface="Times New Roman" pitchFamily="18" charset="0"/>
                <a:cs typeface="Times New Roman" pitchFamily="18" charset="0"/>
              </a:rPr>
              <a:t>A chat-</a:t>
            </a:r>
            <a:r>
              <a:rPr lang="en-US" sz="1800" dirty="0" err="1" smtClean="0">
                <a:latin typeface="Times New Roman" pitchFamily="18" charset="0"/>
                <a:cs typeface="Times New Roman" pitchFamily="18" charset="0"/>
              </a:rPr>
              <a:t>bot</a:t>
            </a:r>
            <a:r>
              <a:rPr lang="en-US" sz="1800" dirty="0" smtClean="0">
                <a:latin typeface="Times New Roman" pitchFamily="18" charset="0"/>
                <a:cs typeface="Times New Roman" pitchFamily="18" charset="0"/>
              </a:rPr>
              <a:t> is a computer programmed based on the AIML (artificial intelligence markup) and NLP, which communicates with the messaging system. Any questions will be asked by an individual and chat-</a:t>
            </a:r>
            <a:r>
              <a:rPr lang="en-US" sz="1800" dirty="0" err="1" smtClean="0">
                <a:latin typeface="Times New Roman" pitchFamily="18" charset="0"/>
                <a:cs typeface="Times New Roman" pitchFamily="18" charset="0"/>
              </a:rPr>
              <a:t>bot</a:t>
            </a:r>
            <a:r>
              <a:rPr lang="en-US" sz="1800" dirty="0" smtClean="0">
                <a:latin typeface="Times New Roman" pitchFamily="18" charset="0"/>
                <a:cs typeface="Times New Roman" pitchFamily="18" charset="0"/>
              </a:rPr>
              <a:t> will reply. A chat-</a:t>
            </a:r>
            <a:r>
              <a:rPr lang="en-US" sz="1800" dirty="0" err="1" smtClean="0">
                <a:latin typeface="Times New Roman" pitchFamily="18" charset="0"/>
                <a:cs typeface="Times New Roman" pitchFamily="18" charset="0"/>
              </a:rPr>
              <a:t>bot</a:t>
            </a:r>
            <a:r>
              <a:rPr lang="en-US" sz="1800" dirty="0" smtClean="0">
                <a:latin typeface="Times New Roman" pitchFamily="18" charset="0"/>
                <a:cs typeface="Times New Roman" pitchFamily="18" charset="0"/>
              </a:rPr>
              <a:t> is now extremely common and uses speed as a communication application for </a:t>
            </a:r>
            <a:r>
              <a:rPr lang="en-US" sz="1800" dirty="0" err="1" smtClean="0">
                <a:latin typeface="Times New Roman" pitchFamily="18" charset="0"/>
                <a:cs typeface="Times New Roman" pitchFamily="18" charset="0"/>
              </a:rPr>
              <a:t>computersA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refers to a chatting robot. It is a communication simulating computer program. It is all about the conversation with the user. The conversation with a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very simple. It answers to the questions asked by the user [3].</a:t>
            </a:r>
            <a:endParaRPr lang="en-US" sz="18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A3A1A25F-77DB-446E-ADCC-2BA07BAB8CF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290227" y="5786579"/>
            <a:ext cx="1737316" cy="917596"/>
          </a:xfrm>
          <a:prstGeom prst="rect">
            <a:avLst/>
          </a:prstGeom>
        </p:spPr>
      </p:pic>
    </p:spTree>
    <p:extLst>
      <p:ext uri="{BB962C8B-B14F-4D97-AF65-F5344CB8AC3E}">
        <p14:creationId xmlns="" xmlns:p14="http://schemas.microsoft.com/office/powerpoint/2010/main" val="3073417614"/>
      </p:ext>
    </p:extLst>
  </p:cSld>
  <p:clrMapOvr>
    <a:masterClrMapping/>
  </p:clrMapOvr>
  <p:transition spd="slow">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9A6AD-ECDA-443D-AEC7-DCFC2FC7676D}"/>
              </a:ext>
            </a:extLst>
          </p:cNvPr>
          <p:cNvSpPr>
            <a:spLocks noGrp="1"/>
          </p:cNvSpPr>
          <p:nvPr>
            <p:ph type="title"/>
          </p:nvPr>
        </p:nvSpPr>
        <p:spPr>
          <a:xfrm>
            <a:off x="1165529" y="209725"/>
            <a:ext cx="10018713" cy="1752599"/>
          </a:xfrm>
        </p:spPr>
        <p:txBody>
          <a:bodyPr/>
          <a:lstStyle/>
          <a:p>
            <a:r>
              <a:rPr lang="en-US"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DDF6F49-B52F-4034-8E4C-B09CD53FD3EE}"/>
              </a:ext>
            </a:extLst>
          </p:cNvPr>
          <p:cNvSpPr>
            <a:spLocks noGrp="1"/>
          </p:cNvSpPr>
          <p:nvPr>
            <p:ph idx="1"/>
          </p:nvPr>
        </p:nvSpPr>
        <p:spPr>
          <a:xfrm>
            <a:off x="1375253" y="1962324"/>
            <a:ext cx="10018713" cy="3339518"/>
          </a:xfrm>
        </p:spPr>
        <p:txBody>
          <a:bodyPr>
            <a:normAutofit/>
          </a:bodyPr>
          <a:lstStyle/>
          <a:p>
            <a:r>
              <a:rPr lang="en-US" sz="2000" dirty="0">
                <a:latin typeface="Times New Roman" pitchFamily="18" charset="0"/>
                <a:cs typeface="Times New Roman" pitchFamily="18" charset="0"/>
              </a:rPr>
              <a:t>There have always been queries of people regarding topics to which answers are provided manually by people .</a:t>
            </a:r>
          </a:p>
          <a:p>
            <a:r>
              <a:rPr lang="en-US" sz="2000" dirty="0">
                <a:latin typeface="Times New Roman" pitchFamily="18" charset="0"/>
                <a:cs typeface="Times New Roman" pitchFamily="18" charset="0"/>
              </a:rPr>
              <a:t>In order make this process fast FAQs can be answered using AI C</a:t>
            </a:r>
            <a:r>
              <a:rPr lang="en-US" sz="2000" dirty="0" smtClean="0">
                <a:latin typeface="Times New Roman" pitchFamily="18" charset="0"/>
                <a:cs typeface="Times New Roman" pitchFamily="18" charset="0"/>
              </a:rPr>
              <a:t>hatbot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Answers can automatically generated and answered according to questions.</a:t>
            </a:r>
          </a:p>
          <a:p>
            <a:r>
              <a:rPr lang="en-US" sz="2000" dirty="0">
                <a:latin typeface="Times New Roman" pitchFamily="18" charset="0"/>
                <a:cs typeface="Times New Roman" pitchFamily="18" charset="0"/>
              </a:rPr>
              <a:t>This process can reduce a lot of work pressure for service provider(companies) and consumer(client).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Application helps to engage/attract more clients/users hence increasing economical growth to company.</a:t>
            </a:r>
            <a:endParaRPr lang="en-IN" sz="2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E1369AA-322A-4282-851D-BBBC7D184C5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2202722059"/>
      </p:ext>
    </p:extLst>
  </p:cSld>
  <p:clrMapOvr>
    <a:masterClrMapping/>
  </p:clrMapOvr>
  <p:transition spd="slow">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FF344-A233-457C-93DA-A4482CB8F791}"/>
              </a:ext>
            </a:extLst>
          </p:cNvPr>
          <p:cNvSpPr>
            <a:spLocks noGrp="1"/>
          </p:cNvSpPr>
          <p:nvPr>
            <p:ph type="title"/>
          </p:nvPr>
        </p:nvSpPr>
        <p:spPr>
          <a:xfrm>
            <a:off x="1179511" y="570186"/>
            <a:ext cx="10018713" cy="1752599"/>
          </a:xfrm>
        </p:spPr>
        <p:txBody>
          <a:bodyPr/>
          <a:lstStyle/>
          <a:p>
            <a:r>
              <a:rPr lang="en-US" b="1" dirty="0">
                <a:latin typeface="Times New Roman" pitchFamily="18" charset="0"/>
                <a:cs typeface="Times New Roman" pitchFamily="18" charset="0"/>
              </a:rPr>
              <a:t>Present System</a:t>
            </a:r>
            <a:endParaRPr lang="en-IN"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950D791-3285-4495-AEDA-287D6AB16BF4}"/>
              </a:ext>
            </a:extLst>
          </p:cNvPr>
          <p:cNvSpPr>
            <a:spLocks noGrp="1"/>
          </p:cNvSpPr>
          <p:nvPr>
            <p:ph idx="1"/>
          </p:nvPr>
        </p:nvSpPr>
        <p:spPr>
          <a:xfrm>
            <a:off x="1484310" y="2666999"/>
            <a:ext cx="10018713" cy="2525786"/>
          </a:xfrm>
        </p:spPr>
        <p:txBody>
          <a:bodyPr>
            <a:normAutofit/>
          </a:bodyPr>
          <a:lstStyle/>
          <a:p>
            <a:r>
              <a:rPr lang="en-US" sz="2000" dirty="0">
                <a:latin typeface="Times New Roman" pitchFamily="18" charset="0"/>
                <a:cs typeface="Times New Roman" pitchFamily="18" charset="0"/>
              </a:rPr>
              <a:t>In present system most of questions are manually answered by different sources for same questions.</a:t>
            </a:r>
          </a:p>
          <a:p>
            <a:r>
              <a:rPr lang="en-US" sz="2000" dirty="0">
                <a:latin typeface="Times New Roman" pitchFamily="18" charset="0"/>
                <a:cs typeface="Times New Roman" pitchFamily="18" charset="0"/>
              </a:rPr>
              <a:t>Most of websites  doesn’t have AI C</a:t>
            </a:r>
            <a:r>
              <a:rPr lang="en-US" sz="2000" dirty="0" smtClean="0">
                <a:latin typeface="Times New Roman" pitchFamily="18" charset="0"/>
                <a:cs typeface="Times New Roman" pitchFamily="18" charset="0"/>
              </a:rPr>
              <a:t>hatbots </a:t>
            </a:r>
            <a:r>
              <a:rPr lang="en-US" sz="2000" dirty="0">
                <a:latin typeface="Times New Roman" pitchFamily="18" charset="0"/>
                <a:cs typeface="Times New Roman" pitchFamily="18" charset="0"/>
              </a:rPr>
              <a:t>to answer user queries.</a:t>
            </a:r>
          </a:p>
          <a:p>
            <a:r>
              <a:rPr lang="en-US" sz="2000" dirty="0">
                <a:latin typeface="Times New Roman" pitchFamily="18" charset="0"/>
                <a:cs typeface="Times New Roman" pitchFamily="18" charset="0"/>
              </a:rPr>
              <a:t>Present C</a:t>
            </a:r>
            <a:r>
              <a:rPr lang="en-US" sz="2000" dirty="0" smtClean="0">
                <a:latin typeface="Times New Roman" pitchFamily="18" charset="0"/>
                <a:cs typeface="Times New Roman" pitchFamily="18" charset="0"/>
              </a:rPr>
              <a:t>hatbots </a:t>
            </a:r>
            <a:r>
              <a:rPr lang="en-US" sz="2000" dirty="0">
                <a:latin typeface="Times New Roman" pitchFamily="18" charset="0"/>
                <a:cs typeface="Times New Roman" pitchFamily="18" charset="0"/>
              </a:rPr>
              <a:t>cannot understand </a:t>
            </a:r>
            <a:r>
              <a:rPr lang="en-US" sz="2000" dirty="0" smtClean="0">
                <a:latin typeface="Times New Roman" pitchFamily="18" charset="0"/>
                <a:cs typeface="Times New Roman" pitchFamily="18" charset="0"/>
              </a:rPr>
              <a:t>query, </a:t>
            </a:r>
            <a:r>
              <a:rPr lang="en-US" sz="2000" dirty="0">
                <a:latin typeface="Times New Roman" pitchFamily="18" charset="0"/>
                <a:cs typeface="Times New Roman" pitchFamily="18" charset="0"/>
              </a:rPr>
              <a:t>if it is not properly and fully specified.</a:t>
            </a:r>
          </a:p>
          <a:p>
            <a:r>
              <a:rPr lang="en-IN" sz="2000" dirty="0">
                <a:latin typeface="Times New Roman" pitchFamily="18" charset="0"/>
                <a:cs typeface="Times New Roman" pitchFamily="18" charset="0"/>
              </a:rPr>
              <a:t>Human resource is needed to provide answers and maintenance.</a:t>
            </a:r>
          </a:p>
          <a:p>
            <a:endParaRPr lang="en-IN" sz="2000" dirty="0"/>
          </a:p>
        </p:txBody>
      </p:sp>
      <p:pic>
        <p:nvPicPr>
          <p:cNvPr id="4" name="Picture 3">
            <a:extLst>
              <a:ext uri="{FF2B5EF4-FFF2-40B4-BE49-F238E27FC236}">
                <a16:creationId xmlns="" xmlns:a16="http://schemas.microsoft.com/office/drawing/2014/main" id="{2CBAA410-1459-407B-8E4E-7548D6406C6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307319" y="5793598"/>
            <a:ext cx="1737316" cy="917596"/>
          </a:xfrm>
          <a:prstGeom prst="rect">
            <a:avLst/>
          </a:prstGeom>
        </p:spPr>
      </p:pic>
    </p:spTree>
    <p:extLst>
      <p:ext uri="{BB962C8B-B14F-4D97-AF65-F5344CB8AC3E}">
        <p14:creationId xmlns="" xmlns:p14="http://schemas.microsoft.com/office/powerpoint/2010/main" val="1646510843"/>
      </p:ext>
    </p:extLst>
  </p:cSld>
  <p:clrMapOvr>
    <a:masterClrMapping/>
  </p:clrMapOvr>
  <p:transition spd="slow">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676</TotalTime>
  <Words>1889</Words>
  <Application>Microsoft Office PowerPoint</Application>
  <PresentationFormat>Custom</PresentationFormat>
  <Paragraphs>258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Parallax</vt:lpstr>
      <vt:lpstr>                                      SHRI B.V.V.SANGHA’S BASAVESHWAR ENGINEERING COLLEGE , BAGALKOT    DEPARTMENT OF INFORMATION SCIENCE AND ENGINEERING                                           AI BASED CHATBOT                                                       Under the guidance                                                           Prof  G.M.Patil </vt:lpstr>
      <vt:lpstr>Contents   </vt:lpstr>
      <vt:lpstr>Abstract</vt:lpstr>
      <vt:lpstr>Motivation</vt:lpstr>
      <vt:lpstr>Objectives</vt:lpstr>
      <vt:lpstr>Scope of Project</vt:lpstr>
      <vt:lpstr>Literature Survey</vt:lpstr>
      <vt:lpstr>Introduction</vt:lpstr>
      <vt:lpstr>Present System</vt:lpstr>
      <vt:lpstr>Proposed  System</vt:lpstr>
      <vt:lpstr>Problem Statement</vt:lpstr>
      <vt:lpstr>Functional Requirements </vt:lpstr>
      <vt:lpstr>Non-Functional Requirements </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Suneel.S. Chinivalar</dc:creator>
  <cp:lastModifiedBy>Uday</cp:lastModifiedBy>
  <cp:revision>108</cp:revision>
  <dcterms:created xsi:type="dcterms:W3CDTF">2022-05-05T07:35:11Z</dcterms:created>
  <dcterms:modified xsi:type="dcterms:W3CDTF">2022-12-12T17:20:38Z</dcterms:modified>
</cp:coreProperties>
</file>