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9" r:id="rId4"/>
    <p:sldId id="260" r:id="rId5"/>
    <p:sldId id="261" r:id="rId6"/>
    <p:sldId id="258" r:id="rId7"/>
    <p:sldId id="262" r:id="rId8"/>
    <p:sldId id="263" r:id="rId9"/>
    <p:sldId id="264" r:id="rId10"/>
    <p:sldId id="271" r:id="rId11"/>
    <p:sldId id="270" r:id="rId12"/>
    <p:sldId id="272" r:id="rId13"/>
    <p:sldId id="265" r:id="rId14"/>
    <p:sldId id="281" r:id="rId15"/>
    <p:sldId id="273" r:id="rId16"/>
    <p:sldId id="275" r:id="rId17"/>
    <p:sldId id="274" r:id="rId18"/>
    <p:sldId id="282" r:id="rId19"/>
    <p:sldId id="276" r:id="rId20"/>
    <p:sldId id="277" r:id="rId21"/>
    <p:sldId id="278" r:id="rId22"/>
    <p:sldId id="283" r:id="rId23"/>
    <p:sldId id="279" r:id="rId24"/>
    <p:sldId id="268" r:id="rId25"/>
    <p:sldId id="2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257567-24C8-4FA3-98B1-32196B21D7CC}" type="datetimeFigureOut">
              <a:rPr lang="en-US" smtClean="0"/>
              <a:t>12/11/2024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5EB3B-B7E4-4A25-BAEC-0142DB62F742}" type="slidenum">
              <a:rPr lang="en-US" smtClean="0"/>
              <a:t>‹#›</a:t>
            </a:fld>
            <a:endParaRPr lang="en-US"/>
          </a:p>
        </p:txBody>
      </p:sp>
    </p:spTree>
    <p:extLst>
      <p:ext uri="{BB962C8B-B14F-4D97-AF65-F5344CB8AC3E}">
        <p14:creationId xmlns:p14="http://schemas.microsoft.com/office/powerpoint/2010/main" val="501771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359EA-414A-6089-0DC2-DD8EB38B8D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F698E3-057F-B497-A0EE-EFD23B6C2F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866B0A-5714-0A84-9795-D3B9F8C2F461}"/>
              </a:ext>
            </a:extLst>
          </p:cNvPr>
          <p:cNvSpPr>
            <a:spLocks noGrp="1"/>
          </p:cNvSpPr>
          <p:nvPr>
            <p:ph type="dt" sz="half" idx="10"/>
          </p:nvPr>
        </p:nvSpPr>
        <p:spPr/>
        <p:txBody>
          <a:bodyPr/>
          <a:lstStyle/>
          <a:p>
            <a:fld id="{B6B73C37-4EC9-401E-AFB2-2BD6C5FCB6EA}" type="datetimeFigureOut">
              <a:rPr lang="en-US" smtClean="0"/>
              <a:t>12/11/2024</a:t>
            </a:fld>
            <a:endParaRPr lang="en-US"/>
          </a:p>
        </p:txBody>
      </p:sp>
      <p:sp>
        <p:nvSpPr>
          <p:cNvPr id="5" name="Footer Placeholder 4">
            <a:extLst>
              <a:ext uri="{FF2B5EF4-FFF2-40B4-BE49-F238E27FC236}">
                <a16:creationId xmlns:a16="http://schemas.microsoft.com/office/drawing/2014/main" id="{E254DEF3-46C2-6882-D382-1C8F728D6F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EF0BF-A3C2-D2DB-1B89-832CE169E4BD}"/>
              </a:ext>
            </a:extLst>
          </p:cNvPr>
          <p:cNvSpPr>
            <a:spLocks noGrp="1"/>
          </p:cNvSpPr>
          <p:nvPr>
            <p:ph type="sldNum" sz="quarter" idx="12"/>
          </p:nvPr>
        </p:nvSpPr>
        <p:spPr/>
        <p:txBody>
          <a:bodyPr/>
          <a:lstStyle/>
          <a:p>
            <a:fld id="{2342A76D-9B3C-4F3D-8C99-8AA6DBA1F280}" type="slidenum">
              <a:rPr lang="en-US" smtClean="0"/>
              <a:t>‹#›</a:t>
            </a:fld>
            <a:endParaRPr lang="en-US"/>
          </a:p>
        </p:txBody>
      </p:sp>
    </p:spTree>
    <p:extLst>
      <p:ext uri="{BB962C8B-B14F-4D97-AF65-F5344CB8AC3E}">
        <p14:creationId xmlns:p14="http://schemas.microsoft.com/office/powerpoint/2010/main" val="3053415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097E-7041-67FF-A9AE-C90CE56479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2735E2-8A61-6A59-7258-EA5588F669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A178B7-46E8-E4C3-E8A7-29AB639BD82A}"/>
              </a:ext>
            </a:extLst>
          </p:cNvPr>
          <p:cNvSpPr>
            <a:spLocks noGrp="1"/>
          </p:cNvSpPr>
          <p:nvPr>
            <p:ph type="dt" sz="half" idx="10"/>
          </p:nvPr>
        </p:nvSpPr>
        <p:spPr/>
        <p:txBody>
          <a:bodyPr/>
          <a:lstStyle/>
          <a:p>
            <a:fld id="{B6B73C37-4EC9-401E-AFB2-2BD6C5FCB6EA}" type="datetimeFigureOut">
              <a:rPr lang="en-US" smtClean="0"/>
              <a:t>12/11/2024</a:t>
            </a:fld>
            <a:endParaRPr lang="en-US"/>
          </a:p>
        </p:txBody>
      </p:sp>
      <p:sp>
        <p:nvSpPr>
          <p:cNvPr id="5" name="Footer Placeholder 4">
            <a:extLst>
              <a:ext uri="{FF2B5EF4-FFF2-40B4-BE49-F238E27FC236}">
                <a16:creationId xmlns:a16="http://schemas.microsoft.com/office/drawing/2014/main" id="{48252213-6655-36C5-4F67-D3E5C8DDD7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51E794-707B-4B9D-4D56-EC100B60CF5F}"/>
              </a:ext>
            </a:extLst>
          </p:cNvPr>
          <p:cNvSpPr>
            <a:spLocks noGrp="1"/>
          </p:cNvSpPr>
          <p:nvPr>
            <p:ph type="sldNum" sz="quarter" idx="12"/>
          </p:nvPr>
        </p:nvSpPr>
        <p:spPr/>
        <p:txBody>
          <a:bodyPr/>
          <a:lstStyle/>
          <a:p>
            <a:fld id="{2342A76D-9B3C-4F3D-8C99-8AA6DBA1F280}" type="slidenum">
              <a:rPr lang="en-US" smtClean="0"/>
              <a:t>‹#›</a:t>
            </a:fld>
            <a:endParaRPr lang="en-US"/>
          </a:p>
        </p:txBody>
      </p:sp>
    </p:spTree>
    <p:extLst>
      <p:ext uri="{BB962C8B-B14F-4D97-AF65-F5344CB8AC3E}">
        <p14:creationId xmlns:p14="http://schemas.microsoft.com/office/powerpoint/2010/main" val="418345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9BB3DD-1BEE-601B-F667-0B2C0DE5B0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9A0C1D-DA46-92FE-DDE1-066B60CCB8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969655-5C66-A23E-28F0-5A9C15F5A038}"/>
              </a:ext>
            </a:extLst>
          </p:cNvPr>
          <p:cNvSpPr>
            <a:spLocks noGrp="1"/>
          </p:cNvSpPr>
          <p:nvPr>
            <p:ph type="dt" sz="half" idx="10"/>
          </p:nvPr>
        </p:nvSpPr>
        <p:spPr/>
        <p:txBody>
          <a:bodyPr/>
          <a:lstStyle/>
          <a:p>
            <a:fld id="{B6B73C37-4EC9-401E-AFB2-2BD6C5FCB6EA}" type="datetimeFigureOut">
              <a:rPr lang="en-US" smtClean="0"/>
              <a:t>12/11/2024</a:t>
            </a:fld>
            <a:endParaRPr lang="en-US"/>
          </a:p>
        </p:txBody>
      </p:sp>
      <p:sp>
        <p:nvSpPr>
          <p:cNvPr id="5" name="Footer Placeholder 4">
            <a:extLst>
              <a:ext uri="{FF2B5EF4-FFF2-40B4-BE49-F238E27FC236}">
                <a16:creationId xmlns:a16="http://schemas.microsoft.com/office/drawing/2014/main" id="{2455F714-C6B0-66A9-1057-2CCBFF2146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7A47F1-9A14-96C5-CCE9-A4E1894AEB82}"/>
              </a:ext>
            </a:extLst>
          </p:cNvPr>
          <p:cNvSpPr>
            <a:spLocks noGrp="1"/>
          </p:cNvSpPr>
          <p:nvPr>
            <p:ph type="sldNum" sz="quarter" idx="12"/>
          </p:nvPr>
        </p:nvSpPr>
        <p:spPr/>
        <p:txBody>
          <a:bodyPr/>
          <a:lstStyle/>
          <a:p>
            <a:fld id="{2342A76D-9B3C-4F3D-8C99-8AA6DBA1F280}" type="slidenum">
              <a:rPr lang="en-US" smtClean="0"/>
              <a:t>‹#›</a:t>
            </a:fld>
            <a:endParaRPr lang="en-US"/>
          </a:p>
        </p:txBody>
      </p:sp>
    </p:spTree>
    <p:extLst>
      <p:ext uri="{BB962C8B-B14F-4D97-AF65-F5344CB8AC3E}">
        <p14:creationId xmlns:p14="http://schemas.microsoft.com/office/powerpoint/2010/main" val="3007235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F3556-0979-50E9-4F4B-1CECBFBB12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7FA235-7CC7-9E7E-9BDE-CC0A89C8B9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CD54A4-77CA-8D54-F32C-2969E21C07F8}"/>
              </a:ext>
            </a:extLst>
          </p:cNvPr>
          <p:cNvSpPr>
            <a:spLocks noGrp="1"/>
          </p:cNvSpPr>
          <p:nvPr>
            <p:ph type="dt" sz="half" idx="10"/>
          </p:nvPr>
        </p:nvSpPr>
        <p:spPr/>
        <p:txBody>
          <a:bodyPr/>
          <a:lstStyle/>
          <a:p>
            <a:fld id="{B6B73C37-4EC9-401E-AFB2-2BD6C5FCB6EA}" type="datetimeFigureOut">
              <a:rPr lang="en-US" smtClean="0"/>
              <a:t>12/11/2024</a:t>
            </a:fld>
            <a:endParaRPr lang="en-US"/>
          </a:p>
        </p:txBody>
      </p:sp>
      <p:sp>
        <p:nvSpPr>
          <p:cNvPr id="5" name="Footer Placeholder 4">
            <a:extLst>
              <a:ext uri="{FF2B5EF4-FFF2-40B4-BE49-F238E27FC236}">
                <a16:creationId xmlns:a16="http://schemas.microsoft.com/office/drawing/2014/main" id="{0864DF9B-D13F-69C2-91C2-72D9C3C2C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A1A6A-1E65-D8B4-6513-B5AA249D28E9}"/>
              </a:ext>
            </a:extLst>
          </p:cNvPr>
          <p:cNvSpPr>
            <a:spLocks noGrp="1"/>
          </p:cNvSpPr>
          <p:nvPr>
            <p:ph type="sldNum" sz="quarter" idx="12"/>
          </p:nvPr>
        </p:nvSpPr>
        <p:spPr/>
        <p:txBody>
          <a:bodyPr/>
          <a:lstStyle/>
          <a:p>
            <a:fld id="{2342A76D-9B3C-4F3D-8C99-8AA6DBA1F280}" type="slidenum">
              <a:rPr lang="en-US" smtClean="0"/>
              <a:t>‹#›</a:t>
            </a:fld>
            <a:endParaRPr lang="en-US"/>
          </a:p>
        </p:txBody>
      </p:sp>
    </p:spTree>
    <p:extLst>
      <p:ext uri="{BB962C8B-B14F-4D97-AF65-F5344CB8AC3E}">
        <p14:creationId xmlns:p14="http://schemas.microsoft.com/office/powerpoint/2010/main" val="291995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99A2D-1415-98FB-BBC5-A69BAFC22C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C5AD6B-3816-28B9-37AB-DFEA0A6EA6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9D97DA-872B-46F5-B71B-7A93CA413BBA}"/>
              </a:ext>
            </a:extLst>
          </p:cNvPr>
          <p:cNvSpPr>
            <a:spLocks noGrp="1"/>
          </p:cNvSpPr>
          <p:nvPr>
            <p:ph type="dt" sz="half" idx="10"/>
          </p:nvPr>
        </p:nvSpPr>
        <p:spPr/>
        <p:txBody>
          <a:bodyPr/>
          <a:lstStyle/>
          <a:p>
            <a:fld id="{B6B73C37-4EC9-401E-AFB2-2BD6C5FCB6EA}" type="datetimeFigureOut">
              <a:rPr lang="en-US" smtClean="0"/>
              <a:t>12/11/2024</a:t>
            </a:fld>
            <a:endParaRPr lang="en-US"/>
          </a:p>
        </p:txBody>
      </p:sp>
      <p:sp>
        <p:nvSpPr>
          <p:cNvPr id="5" name="Footer Placeholder 4">
            <a:extLst>
              <a:ext uri="{FF2B5EF4-FFF2-40B4-BE49-F238E27FC236}">
                <a16:creationId xmlns:a16="http://schemas.microsoft.com/office/drawing/2014/main" id="{CF0032C5-C8E8-145F-0F22-7FABCA03CD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F5E9D5-3394-458C-7BFC-D98297B272F6}"/>
              </a:ext>
            </a:extLst>
          </p:cNvPr>
          <p:cNvSpPr>
            <a:spLocks noGrp="1"/>
          </p:cNvSpPr>
          <p:nvPr>
            <p:ph type="sldNum" sz="quarter" idx="12"/>
          </p:nvPr>
        </p:nvSpPr>
        <p:spPr/>
        <p:txBody>
          <a:bodyPr/>
          <a:lstStyle/>
          <a:p>
            <a:fld id="{2342A76D-9B3C-4F3D-8C99-8AA6DBA1F280}" type="slidenum">
              <a:rPr lang="en-US" smtClean="0"/>
              <a:t>‹#›</a:t>
            </a:fld>
            <a:endParaRPr lang="en-US"/>
          </a:p>
        </p:txBody>
      </p:sp>
    </p:spTree>
    <p:extLst>
      <p:ext uri="{BB962C8B-B14F-4D97-AF65-F5344CB8AC3E}">
        <p14:creationId xmlns:p14="http://schemas.microsoft.com/office/powerpoint/2010/main" val="3124636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A9137-BF59-D5F9-63E3-B928D51A3C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CEBB4E-AB34-E0C5-A06C-520F2FE91B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5D7E8D-21EE-D298-861C-751D010A92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CEBE5C-A9CD-03CA-9825-E1BA486D25BC}"/>
              </a:ext>
            </a:extLst>
          </p:cNvPr>
          <p:cNvSpPr>
            <a:spLocks noGrp="1"/>
          </p:cNvSpPr>
          <p:nvPr>
            <p:ph type="dt" sz="half" idx="10"/>
          </p:nvPr>
        </p:nvSpPr>
        <p:spPr/>
        <p:txBody>
          <a:bodyPr/>
          <a:lstStyle/>
          <a:p>
            <a:fld id="{B6B73C37-4EC9-401E-AFB2-2BD6C5FCB6EA}" type="datetimeFigureOut">
              <a:rPr lang="en-US" smtClean="0"/>
              <a:t>12/11/2024</a:t>
            </a:fld>
            <a:endParaRPr lang="en-US"/>
          </a:p>
        </p:txBody>
      </p:sp>
      <p:sp>
        <p:nvSpPr>
          <p:cNvPr id="6" name="Footer Placeholder 5">
            <a:extLst>
              <a:ext uri="{FF2B5EF4-FFF2-40B4-BE49-F238E27FC236}">
                <a16:creationId xmlns:a16="http://schemas.microsoft.com/office/drawing/2014/main" id="{397CE651-D7F6-D37C-B241-789E895EEE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FFE5F9-B335-D0E9-CC67-08E0E74EE10B}"/>
              </a:ext>
            </a:extLst>
          </p:cNvPr>
          <p:cNvSpPr>
            <a:spLocks noGrp="1"/>
          </p:cNvSpPr>
          <p:nvPr>
            <p:ph type="sldNum" sz="quarter" idx="12"/>
          </p:nvPr>
        </p:nvSpPr>
        <p:spPr/>
        <p:txBody>
          <a:bodyPr/>
          <a:lstStyle/>
          <a:p>
            <a:fld id="{2342A76D-9B3C-4F3D-8C99-8AA6DBA1F280}" type="slidenum">
              <a:rPr lang="en-US" smtClean="0"/>
              <a:t>‹#›</a:t>
            </a:fld>
            <a:endParaRPr lang="en-US"/>
          </a:p>
        </p:txBody>
      </p:sp>
    </p:spTree>
    <p:extLst>
      <p:ext uri="{BB962C8B-B14F-4D97-AF65-F5344CB8AC3E}">
        <p14:creationId xmlns:p14="http://schemas.microsoft.com/office/powerpoint/2010/main" val="4208627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C55CF-66C4-3560-5A74-2D7878070D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B8DB46-9F8E-73BE-67ED-ECC9BA2D69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DFF4D9-0D66-D6F2-2833-2D42578DB3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F8C0F2-FE23-F6E5-89BE-CB1D2DBC95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9A82D2-39CA-0343-703D-5657E8E716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7BE2A6-6F9A-D1B1-DB4F-462B4AA6C1B8}"/>
              </a:ext>
            </a:extLst>
          </p:cNvPr>
          <p:cNvSpPr>
            <a:spLocks noGrp="1"/>
          </p:cNvSpPr>
          <p:nvPr>
            <p:ph type="dt" sz="half" idx="10"/>
          </p:nvPr>
        </p:nvSpPr>
        <p:spPr/>
        <p:txBody>
          <a:bodyPr/>
          <a:lstStyle/>
          <a:p>
            <a:fld id="{B6B73C37-4EC9-401E-AFB2-2BD6C5FCB6EA}" type="datetimeFigureOut">
              <a:rPr lang="en-US" smtClean="0"/>
              <a:t>12/11/2024</a:t>
            </a:fld>
            <a:endParaRPr lang="en-US"/>
          </a:p>
        </p:txBody>
      </p:sp>
      <p:sp>
        <p:nvSpPr>
          <p:cNvPr id="8" name="Footer Placeholder 7">
            <a:extLst>
              <a:ext uri="{FF2B5EF4-FFF2-40B4-BE49-F238E27FC236}">
                <a16:creationId xmlns:a16="http://schemas.microsoft.com/office/drawing/2014/main" id="{82EA1742-13AC-6268-F9DD-96C74995B3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891F05-D256-1D7F-255C-A496F8EEDA0A}"/>
              </a:ext>
            </a:extLst>
          </p:cNvPr>
          <p:cNvSpPr>
            <a:spLocks noGrp="1"/>
          </p:cNvSpPr>
          <p:nvPr>
            <p:ph type="sldNum" sz="quarter" idx="12"/>
          </p:nvPr>
        </p:nvSpPr>
        <p:spPr/>
        <p:txBody>
          <a:bodyPr/>
          <a:lstStyle/>
          <a:p>
            <a:fld id="{2342A76D-9B3C-4F3D-8C99-8AA6DBA1F280}" type="slidenum">
              <a:rPr lang="en-US" smtClean="0"/>
              <a:t>‹#›</a:t>
            </a:fld>
            <a:endParaRPr lang="en-US"/>
          </a:p>
        </p:txBody>
      </p:sp>
    </p:spTree>
    <p:extLst>
      <p:ext uri="{BB962C8B-B14F-4D97-AF65-F5344CB8AC3E}">
        <p14:creationId xmlns:p14="http://schemas.microsoft.com/office/powerpoint/2010/main" val="3934125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01948-F41F-4542-2E8C-F315B4362B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F6C80-5C03-556C-A225-96BB528FF725}"/>
              </a:ext>
            </a:extLst>
          </p:cNvPr>
          <p:cNvSpPr>
            <a:spLocks noGrp="1"/>
          </p:cNvSpPr>
          <p:nvPr>
            <p:ph type="dt" sz="half" idx="10"/>
          </p:nvPr>
        </p:nvSpPr>
        <p:spPr/>
        <p:txBody>
          <a:bodyPr/>
          <a:lstStyle/>
          <a:p>
            <a:fld id="{B6B73C37-4EC9-401E-AFB2-2BD6C5FCB6EA}" type="datetimeFigureOut">
              <a:rPr lang="en-US" smtClean="0"/>
              <a:t>12/11/2024</a:t>
            </a:fld>
            <a:endParaRPr lang="en-US"/>
          </a:p>
        </p:txBody>
      </p:sp>
      <p:sp>
        <p:nvSpPr>
          <p:cNvPr id="4" name="Footer Placeholder 3">
            <a:extLst>
              <a:ext uri="{FF2B5EF4-FFF2-40B4-BE49-F238E27FC236}">
                <a16:creationId xmlns:a16="http://schemas.microsoft.com/office/drawing/2014/main" id="{A38BD6C7-34A3-9AA1-A605-F328928277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59E344-86ED-AFC0-8F94-8E0D0FE20598}"/>
              </a:ext>
            </a:extLst>
          </p:cNvPr>
          <p:cNvSpPr>
            <a:spLocks noGrp="1"/>
          </p:cNvSpPr>
          <p:nvPr>
            <p:ph type="sldNum" sz="quarter" idx="12"/>
          </p:nvPr>
        </p:nvSpPr>
        <p:spPr/>
        <p:txBody>
          <a:bodyPr/>
          <a:lstStyle/>
          <a:p>
            <a:fld id="{2342A76D-9B3C-4F3D-8C99-8AA6DBA1F280}" type="slidenum">
              <a:rPr lang="en-US" smtClean="0"/>
              <a:t>‹#›</a:t>
            </a:fld>
            <a:endParaRPr lang="en-US"/>
          </a:p>
        </p:txBody>
      </p:sp>
    </p:spTree>
    <p:extLst>
      <p:ext uri="{BB962C8B-B14F-4D97-AF65-F5344CB8AC3E}">
        <p14:creationId xmlns:p14="http://schemas.microsoft.com/office/powerpoint/2010/main" val="594955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524F79-93E1-6672-58FD-EBA8D93C7A33}"/>
              </a:ext>
            </a:extLst>
          </p:cNvPr>
          <p:cNvSpPr>
            <a:spLocks noGrp="1"/>
          </p:cNvSpPr>
          <p:nvPr>
            <p:ph type="dt" sz="half" idx="10"/>
          </p:nvPr>
        </p:nvSpPr>
        <p:spPr/>
        <p:txBody>
          <a:bodyPr/>
          <a:lstStyle/>
          <a:p>
            <a:fld id="{B6B73C37-4EC9-401E-AFB2-2BD6C5FCB6EA}" type="datetimeFigureOut">
              <a:rPr lang="en-US" smtClean="0"/>
              <a:t>12/11/2024</a:t>
            </a:fld>
            <a:endParaRPr lang="en-US"/>
          </a:p>
        </p:txBody>
      </p:sp>
      <p:sp>
        <p:nvSpPr>
          <p:cNvPr id="3" name="Footer Placeholder 2">
            <a:extLst>
              <a:ext uri="{FF2B5EF4-FFF2-40B4-BE49-F238E27FC236}">
                <a16:creationId xmlns:a16="http://schemas.microsoft.com/office/drawing/2014/main" id="{EAD75F5C-5E30-F1E3-729D-8CBC42757C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E39729-762E-9810-DE99-552386EAEB65}"/>
              </a:ext>
            </a:extLst>
          </p:cNvPr>
          <p:cNvSpPr>
            <a:spLocks noGrp="1"/>
          </p:cNvSpPr>
          <p:nvPr>
            <p:ph type="sldNum" sz="quarter" idx="12"/>
          </p:nvPr>
        </p:nvSpPr>
        <p:spPr/>
        <p:txBody>
          <a:bodyPr/>
          <a:lstStyle/>
          <a:p>
            <a:fld id="{2342A76D-9B3C-4F3D-8C99-8AA6DBA1F280}" type="slidenum">
              <a:rPr lang="en-US" smtClean="0"/>
              <a:t>‹#›</a:t>
            </a:fld>
            <a:endParaRPr lang="en-US"/>
          </a:p>
        </p:txBody>
      </p:sp>
    </p:spTree>
    <p:extLst>
      <p:ext uri="{BB962C8B-B14F-4D97-AF65-F5344CB8AC3E}">
        <p14:creationId xmlns:p14="http://schemas.microsoft.com/office/powerpoint/2010/main" val="2188913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90ADB-9840-35DF-B56D-D025CC313B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01AC55-80D6-D8CB-D20D-BE99576505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779546-FABB-100C-E5FD-D94B1E5D6F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05413F-7D13-E617-3D70-434788E274F4}"/>
              </a:ext>
            </a:extLst>
          </p:cNvPr>
          <p:cNvSpPr>
            <a:spLocks noGrp="1"/>
          </p:cNvSpPr>
          <p:nvPr>
            <p:ph type="dt" sz="half" idx="10"/>
          </p:nvPr>
        </p:nvSpPr>
        <p:spPr/>
        <p:txBody>
          <a:bodyPr/>
          <a:lstStyle/>
          <a:p>
            <a:fld id="{B6B73C37-4EC9-401E-AFB2-2BD6C5FCB6EA}" type="datetimeFigureOut">
              <a:rPr lang="en-US" smtClean="0"/>
              <a:t>12/11/2024</a:t>
            </a:fld>
            <a:endParaRPr lang="en-US"/>
          </a:p>
        </p:txBody>
      </p:sp>
      <p:sp>
        <p:nvSpPr>
          <p:cNvPr id="6" name="Footer Placeholder 5">
            <a:extLst>
              <a:ext uri="{FF2B5EF4-FFF2-40B4-BE49-F238E27FC236}">
                <a16:creationId xmlns:a16="http://schemas.microsoft.com/office/drawing/2014/main" id="{4107CC2D-49B0-36D4-6DDF-7B1F6CBDFC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D67F15-F251-C275-4009-56BD756EE3E1}"/>
              </a:ext>
            </a:extLst>
          </p:cNvPr>
          <p:cNvSpPr>
            <a:spLocks noGrp="1"/>
          </p:cNvSpPr>
          <p:nvPr>
            <p:ph type="sldNum" sz="quarter" idx="12"/>
          </p:nvPr>
        </p:nvSpPr>
        <p:spPr/>
        <p:txBody>
          <a:bodyPr/>
          <a:lstStyle/>
          <a:p>
            <a:fld id="{2342A76D-9B3C-4F3D-8C99-8AA6DBA1F280}" type="slidenum">
              <a:rPr lang="en-US" smtClean="0"/>
              <a:t>‹#›</a:t>
            </a:fld>
            <a:endParaRPr lang="en-US"/>
          </a:p>
        </p:txBody>
      </p:sp>
    </p:spTree>
    <p:extLst>
      <p:ext uri="{BB962C8B-B14F-4D97-AF65-F5344CB8AC3E}">
        <p14:creationId xmlns:p14="http://schemas.microsoft.com/office/powerpoint/2010/main" val="256631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D9695-BDAC-92AE-0A04-680DF22BA2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1A366D-F5FE-1570-1F50-36E8BF4116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472F07-EE53-DA1A-21C5-2DC0DD5235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90CA0A-15D2-4011-F8A7-67529F59756A}"/>
              </a:ext>
            </a:extLst>
          </p:cNvPr>
          <p:cNvSpPr>
            <a:spLocks noGrp="1"/>
          </p:cNvSpPr>
          <p:nvPr>
            <p:ph type="dt" sz="half" idx="10"/>
          </p:nvPr>
        </p:nvSpPr>
        <p:spPr/>
        <p:txBody>
          <a:bodyPr/>
          <a:lstStyle/>
          <a:p>
            <a:fld id="{B6B73C37-4EC9-401E-AFB2-2BD6C5FCB6EA}" type="datetimeFigureOut">
              <a:rPr lang="en-US" smtClean="0"/>
              <a:t>12/11/2024</a:t>
            </a:fld>
            <a:endParaRPr lang="en-US"/>
          </a:p>
        </p:txBody>
      </p:sp>
      <p:sp>
        <p:nvSpPr>
          <p:cNvPr id="6" name="Footer Placeholder 5">
            <a:extLst>
              <a:ext uri="{FF2B5EF4-FFF2-40B4-BE49-F238E27FC236}">
                <a16:creationId xmlns:a16="http://schemas.microsoft.com/office/drawing/2014/main" id="{816AC881-5238-46F1-34F1-D51BA60E8D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E56E4D-4E5C-48A2-3111-997AE6335A2D}"/>
              </a:ext>
            </a:extLst>
          </p:cNvPr>
          <p:cNvSpPr>
            <a:spLocks noGrp="1"/>
          </p:cNvSpPr>
          <p:nvPr>
            <p:ph type="sldNum" sz="quarter" idx="12"/>
          </p:nvPr>
        </p:nvSpPr>
        <p:spPr/>
        <p:txBody>
          <a:bodyPr/>
          <a:lstStyle/>
          <a:p>
            <a:fld id="{2342A76D-9B3C-4F3D-8C99-8AA6DBA1F280}" type="slidenum">
              <a:rPr lang="en-US" smtClean="0"/>
              <a:t>‹#›</a:t>
            </a:fld>
            <a:endParaRPr lang="en-US"/>
          </a:p>
        </p:txBody>
      </p:sp>
    </p:spTree>
    <p:extLst>
      <p:ext uri="{BB962C8B-B14F-4D97-AF65-F5344CB8AC3E}">
        <p14:creationId xmlns:p14="http://schemas.microsoft.com/office/powerpoint/2010/main" val="1233582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11A6DE-8CD3-D382-E93A-A051F055ED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B4F2B8-F6FA-5001-83F6-A905BDCB84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731DDA-0307-2455-8338-524737F7D8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B73C37-4EC9-401E-AFB2-2BD6C5FCB6EA}" type="datetimeFigureOut">
              <a:rPr lang="en-US" smtClean="0"/>
              <a:t>12/11/2024</a:t>
            </a:fld>
            <a:endParaRPr lang="en-US"/>
          </a:p>
        </p:txBody>
      </p:sp>
      <p:sp>
        <p:nvSpPr>
          <p:cNvPr id="5" name="Footer Placeholder 4">
            <a:extLst>
              <a:ext uri="{FF2B5EF4-FFF2-40B4-BE49-F238E27FC236}">
                <a16:creationId xmlns:a16="http://schemas.microsoft.com/office/drawing/2014/main" id="{E36EB63D-4756-A16E-27B8-6C00974CAD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771E58-81FE-B55D-7B0F-C4EA607A34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42A76D-9B3C-4F3D-8C99-8AA6DBA1F280}" type="slidenum">
              <a:rPr lang="en-US" smtClean="0"/>
              <a:t>‹#›</a:t>
            </a:fld>
            <a:endParaRPr lang="en-US"/>
          </a:p>
        </p:txBody>
      </p:sp>
    </p:spTree>
    <p:extLst>
      <p:ext uri="{BB962C8B-B14F-4D97-AF65-F5344CB8AC3E}">
        <p14:creationId xmlns:p14="http://schemas.microsoft.com/office/powerpoint/2010/main" val="3210215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5D3CF-9253-9D09-8227-E30FC18E397B}"/>
              </a:ext>
            </a:extLst>
          </p:cNvPr>
          <p:cNvSpPr>
            <a:spLocks noGrp="1"/>
          </p:cNvSpPr>
          <p:nvPr>
            <p:ph type="ctrTitle"/>
          </p:nvPr>
        </p:nvSpPr>
        <p:spPr/>
        <p:txBody>
          <a:bodyPr/>
          <a:lstStyle/>
          <a:p>
            <a:r>
              <a:rPr lang="en-US" dirty="0"/>
              <a:t>Cyber Shield Analytics</a:t>
            </a:r>
          </a:p>
        </p:txBody>
      </p:sp>
    </p:spTree>
    <p:extLst>
      <p:ext uri="{BB962C8B-B14F-4D97-AF65-F5344CB8AC3E}">
        <p14:creationId xmlns:p14="http://schemas.microsoft.com/office/powerpoint/2010/main" val="69719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6A50C7-8EAE-D5B1-A612-A6F4CC6E9636}"/>
              </a:ext>
            </a:extLst>
          </p:cNvPr>
          <p:cNvSpPr>
            <a:spLocks noGrp="1"/>
          </p:cNvSpPr>
          <p:nvPr>
            <p:ph idx="1"/>
          </p:nvPr>
        </p:nvSpPr>
        <p:spPr>
          <a:xfrm>
            <a:off x="6760028" y="881743"/>
            <a:ext cx="4593771" cy="5725886"/>
          </a:xfrm>
        </p:spPr>
        <p:txBody>
          <a:bodyPr>
            <a:normAutofit fontScale="77500" lnSpcReduction="20000"/>
          </a:bodyPr>
          <a:lstStyle/>
          <a:p>
            <a:pPr marL="0" indent="0">
              <a:buNone/>
            </a:pPr>
            <a:r>
              <a:rPr lang="en-US" sz="3600" dirty="0">
                <a:latin typeface="+mj-lt"/>
                <a:ea typeface="+mj-ea"/>
                <a:cs typeface="+mj-cs"/>
              </a:rPr>
              <a:t>Estimated stolen data is the measurement of data that could have been compromised or taken during a cyberattack. Analyzing this element entails looking at the size, nature, and patterns of data breaches across a variety of characteristics such as attack type, targeted systems, geographical regions, and protocols. This analysis aids in determining the intensity of attacks and their possible impact on companies, individuals, or infrastructures.</a:t>
            </a:r>
          </a:p>
          <a:p>
            <a:endParaRPr lang="en-US" dirty="0"/>
          </a:p>
        </p:txBody>
      </p:sp>
      <p:pic>
        <p:nvPicPr>
          <p:cNvPr id="5" name="Picture 4">
            <a:extLst>
              <a:ext uri="{FF2B5EF4-FFF2-40B4-BE49-F238E27FC236}">
                <a16:creationId xmlns:a16="http://schemas.microsoft.com/office/drawing/2014/main" id="{852D5B95-C890-A2FC-EBA5-7103E3DEC751}"/>
              </a:ext>
            </a:extLst>
          </p:cNvPr>
          <p:cNvPicPr>
            <a:picLocks noChangeAspect="1"/>
          </p:cNvPicPr>
          <p:nvPr/>
        </p:nvPicPr>
        <p:blipFill>
          <a:blip r:embed="rId2"/>
          <a:stretch>
            <a:fillRect/>
          </a:stretch>
        </p:blipFill>
        <p:spPr>
          <a:xfrm>
            <a:off x="143609" y="1825625"/>
            <a:ext cx="6409592" cy="3930852"/>
          </a:xfrm>
          <a:prstGeom prst="rect">
            <a:avLst/>
          </a:prstGeom>
        </p:spPr>
      </p:pic>
      <p:sp>
        <p:nvSpPr>
          <p:cNvPr id="6" name="Title 1">
            <a:extLst>
              <a:ext uri="{FF2B5EF4-FFF2-40B4-BE49-F238E27FC236}">
                <a16:creationId xmlns:a16="http://schemas.microsoft.com/office/drawing/2014/main" id="{EBC53358-9454-6566-EE42-14B303E6CA09}"/>
              </a:ext>
            </a:extLst>
          </p:cNvPr>
          <p:cNvSpPr>
            <a:spLocks noGrp="1"/>
          </p:cNvSpPr>
          <p:nvPr>
            <p:ph type="title"/>
          </p:nvPr>
        </p:nvSpPr>
        <p:spPr>
          <a:xfrm>
            <a:off x="0" y="99902"/>
            <a:ext cx="10112828" cy="662099"/>
          </a:xfrm>
        </p:spPr>
        <p:txBody>
          <a:bodyPr>
            <a:normAutofit fontScale="90000"/>
          </a:bodyPr>
          <a:lstStyle/>
          <a:p>
            <a:r>
              <a:rPr lang="en-US" b="1" u="sng" dirty="0"/>
              <a:t>EDA-Analysis of Estimated Stolen Data</a:t>
            </a:r>
            <a:r>
              <a:rPr lang="en-US" u="sng" dirty="0">
                <a:solidFill>
                  <a:srgbClr val="000000"/>
                </a:solidFill>
                <a:latin typeface="Courier New" panose="02070309020205020404" pitchFamily="49" charset="0"/>
              </a:rPr>
              <a:t>:</a:t>
            </a:r>
            <a:endParaRPr lang="en-US" b="1" u="sng" dirty="0"/>
          </a:p>
        </p:txBody>
      </p:sp>
    </p:spTree>
    <p:extLst>
      <p:ext uri="{BB962C8B-B14F-4D97-AF65-F5344CB8AC3E}">
        <p14:creationId xmlns:p14="http://schemas.microsoft.com/office/powerpoint/2010/main" val="3940319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40F44-1D7E-DF3E-39A1-5F339EECF70E}"/>
              </a:ext>
            </a:extLst>
          </p:cNvPr>
          <p:cNvSpPr>
            <a:spLocks noGrp="1"/>
          </p:cNvSpPr>
          <p:nvPr>
            <p:ph type="title"/>
          </p:nvPr>
        </p:nvSpPr>
        <p:spPr/>
        <p:txBody>
          <a:bodyPr/>
          <a:lstStyle/>
          <a:p>
            <a:r>
              <a:rPr lang="en-US" b="1" u="sng" dirty="0"/>
              <a:t>Three Hypothesis Questions:</a:t>
            </a:r>
          </a:p>
        </p:txBody>
      </p:sp>
      <p:sp>
        <p:nvSpPr>
          <p:cNvPr id="3" name="Content Placeholder 2">
            <a:extLst>
              <a:ext uri="{FF2B5EF4-FFF2-40B4-BE49-F238E27FC236}">
                <a16:creationId xmlns:a16="http://schemas.microsoft.com/office/drawing/2014/main" id="{C672BF03-424E-B93A-50C1-8047246F8153}"/>
              </a:ext>
            </a:extLst>
          </p:cNvPr>
          <p:cNvSpPr>
            <a:spLocks noGrp="1"/>
          </p:cNvSpPr>
          <p:nvPr>
            <p:ph idx="1"/>
          </p:nvPr>
        </p:nvSpPr>
        <p:spPr/>
        <p:txBody>
          <a:bodyPr/>
          <a:lstStyle/>
          <a:p>
            <a:pPr marL="514350" indent="-514350">
              <a:buFont typeface="+mj-lt"/>
              <a:buAutoNum type="arabicPeriod"/>
            </a:pPr>
            <a:r>
              <a:rPr lang="en-US" dirty="0"/>
              <a:t>Do the frequencies of identified cyberattacks fluctuate significantly among countries, and which countries have higher detection rates than others?</a:t>
            </a:r>
          </a:p>
          <a:p>
            <a:pPr marL="514350" indent="-514350">
              <a:buFont typeface="+mj-lt"/>
              <a:buAutoNum type="arabicPeriod"/>
            </a:pPr>
            <a:r>
              <a:rPr lang="en-US" dirty="0"/>
              <a:t>Is there a considerable difference in attack frequency between different sources, and which ones contribute the most to the total number of attacks?</a:t>
            </a:r>
          </a:p>
          <a:p>
            <a:pPr marL="514350" indent="-514350">
              <a:buFont typeface="+mj-lt"/>
              <a:buAutoNum type="arabicPeriod"/>
            </a:pPr>
            <a:r>
              <a:rPr lang="en-US" dirty="0"/>
              <a:t>Do data breach sizes differ greatly between countries, and which countries have the most data breaches?</a:t>
            </a:r>
          </a:p>
          <a:p>
            <a:pPr marL="514350" indent="-514350">
              <a:buFont typeface="+mj-lt"/>
              <a:buAutoNum type="arabicPeriod"/>
            </a:pPr>
            <a:endParaRPr lang="en-US" dirty="0"/>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2906890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0853E-D823-07FD-337E-6FD9516DF8A7}"/>
              </a:ext>
            </a:extLst>
          </p:cNvPr>
          <p:cNvSpPr>
            <a:spLocks noGrp="1"/>
          </p:cNvSpPr>
          <p:nvPr>
            <p:ph type="title"/>
          </p:nvPr>
        </p:nvSpPr>
        <p:spPr/>
        <p:txBody>
          <a:bodyPr/>
          <a:lstStyle/>
          <a:p>
            <a:r>
              <a:rPr lang="en-US" b="1" u="sng" dirty="0"/>
              <a:t>First Hypotheses Question:</a:t>
            </a:r>
          </a:p>
        </p:txBody>
      </p:sp>
      <p:sp>
        <p:nvSpPr>
          <p:cNvPr id="3" name="Content Placeholder 2">
            <a:extLst>
              <a:ext uri="{FF2B5EF4-FFF2-40B4-BE49-F238E27FC236}">
                <a16:creationId xmlns:a16="http://schemas.microsoft.com/office/drawing/2014/main" id="{9B9D2D7C-E3DA-4E36-AF2C-F44587629033}"/>
              </a:ext>
            </a:extLst>
          </p:cNvPr>
          <p:cNvSpPr>
            <a:spLocks noGrp="1"/>
          </p:cNvSpPr>
          <p:nvPr>
            <p:ph idx="1"/>
          </p:nvPr>
        </p:nvSpPr>
        <p:spPr>
          <a:xfrm>
            <a:off x="838200" y="2449286"/>
            <a:ext cx="10515600" cy="1534886"/>
          </a:xfrm>
        </p:spPr>
        <p:txBody>
          <a:bodyPr/>
          <a:lstStyle/>
          <a:p>
            <a:pPr marL="0" indent="0" algn="ctr">
              <a:buNone/>
            </a:pPr>
            <a:r>
              <a:rPr lang="en-US" dirty="0"/>
              <a:t>Do the frequencies of identified cyberattacks fluctuate significantly among countries, and which countries have higher detection rates than others?</a:t>
            </a:r>
          </a:p>
        </p:txBody>
      </p:sp>
    </p:spTree>
    <p:extLst>
      <p:ext uri="{BB962C8B-B14F-4D97-AF65-F5344CB8AC3E}">
        <p14:creationId xmlns:p14="http://schemas.microsoft.com/office/powerpoint/2010/main" val="2902566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E4036-904D-B1EE-A1F4-C9A6FBD8D6FA}"/>
              </a:ext>
            </a:extLst>
          </p:cNvPr>
          <p:cNvSpPr>
            <a:spLocks noGrp="1"/>
          </p:cNvSpPr>
          <p:nvPr>
            <p:ph type="title"/>
          </p:nvPr>
        </p:nvSpPr>
        <p:spPr>
          <a:xfrm>
            <a:off x="0" y="267153"/>
            <a:ext cx="10515600" cy="658133"/>
          </a:xfrm>
        </p:spPr>
        <p:txBody>
          <a:bodyPr>
            <a:normAutofit fontScale="90000"/>
          </a:bodyPr>
          <a:lstStyle/>
          <a:p>
            <a:r>
              <a:rPr lang="en-US" b="1" u="sng" dirty="0">
                <a:solidFill>
                  <a:schemeClr val="tx1"/>
                </a:solidFill>
              </a:rPr>
              <a:t>First Hypotheses Output:</a:t>
            </a:r>
            <a:endParaRPr lang="en-US" b="1" u="sng" dirty="0"/>
          </a:p>
        </p:txBody>
      </p:sp>
      <p:pic>
        <p:nvPicPr>
          <p:cNvPr id="7" name="Picture 6">
            <a:extLst>
              <a:ext uri="{FF2B5EF4-FFF2-40B4-BE49-F238E27FC236}">
                <a16:creationId xmlns:a16="http://schemas.microsoft.com/office/drawing/2014/main" id="{E276E769-FEE1-7381-D6F2-1707D29E2235}"/>
              </a:ext>
            </a:extLst>
          </p:cNvPr>
          <p:cNvPicPr>
            <a:picLocks noChangeAspect="1"/>
          </p:cNvPicPr>
          <p:nvPr/>
        </p:nvPicPr>
        <p:blipFill>
          <a:blip r:embed="rId2"/>
          <a:stretch>
            <a:fillRect/>
          </a:stretch>
        </p:blipFill>
        <p:spPr>
          <a:xfrm>
            <a:off x="10887" y="961170"/>
            <a:ext cx="6085113" cy="2839020"/>
          </a:xfrm>
          <a:prstGeom prst="rect">
            <a:avLst/>
          </a:prstGeom>
        </p:spPr>
      </p:pic>
      <p:pic>
        <p:nvPicPr>
          <p:cNvPr id="4" name="Picture 3">
            <a:extLst>
              <a:ext uri="{FF2B5EF4-FFF2-40B4-BE49-F238E27FC236}">
                <a16:creationId xmlns:a16="http://schemas.microsoft.com/office/drawing/2014/main" id="{BD150BBF-CD47-485A-653A-678A2AAB7D47}"/>
              </a:ext>
            </a:extLst>
          </p:cNvPr>
          <p:cNvPicPr>
            <a:picLocks noChangeAspect="1"/>
          </p:cNvPicPr>
          <p:nvPr/>
        </p:nvPicPr>
        <p:blipFill>
          <a:blip r:embed="rId3"/>
          <a:stretch>
            <a:fillRect/>
          </a:stretch>
        </p:blipFill>
        <p:spPr>
          <a:xfrm>
            <a:off x="-1" y="3986324"/>
            <a:ext cx="11919857" cy="2643078"/>
          </a:xfrm>
          <a:prstGeom prst="rect">
            <a:avLst/>
          </a:prstGeom>
        </p:spPr>
      </p:pic>
      <p:pic>
        <p:nvPicPr>
          <p:cNvPr id="6" name="Picture 5">
            <a:extLst>
              <a:ext uri="{FF2B5EF4-FFF2-40B4-BE49-F238E27FC236}">
                <a16:creationId xmlns:a16="http://schemas.microsoft.com/office/drawing/2014/main" id="{EDB9BC42-666F-DAA2-4951-421896591B15}"/>
              </a:ext>
            </a:extLst>
          </p:cNvPr>
          <p:cNvPicPr>
            <a:picLocks noChangeAspect="1"/>
          </p:cNvPicPr>
          <p:nvPr/>
        </p:nvPicPr>
        <p:blipFill>
          <a:blip r:embed="rId4"/>
          <a:stretch>
            <a:fillRect/>
          </a:stretch>
        </p:blipFill>
        <p:spPr>
          <a:xfrm>
            <a:off x="6422571" y="478970"/>
            <a:ext cx="5758541" cy="3451849"/>
          </a:xfrm>
          <a:prstGeom prst="rect">
            <a:avLst/>
          </a:prstGeom>
        </p:spPr>
      </p:pic>
    </p:spTree>
    <p:extLst>
      <p:ext uri="{BB962C8B-B14F-4D97-AF65-F5344CB8AC3E}">
        <p14:creationId xmlns:p14="http://schemas.microsoft.com/office/powerpoint/2010/main" val="111387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3CB311-9D61-12BD-081F-F1635341660B}"/>
              </a:ext>
            </a:extLst>
          </p:cNvPr>
          <p:cNvPicPr>
            <a:picLocks noChangeAspect="1"/>
          </p:cNvPicPr>
          <p:nvPr/>
        </p:nvPicPr>
        <p:blipFill>
          <a:blip r:embed="rId2"/>
          <a:stretch>
            <a:fillRect/>
          </a:stretch>
        </p:blipFill>
        <p:spPr>
          <a:xfrm>
            <a:off x="174170" y="1175656"/>
            <a:ext cx="11908973" cy="5313021"/>
          </a:xfrm>
          <a:prstGeom prst="rect">
            <a:avLst/>
          </a:prstGeom>
        </p:spPr>
      </p:pic>
      <p:sp>
        <p:nvSpPr>
          <p:cNvPr id="6" name="Title 1">
            <a:extLst>
              <a:ext uri="{FF2B5EF4-FFF2-40B4-BE49-F238E27FC236}">
                <a16:creationId xmlns:a16="http://schemas.microsoft.com/office/drawing/2014/main" id="{F756334C-E7A3-E97F-11CA-F37B9CF1162D}"/>
              </a:ext>
            </a:extLst>
          </p:cNvPr>
          <p:cNvSpPr>
            <a:spLocks noGrp="1"/>
          </p:cNvSpPr>
          <p:nvPr>
            <p:ph type="title"/>
          </p:nvPr>
        </p:nvSpPr>
        <p:spPr>
          <a:xfrm>
            <a:off x="0" y="267153"/>
            <a:ext cx="10515600" cy="658133"/>
          </a:xfrm>
        </p:spPr>
        <p:txBody>
          <a:bodyPr>
            <a:normAutofit fontScale="90000"/>
          </a:bodyPr>
          <a:lstStyle/>
          <a:p>
            <a:r>
              <a:rPr lang="en-US" b="1" u="sng" dirty="0">
                <a:solidFill>
                  <a:schemeClr val="tx1"/>
                </a:solidFill>
              </a:rPr>
              <a:t>First Hypotheses Dash Board:</a:t>
            </a:r>
            <a:endParaRPr lang="en-US" b="1" u="sng" dirty="0"/>
          </a:p>
        </p:txBody>
      </p:sp>
    </p:spTree>
    <p:extLst>
      <p:ext uri="{BB962C8B-B14F-4D97-AF65-F5344CB8AC3E}">
        <p14:creationId xmlns:p14="http://schemas.microsoft.com/office/powerpoint/2010/main" val="2793623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C77A8-8B10-8DC1-CED0-E9A171CBFB51}"/>
              </a:ext>
            </a:extLst>
          </p:cNvPr>
          <p:cNvSpPr>
            <a:spLocks noGrp="1"/>
          </p:cNvSpPr>
          <p:nvPr>
            <p:ph type="title"/>
          </p:nvPr>
        </p:nvSpPr>
        <p:spPr/>
        <p:txBody>
          <a:bodyPr/>
          <a:lstStyle/>
          <a:p>
            <a:r>
              <a:rPr lang="en-US" b="1" u="sng" dirty="0"/>
              <a:t>First Hypotheses Answer:</a:t>
            </a:r>
          </a:p>
        </p:txBody>
      </p:sp>
      <p:sp>
        <p:nvSpPr>
          <p:cNvPr id="3" name="Content Placeholder 2">
            <a:extLst>
              <a:ext uri="{FF2B5EF4-FFF2-40B4-BE49-F238E27FC236}">
                <a16:creationId xmlns:a16="http://schemas.microsoft.com/office/drawing/2014/main" id="{068016FD-C061-358A-25CE-AB4986EEA5A4}"/>
              </a:ext>
            </a:extLst>
          </p:cNvPr>
          <p:cNvSpPr>
            <a:spLocks noGrp="1"/>
          </p:cNvSpPr>
          <p:nvPr>
            <p:ph idx="1"/>
          </p:nvPr>
        </p:nvSpPr>
        <p:spPr/>
        <p:txBody>
          <a:bodyPr/>
          <a:lstStyle/>
          <a:p>
            <a:r>
              <a:rPr lang="en-US" dirty="0">
                <a:latin typeface="+mj-lt"/>
                <a:ea typeface="+mj-ea"/>
                <a:cs typeface="+mj-cs"/>
              </a:rPr>
              <a:t>After reviewing cyberattack detection data and viewing the graph, it appears that the vast majority of occurrences in all countries go undetected, with only a portion of them classified as cyberattacks.</a:t>
            </a:r>
          </a:p>
          <a:p>
            <a:r>
              <a:rPr lang="en-US" dirty="0">
                <a:latin typeface="+mj-lt"/>
                <a:ea typeface="+mj-ea"/>
                <a:cs typeface="+mj-cs"/>
              </a:rPr>
              <a:t>Among the discovered cases, Brazil and the United Kingdom have the most registered cyberattacks. The remaining countries levels of cyberattack activity are largely comparable, with notable variances.</a:t>
            </a:r>
          </a:p>
          <a:p>
            <a:r>
              <a:rPr lang="en-US" dirty="0">
                <a:latin typeface="+mj-lt"/>
                <a:ea typeface="+mj-ea"/>
                <a:cs typeface="+mj-cs"/>
              </a:rPr>
              <a:t>This stresses the importance of enhanced detection techniques in addressing the enormous volume of undiscovered occurrences worldwide.</a:t>
            </a:r>
          </a:p>
          <a:p>
            <a:endParaRPr lang="en-US" dirty="0"/>
          </a:p>
        </p:txBody>
      </p:sp>
    </p:spTree>
    <p:extLst>
      <p:ext uri="{BB962C8B-B14F-4D97-AF65-F5344CB8AC3E}">
        <p14:creationId xmlns:p14="http://schemas.microsoft.com/office/powerpoint/2010/main" val="593425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E6F71-3889-075C-9928-97C4CD27D1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6E12C2-1E5A-4E61-DD2C-DF7990829F06}"/>
              </a:ext>
            </a:extLst>
          </p:cNvPr>
          <p:cNvSpPr>
            <a:spLocks noGrp="1"/>
          </p:cNvSpPr>
          <p:nvPr>
            <p:ph type="title"/>
          </p:nvPr>
        </p:nvSpPr>
        <p:spPr/>
        <p:txBody>
          <a:bodyPr/>
          <a:lstStyle/>
          <a:p>
            <a:r>
              <a:rPr lang="en-US" b="1" u="sng" dirty="0"/>
              <a:t>Second Hypotheses Question:</a:t>
            </a:r>
          </a:p>
        </p:txBody>
      </p:sp>
      <p:sp>
        <p:nvSpPr>
          <p:cNvPr id="3" name="Content Placeholder 2">
            <a:extLst>
              <a:ext uri="{FF2B5EF4-FFF2-40B4-BE49-F238E27FC236}">
                <a16:creationId xmlns:a16="http://schemas.microsoft.com/office/drawing/2014/main" id="{81082421-4B7E-1709-A7D3-7171A53E9191}"/>
              </a:ext>
            </a:extLst>
          </p:cNvPr>
          <p:cNvSpPr>
            <a:spLocks noGrp="1"/>
          </p:cNvSpPr>
          <p:nvPr>
            <p:ph idx="1"/>
          </p:nvPr>
        </p:nvSpPr>
        <p:spPr>
          <a:xfrm>
            <a:off x="838200" y="2449286"/>
            <a:ext cx="10515600" cy="1534886"/>
          </a:xfrm>
        </p:spPr>
        <p:txBody>
          <a:bodyPr/>
          <a:lstStyle/>
          <a:p>
            <a:pPr marL="0" indent="0" algn="ctr">
              <a:buNone/>
            </a:pPr>
            <a:r>
              <a:rPr lang="en-US" dirty="0"/>
              <a:t>Is there a considerable difference in attack frequency between different sources, and which ones contribute the most to the total number of attacks?</a:t>
            </a:r>
          </a:p>
        </p:txBody>
      </p:sp>
    </p:spTree>
    <p:extLst>
      <p:ext uri="{BB962C8B-B14F-4D97-AF65-F5344CB8AC3E}">
        <p14:creationId xmlns:p14="http://schemas.microsoft.com/office/powerpoint/2010/main" val="1794317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9058089-8491-70F8-4C42-A823DE3365D7}"/>
              </a:ext>
            </a:extLst>
          </p:cNvPr>
          <p:cNvSpPr>
            <a:spLocks noGrp="1"/>
          </p:cNvSpPr>
          <p:nvPr>
            <p:ph type="title"/>
          </p:nvPr>
        </p:nvSpPr>
        <p:spPr>
          <a:xfrm>
            <a:off x="0" y="267153"/>
            <a:ext cx="10515600" cy="658133"/>
          </a:xfrm>
        </p:spPr>
        <p:txBody>
          <a:bodyPr>
            <a:normAutofit fontScale="90000"/>
          </a:bodyPr>
          <a:lstStyle/>
          <a:p>
            <a:r>
              <a:rPr lang="en-US" b="1" u="sng" dirty="0">
                <a:solidFill>
                  <a:schemeClr val="tx1"/>
                </a:solidFill>
              </a:rPr>
              <a:t>Second Hypotheses Output:</a:t>
            </a:r>
            <a:endParaRPr lang="en-US" b="1" u="sng" dirty="0"/>
          </a:p>
        </p:txBody>
      </p:sp>
      <p:pic>
        <p:nvPicPr>
          <p:cNvPr id="8" name="Picture 7">
            <a:extLst>
              <a:ext uri="{FF2B5EF4-FFF2-40B4-BE49-F238E27FC236}">
                <a16:creationId xmlns:a16="http://schemas.microsoft.com/office/drawing/2014/main" id="{BCC80A92-3E0C-1813-67AD-43CE293E0C24}"/>
              </a:ext>
            </a:extLst>
          </p:cNvPr>
          <p:cNvPicPr>
            <a:picLocks noChangeAspect="1"/>
          </p:cNvPicPr>
          <p:nvPr/>
        </p:nvPicPr>
        <p:blipFill>
          <a:blip r:embed="rId2"/>
          <a:stretch>
            <a:fillRect/>
          </a:stretch>
        </p:blipFill>
        <p:spPr>
          <a:xfrm>
            <a:off x="634719" y="1177810"/>
            <a:ext cx="5232681" cy="2664848"/>
          </a:xfrm>
          <a:prstGeom prst="rect">
            <a:avLst/>
          </a:prstGeom>
        </p:spPr>
      </p:pic>
      <p:pic>
        <p:nvPicPr>
          <p:cNvPr id="3" name="Picture 2">
            <a:extLst>
              <a:ext uri="{FF2B5EF4-FFF2-40B4-BE49-F238E27FC236}">
                <a16:creationId xmlns:a16="http://schemas.microsoft.com/office/drawing/2014/main" id="{4366CB9D-A1CF-3347-B24E-94A5D7A5A618}"/>
              </a:ext>
            </a:extLst>
          </p:cNvPr>
          <p:cNvPicPr>
            <a:picLocks noChangeAspect="1"/>
          </p:cNvPicPr>
          <p:nvPr/>
        </p:nvPicPr>
        <p:blipFill>
          <a:blip r:embed="rId3"/>
          <a:stretch>
            <a:fillRect/>
          </a:stretch>
        </p:blipFill>
        <p:spPr>
          <a:xfrm>
            <a:off x="328560" y="3898309"/>
            <a:ext cx="10903510" cy="2692538"/>
          </a:xfrm>
          <a:prstGeom prst="rect">
            <a:avLst/>
          </a:prstGeom>
        </p:spPr>
      </p:pic>
      <p:pic>
        <p:nvPicPr>
          <p:cNvPr id="5" name="Picture 4">
            <a:extLst>
              <a:ext uri="{FF2B5EF4-FFF2-40B4-BE49-F238E27FC236}">
                <a16:creationId xmlns:a16="http://schemas.microsoft.com/office/drawing/2014/main" id="{2D0B03BA-8C02-CC6E-BCE5-E83E8CF8CA1B}"/>
              </a:ext>
            </a:extLst>
          </p:cNvPr>
          <p:cNvPicPr>
            <a:picLocks noChangeAspect="1"/>
          </p:cNvPicPr>
          <p:nvPr/>
        </p:nvPicPr>
        <p:blipFill>
          <a:blip r:embed="rId4"/>
          <a:stretch>
            <a:fillRect/>
          </a:stretch>
        </p:blipFill>
        <p:spPr>
          <a:xfrm>
            <a:off x="5867400" y="980937"/>
            <a:ext cx="6183086" cy="2831644"/>
          </a:xfrm>
          <a:prstGeom prst="rect">
            <a:avLst/>
          </a:prstGeom>
        </p:spPr>
      </p:pic>
    </p:spTree>
    <p:extLst>
      <p:ext uri="{BB962C8B-B14F-4D97-AF65-F5344CB8AC3E}">
        <p14:creationId xmlns:p14="http://schemas.microsoft.com/office/powerpoint/2010/main" val="3818050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790B92-301D-0197-26C8-0DBDC894DB98}"/>
              </a:ext>
            </a:extLst>
          </p:cNvPr>
          <p:cNvPicPr>
            <a:picLocks noChangeAspect="1"/>
          </p:cNvPicPr>
          <p:nvPr/>
        </p:nvPicPr>
        <p:blipFill>
          <a:blip r:embed="rId2"/>
          <a:stretch>
            <a:fillRect/>
          </a:stretch>
        </p:blipFill>
        <p:spPr>
          <a:xfrm>
            <a:off x="353785" y="1295540"/>
            <a:ext cx="11484429" cy="5197335"/>
          </a:xfrm>
          <a:prstGeom prst="rect">
            <a:avLst/>
          </a:prstGeom>
        </p:spPr>
      </p:pic>
      <p:sp>
        <p:nvSpPr>
          <p:cNvPr id="6" name="Title 1">
            <a:extLst>
              <a:ext uri="{FF2B5EF4-FFF2-40B4-BE49-F238E27FC236}">
                <a16:creationId xmlns:a16="http://schemas.microsoft.com/office/drawing/2014/main" id="{64F819F1-AC57-DD94-C18F-3C0E877D55FC}"/>
              </a:ext>
            </a:extLst>
          </p:cNvPr>
          <p:cNvSpPr>
            <a:spLocks noGrp="1"/>
          </p:cNvSpPr>
          <p:nvPr>
            <p:ph type="title"/>
          </p:nvPr>
        </p:nvSpPr>
        <p:spPr>
          <a:xfrm>
            <a:off x="0" y="267153"/>
            <a:ext cx="10515600" cy="658133"/>
          </a:xfrm>
        </p:spPr>
        <p:txBody>
          <a:bodyPr>
            <a:normAutofit fontScale="90000"/>
          </a:bodyPr>
          <a:lstStyle/>
          <a:p>
            <a:r>
              <a:rPr lang="en-US" b="1" u="sng" dirty="0">
                <a:solidFill>
                  <a:schemeClr val="tx1"/>
                </a:solidFill>
              </a:rPr>
              <a:t>Second Hypotheses Dash Board:</a:t>
            </a:r>
            <a:endParaRPr lang="en-US" b="1" u="sng" dirty="0"/>
          </a:p>
        </p:txBody>
      </p:sp>
    </p:spTree>
    <p:extLst>
      <p:ext uri="{BB962C8B-B14F-4D97-AF65-F5344CB8AC3E}">
        <p14:creationId xmlns:p14="http://schemas.microsoft.com/office/powerpoint/2010/main" val="3958924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177EAE-2232-C34C-1155-1DD815FBA3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A17AFC-70CF-C467-9383-D93BECBAB8A6}"/>
              </a:ext>
            </a:extLst>
          </p:cNvPr>
          <p:cNvSpPr>
            <a:spLocks noGrp="1"/>
          </p:cNvSpPr>
          <p:nvPr>
            <p:ph type="title"/>
          </p:nvPr>
        </p:nvSpPr>
        <p:spPr/>
        <p:txBody>
          <a:bodyPr/>
          <a:lstStyle/>
          <a:p>
            <a:r>
              <a:rPr lang="en-US" b="1" u="sng" dirty="0"/>
              <a:t>Second Hypotheses Answer:</a:t>
            </a:r>
          </a:p>
        </p:txBody>
      </p:sp>
      <p:sp>
        <p:nvSpPr>
          <p:cNvPr id="3" name="Content Placeholder 2">
            <a:extLst>
              <a:ext uri="{FF2B5EF4-FFF2-40B4-BE49-F238E27FC236}">
                <a16:creationId xmlns:a16="http://schemas.microsoft.com/office/drawing/2014/main" id="{A4954370-B58E-16F9-CCA6-BCE003A57631}"/>
              </a:ext>
            </a:extLst>
          </p:cNvPr>
          <p:cNvSpPr>
            <a:spLocks noGrp="1"/>
          </p:cNvSpPr>
          <p:nvPr>
            <p:ph idx="1"/>
          </p:nvPr>
        </p:nvSpPr>
        <p:spPr/>
        <p:txBody>
          <a:bodyPr>
            <a:normAutofit lnSpcReduction="10000"/>
          </a:bodyPr>
          <a:lstStyle/>
          <a:p>
            <a:r>
              <a:rPr lang="en-US" dirty="0">
                <a:latin typeface="+mj-lt"/>
                <a:ea typeface="+mj-ea"/>
                <a:cs typeface="+mj-cs"/>
              </a:rPr>
              <a:t>The graph shows that Brazil and the United Kingdom have the highest number of cyberattacks, far outpacing other countries. </a:t>
            </a:r>
          </a:p>
          <a:p>
            <a:r>
              <a:rPr lang="en-US" dirty="0">
                <a:latin typeface="+mj-lt"/>
                <a:ea typeface="+mj-ea"/>
                <a:cs typeface="+mj-cs"/>
              </a:rPr>
              <a:t>In comparison, most other countries have a rather steady level of cyberattack activity, with instances totaling over 900. </a:t>
            </a:r>
          </a:p>
          <a:p>
            <a:r>
              <a:rPr lang="en-US" dirty="0">
                <a:latin typeface="+mj-lt"/>
                <a:ea typeface="+mj-ea"/>
                <a:cs typeface="+mj-cs"/>
              </a:rPr>
              <a:t>This trend highlights Brazil and the United Kingdom as important hotspots for cyber attacks, emphasizing the necessity for stronger cybersecurity measures in these countries. </a:t>
            </a:r>
          </a:p>
          <a:p>
            <a:r>
              <a:rPr lang="en-US" dirty="0">
                <a:latin typeface="+mj-lt"/>
                <a:ea typeface="+mj-ea"/>
                <a:cs typeface="+mj-cs"/>
              </a:rPr>
              <a:t>Meanwhile, the constancy of assault statistics in other countries demonstrates that cyber dangers are still a global concern, necessitating continual monitoring and effective countermeasures across all regions.</a:t>
            </a:r>
            <a:endParaRPr lang="en-US" dirty="0"/>
          </a:p>
        </p:txBody>
      </p:sp>
    </p:spTree>
    <p:extLst>
      <p:ext uri="{BB962C8B-B14F-4D97-AF65-F5344CB8AC3E}">
        <p14:creationId xmlns:p14="http://schemas.microsoft.com/office/powerpoint/2010/main" val="1002915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60A4F-0A46-12CE-74D0-E1B37C14997A}"/>
              </a:ext>
            </a:extLst>
          </p:cNvPr>
          <p:cNvSpPr>
            <a:spLocks noGrp="1"/>
          </p:cNvSpPr>
          <p:nvPr>
            <p:ph type="title"/>
          </p:nvPr>
        </p:nvSpPr>
        <p:spPr/>
        <p:txBody>
          <a:bodyPr/>
          <a:lstStyle/>
          <a:p>
            <a:r>
              <a:rPr lang="en-US" b="1" u="sng" dirty="0"/>
              <a:t>Introduction:</a:t>
            </a:r>
          </a:p>
        </p:txBody>
      </p:sp>
      <p:sp>
        <p:nvSpPr>
          <p:cNvPr id="3" name="Content Placeholder 2">
            <a:extLst>
              <a:ext uri="{FF2B5EF4-FFF2-40B4-BE49-F238E27FC236}">
                <a16:creationId xmlns:a16="http://schemas.microsoft.com/office/drawing/2014/main" id="{03CA51BA-134A-6A80-9353-E12710E52A1A}"/>
              </a:ext>
            </a:extLst>
          </p:cNvPr>
          <p:cNvSpPr>
            <a:spLocks noGrp="1"/>
          </p:cNvSpPr>
          <p:nvPr>
            <p:ph idx="1"/>
          </p:nvPr>
        </p:nvSpPr>
        <p:spPr>
          <a:xfrm>
            <a:off x="838199" y="1458686"/>
            <a:ext cx="10874829" cy="5034189"/>
          </a:xfrm>
        </p:spPr>
        <p:txBody>
          <a:bodyPr>
            <a:normAutofit fontScale="85000" lnSpcReduction="20000"/>
          </a:bodyPr>
          <a:lstStyle/>
          <a:p>
            <a:r>
              <a:rPr lang="en-US" dirty="0"/>
              <a:t>In today's fast evolving cybersecurity landscape, the capacity to detect and mitigate assaults has become vital. The dataset offered here is a methodically created resource for the investigation and identification of cyber risks using machine learning methods. This dataset, which contains 100,000 rows, each representing a unique cyberattack occurrence, provides a comprehensive view of modern cyber threats, including attack types, network protocols, affected systems, and geographic distributions.</a:t>
            </a:r>
          </a:p>
          <a:p>
            <a:r>
              <a:rPr lang="en-US" dirty="0"/>
              <a:t>This dataset includes a wide range of features that are essential for recognizing and preventing cyber threats. The dataset provides detailed event tracking and time-based trend analysis by providing unique IDs for each attack as well as temporal data gathered in the Timestamp column. Geographic information, such as source and destination countries, improves the dataset, allowing analysts to identify global threat patterns and assess attack origins and targets.</a:t>
            </a:r>
          </a:p>
          <a:p>
            <a:r>
              <a:rPr lang="en-US" dirty="0"/>
              <a:t>With such precise and diversified properties, this dataset lays a solid foundation for constructing, testing, and refining machine learning-based cybersecurity models, providing great opportunity for both researchers and practitioners to address real-world security issues.</a:t>
            </a:r>
          </a:p>
        </p:txBody>
      </p:sp>
    </p:spTree>
    <p:extLst>
      <p:ext uri="{BB962C8B-B14F-4D97-AF65-F5344CB8AC3E}">
        <p14:creationId xmlns:p14="http://schemas.microsoft.com/office/powerpoint/2010/main" val="1374688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FBB00-BF49-263B-4183-D297B4020A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A1625E-92C6-968F-3F34-88538F6B5978}"/>
              </a:ext>
            </a:extLst>
          </p:cNvPr>
          <p:cNvSpPr>
            <a:spLocks noGrp="1"/>
          </p:cNvSpPr>
          <p:nvPr>
            <p:ph type="title"/>
          </p:nvPr>
        </p:nvSpPr>
        <p:spPr/>
        <p:txBody>
          <a:bodyPr/>
          <a:lstStyle/>
          <a:p>
            <a:r>
              <a:rPr lang="en-US" b="1" u="sng" dirty="0"/>
              <a:t>Third Hypotheses Question:</a:t>
            </a:r>
          </a:p>
        </p:txBody>
      </p:sp>
      <p:sp>
        <p:nvSpPr>
          <p:cNvPr id="3" name="Content Placeholder 2">
            <a:extLst>
              <a:ext uri="{FF2B5EF4-FFF2-40B4-BE49-F238E27FC236}">
                <a16:creationId xmlns:a16="http://schemas.microsoft.com/office/drawing/2014/main" id="{17733459-CFA2-CB52-3DB6-6C1793B83FED}"/>
              </a:ext>
            </a:extLst>
          </p:cNvPr>
          <p:cNvSpPr>
            <a:spLocks noGrp="1"/>
          </p:cNvSpPr>
          <p:nvPr>
            <p:ph idx="1"/>
          </p:nvPr>
        </p:nvSpPr>
        <p:spPr>
          <a:xfrm>
            <a:off x="838200" y="2449286"/>
            <a:ext cx="10515600" cy="1534886"/>
          </a:xfrm>
        </p:spPr>
        <p:txBody>
          <a:bodyPr/>
          <a:lstStyle/>
          <a:p>
            <a:pPr marL="0" indent="0" algn="ctr">
              <a:buNone/>
            </a:pPr>
            <a:r>
              <a:rPr lang="en-US" dirty="0"/>
              <a:t>Do data breach sizes differ greatly between countries, and which countries have the most data breaches?</a:t>
            </a:r>
          </a:p>
        </p:txBody>
      </p:sp>
    </p:spTree>
    <p:extLst>
      <p:ext uri="{BB962C8B-B14F-4D97-AF65-F5344CB8AC3E}">
        <p14:creationId xmlns:p14="http://schemas.microsoft.com/office/powerpoint/2010/main" val="3858321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B5B867-D027-A49A-3B8F-F871BB19C751}"/>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D593A1E0-ACBD-6A20-ECE8-1A8FC4E11A7E}"/>
              </a:ext>
            </a:extLst>
          </p:cNvPr>
          <p:cNvSpPr>
            <a:spLocks noGrp="1"/>
          </p:cNvSpPr>
          <p:nvPr>
            <p:ph type="title"/>
          </p:nvPr>
        </p:nvSpPr>
        <p:spPr>
          <a:xfrm>
            <a:off x="0" y="267153"/>
            <a:ext cx="10515600" cy="658133"/>
          </a:xfrm>
        </p:spPr>
        <p:txBody>
          <a:bodyPr>
            <a:normAutofit fontScale="90000"/>
          </a:bodyPr>
          <a:lstStyle/>
          <a:p>
            <a:r>
              <a:rPr lang="en-US" b="1" u="sng" dirty="0">
                <a:solidFill>
                  <a:schemeClr val="tx1"/>
                </a:solidFill>
              </a:rPr>
              <a:t>Third Hypotheses Output:</a:t>
            </a:r>
            <a:endParaRPr lang="en-US" b="1" u="sng" dirty="0"/>
          </a:p>
        </p:txBody>
      </p:sp>
      <p:pic>
        <p:nvPicPr>
          <p:cNvPr id="3" name="Picture 2">
            <a:extLst>
              <a:ext uri="{FF2B5EF4-FFF2-40B4-BE49-F238E27FC236}">
                <a16:creationId xmlns:a16="http://schemas.microsoft.com/office/drawing/2014/main" id="{A006EAF8-737A-EE91-A7F1-83DEBC0BE988}"/>
              </a:ext>
            </a:extLst>
          </p:cNvPr>
          <p:cNvPicPr>
            <a:picLocks noChangeAspect="1"/>
          </p:cNvPicPr>
          <p:nvPr/>
        </p:nvPicPr>
        <p:blipFill>
          <a:blip r:embed="rId2"/>
          <a:stretch>
            <a:fillRect/>
          </a:stretch>
        </p:blipFill>
        <p:spPr>
          <a:xfrm>
            <a:off x="141515" y="1180984"/>
            <a:ext cx="7053942" cy="2248016"/>
          </a:xfrm>
          <a:prstGeom prst="rect">
            <a:avLst/>
          </a:prstGeom>
        </p:spPr>
      </p:pic>
      <p:pic>
        <p:nvPicPr>
          <p:cNvPr id="4" name="Picture 3">
            <a:extLst>
              <a:ext uri="{FF2B5EF4-FFF2-40B4-BE49-F238E27FC236}">
                <a16:creationId xmlns:a16="http://schemas.microsoft.com/office/drawing/2014/main" id="{15F16115-A2C4-1869-AA22-002B3FFB6668}"/>
              </a:ext>
            </a:extLst>
          </p:cNvPr>
          <p:cNvPicPr>
            <a:picLocks noChangeAspect="1"/>
          </p:cNvPicPr>
          <p:nvPr/>
        </p:nvPicPr>
        <p:blipFill>
          <a:blip r:embed="rId3"/>
          <a:stretch>
            <a:fillRect/>
          </a:stretch>
        </p:blipFill>
        <p:spPr>
          <a:xfrm>
            <a:off x="7626240" y="153671"/>
            <a:ext cx="4254719" cy="3026227"/>
          </a:xfrm>
          <a:prstGeom prst="rect">
            <a:avLst/>
          </a:prstGeom>
        </p:spPr>
      </p:pic>
      <p:pic>
        <p:nvPicPr>
          <p:cNvPr id="7" name="Picture 6">
            <a:extLst>
              <a:ext uri="{FF2B5EF4-FFF2-40B4-BE49-F238E27FC236}">
                <a16:creationId xmlns:a16="http://schemas.microsoft.com/office/drawing/2014/main" id="{8FF62D65-3665-49C7-4701-86D0712E5DD7}"/>
              </a:ext>
            </a:extLst>
          </p:cNvPr>
          <p:cNvPicPr>
            <a:picLocks noChangeAspect="1"/>
          </p:cNvPicPr>
          <p:nvPr/>
        </p:nvPicPr>
        <p:blipFill>
          <a:blip r:embed="rId4"/>
          <a:stretch>
            <a:fillRect/>
          </a:stretch>
        </p:blipFill>
        <p:spPr>
          <a:xfrm>
            <a:off x="311041" y="3864430"/>
            <a:ext cx="10560593" cy="2839899"/>
          </a:xfrm>
          <a:prstGeom prst="rect">
            <a:avLst/>
          </a:prstGeom>
        </p:spPr>
      </p:pic>
    </p:spTree>
    <p:extLst>
      <p:ext uri="{BB962C8B-B14F-4D97-AF65-F5344CB8AC3E}">
        <p14:creationId xmlns:p14="http://schemas.microsoft.com/office/powerpoint/2010/main" val="2081408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E6EDB5-7612-1D7E-B6B4-B2321ED6E3D6}"/>
              </a:ext>
            </a:extLst>
          </p:cNvPr>
          <p:cNvPicPr>
            <a:picLocks noChangeAspect="1"/>
          </p:cNvPicPr>
          <p:nvPr/>
        </p:nvPicPr>
        <p:blipFill>
          <a:blip r:embed="rId2"/>
          <a:stretch>
            <a:fillRect/>
          </a:stretch>
        </p:blipFill>
        <p:spPr>
          <a:xfrm>
            <a:off x="163286" y="979713"/>
            <a:ext cx="11898085" cy="5693229"/>
          </a:xfrm>
          <a:prstGeom prst="rect">
            <a:avLst/>
          </a:prstGeom>
        </p:spPr>
      </p:pic>
      <p:sp>
        <p:nvSpPr>
          <p:cNvPr id="8" name="Title 1">
            <a:extLst>
              <a:ext uri="{FF2B5EF4-FFF2-40B4-BE49-F238E27FC236}">
                <a16:creationId xmlns:a16="http://schemas.microsoft.com/office/drawing/2014/main" id="{21163A47-AB50-F4FC-1DC5-9671D7A2F6A7}"/>
              </a:ext>
            </a:extLst>
          </p:cNvPr>
          <p:cNvSpPr>
            <a:spLocks noGrp="1"/>
          </p:cNvSpPr>
          <p:nvPr>
            <p:ph type="title"/>
          </p:nvPr>
        </p:nvSpPr>
        <p:spPr>
          <a:xfrm>
            <a:off x="0" y="267153"/>
            <a:ext cx="10515600" cy="658133"/>
          </a:xfrm>
        </p:spPr>
        <p:txBody>
          <a:bodyPr>
            <a:normAutofit fontScale="90000"/>
          </a:bodyPr>
          <a:lstStyle/>
          <a:p>
            <a:r>
              <a:rPr lang="en-US" b="1" u="sng" dirty="0">
                <a:solidFill>
                  <a:schemeClr val="tx1"/>
                </a:solidFill>
              </a:rPr>
              <a:t>Third Hypotheses Dash Board:</a:t>
            </a:r>
            <a:endParaRPr lang="en-US" b="1" u="sng" dirty="0"/>
          </a:p>
        </p:txBody>
      </p:sp>
    </p:spTree>
    <p:extLst>
      <p:ext uri="{BB962C8B-B14F-4D97-AF65-F5344CB8AC3E}">
        <p14:creationId xmlns:p14="http://schemas.microsoft.com/office/powerpoint/2010/main" val="3621316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031FF0-5CA5-D2F0-0A67-F37DA048D5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CB4CEB-72C8-0279-E7DD-D550332F3A63}"/>
              </a:ext>
            </a:extLst>
          </p:cNvPr>
          <p:cNvSpPr>
            <a:spLocks noGrp="1"/>
          </p:cNvSpPr>
          <p:nvPr>
            <p:ph type="title"/>
          </p:nvPr>
        </p:nvSpPr>
        <p:spPr/>
        <p:txBody>
          <a:bodyPr/>
          <a:lstStyle/>
          <a:p>
            <a:r>
              <a:rPr lang="en-US" b="1" u="sng" dirty="0"/>
              <a:t>Third Hypotheses Answer:</a:t>
            </a:r>
          </a:p>
        </p:txBody>
      </p:sp>
      <p:sp>
        <p:nvSpPr>
          <p:cNvPr id="3" name="Content Placeholder 2">
            <a:extLst>
              <a:ext uri="{FF2B5EF4-FFF2-40B4-BE49-F238E27FC236}">
                <a16:creationId xmlns:a16="http://schemas.microsoft.com/office/drawing/2014/main" id="{D4F750FA-B6D9-6EEF-B697-7FDD272DBFFA}"/>
              </a:ext>
            </a:extLst>
          </p:cNvPr>
          <p:cNvSpPr>
            <a:spLocks noGrp="1"/>
          </p:cNvSpPr>
          <p:nvPr>
            <p:ph idx="1"/>
          </p:nvPr>
        </p:nvSpPr>
        <p:spPr/>
        <p:txBody>
          <a:bodyPr>
            <a:normAutofit fontScale="92500" lnSpcReduction="20000"/>
          </a:bodyPr>
          <a:lstStyle/>
          <a:p>
            <a:r>
              <a:rPr lang="en-US" dirty="0">
                <a:latin typeface="+mj-lt"/>
                <a:ea typeface="+mj-ea"/>
                <a:cs typeface="+mj-cs"/>
              </a:rPr>
              <a:t>The graph shows that data breaches are identified substantially more frequently in Brazil, the United Kingdom, France, and Japan compared to other nations such as China, India, and Germany. </a:t>
            </a:r>
          </a:p>
          <a:p>
            <a:r>
              <a:rPr lang="en-US" dirty="0">
                <a:latin typeface="+mj-lt"/>
                <a:ea typeface="+mj-ea"/>
                <a:cs typeface="+mj-cs"/>
              </a:rPr>
              <a:t>This suggests that Brazil and the United Kingdom, in particular, are more vulnerable to cyber threats, either due to greater digital footprints or increased targeting by bad actors. </a:t>
            </a:r>
          </a:p>
          <a:p>
            <a:r>
              <a:rPr lang="en-US" dirty="0">
                <a:latin typeface="+mj-lt"/>
                <a:ea typeface="+mj-ea"/>
                <a:cs typeface="+mj-cs"/>
              </a:rPr>
              <a:t>France and Japan also have relatively high rates of data breaches, indicating persistent difficulty in addressing cybersecurity threats. </a:t>
            </a:r>
          </a:p>
          <a:p>
            <a:r>
              <a:rPr lang="en-US" dirty="0">
                <a:latin typeface="+mj-lt"/>
                <a:ea typeface="+mj-ea"/>
                <a:cs typeface="+mj-cs"/>
              </a:rPr>
              <a:t>In contrast, China, India, and Germany report fewer detected breaches, which could indicate disparities in detection processes, reporting standards, or total threat exposure. </a:t>
            </a:r>
          </a:p>
          <a:p>
            <a:r>
              <a:rPr lang="en-US" dirty="0">
                <a:latin typeface="+mj-lt"/>
                <a:ea typeface="+mj-ea"/>
                <a:cs typeface="+mj-cs"/>
              </a:rPr>
              <a:t>This mismatch highlights the importance of specialized cybersecurity tactics across areas to address their specific difficulties and weaknesses.</a:t>
            </a:r>
            <a:endParaRPr lang="en-US" dirty="0"/>
          </a:p>
        </p:txBody>
      </p:sp>
    </p:spTree>
    <p:extLst>
      <p:ext uri="{BB962C8B-B14F-4D97-AF65-F5344CB8AC3E}">
        <p14:creationId xmlns:p14="http://schemas.microsoft.com/office/powerpoint/2010/main" val="1203388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D9E26-63B9-7CC8-6898-532A8CCE238D}"/>
              </a:ext>
            </a:extLst>
          </p:cNvPr>
          <p:cNvSpPr>
            <a:spLocks noGrp="1"/>
          </p:cNvSpPr>
          <p:nvPr>
            <p:ph type="title"/>
          </p:nvPr>
        </p:nvSpPr>
        <p:spPr>
          <a:xfrm>
            <a:off x="0" y="18256"/>
            <a:ext cx="10515600" cy="602230"/>
          </a:xfrm>
        </p:spPr>
        <p:txBody>
          <a:bodyPr>
            <a:normAutofit fontScale="90000"/>
          </a:bodyPr>
          <a:lstStyle/>
          <a:p>
            <a:r>
              <a:rPr lang="en-US" b="1" u="sng" dirty="0"/>
              <a:t>Conclusion:</a:t>
            </a:r>
          </a:p>
        </p:txBody>
      </p:sp>
      <p:sp>
        <p:nvSpPr>
          <p:cNvPr id="3" name="Content Placeholder 2">
            <a:extLst>
              <a:ext uri="{FF2B5EF4-FFF2-40B4-BE49-F238E27FC236}">
                <a16:creationId xmlns:a16="http://schemas.microsoft.com/office/drawing/2014/main" id="{F0D3B7D8-A16C-12D7-A424-415F09706E16}"/>
              </a:ext>
            </a:extLst>
          </p:cNvPr>
          <p:cNvSpPr>
            <a:spLocks noGrp="1"/>
          </p:cNvSpPr>
          <p:nvPr>
            <p:ph idx="1"/>
          </p:nvPr>
        </p:nvSpPr>
        <p:spPr>
          <a:xfrm>
            <a:off x="-59871" y="747938"/>
            <a:ext cx="12311742" cy="4771117"/>
          </a:xfrm>
        </p:spPr>
        <p:txBody>
          <a:bodyPr>
            <a:normAutofit fontScale="25000" lnSpcReduction="20000"/>
          </a:bodyPr>
          <a:lstStyle/>
          <a:p>
            <a:r>
              <a:rPr lang="en-US" sz="8600" dirty="0">
                <a:latin typeface="+mj-lt"/>
                <a:ea typeface="+mj-ea"/>
                <a:cs typeface="+mj-cs"/>
              </a:rPr>
              <a:t>The examination of the cyberattack detection dataset yields some important insights into present cybersecurity concerns. A considerable fraction of cyberattacks in all countries go unreported, highlighting the crucial need for enhanced detection measures worldwide. Brazil and the United Kingdom have the highest number of detected cases, followed by Russia, France, South Korea, and the United States. These regions are significant hotspots that require targeted and comprehensive cybersecurity solutions.</a:t>
            </a:r>
            <a:br>
              <a:rPr lang="en-US" sz="8600" dirty="0">
                <a:latin typeface="+mj-lt"/>
                <a:ea typeface="+mj-ea"/>
                <a:cs typeface="+mj-cs"/>
              </a:rPr>
            </a:br>
            <a:endParaRPr lang="en-US" sz="8600" dirty="0">
              <a:latin typeface="+mj-lt"/>
              <a:ea typeface="+mj-ea"/>
              <a:cs typeface="+mj-cs"/>
            </a:endParaRPr>
          </a:p>
          <a:p>
            <a:r>
              <a:rPr lang="en-US" sz="8600" dirty="0">
                <a:latin typeface="+mj-lt"/>
                <a:ea typeface="+mj-ea"/>
                <a:cs typeface="+mj-cs"/>
              </a:rPr>
              <a:t>The report also identifies the susceptibility of individual systems, with network routers, email servers, and cloud storage being the most commonly targeted infrastructure components. This highlights the need of prioritizing security for these key systems in order to reduce the impact of assaults.</a:t>
            </a:r>
            <a:br>
              <a:rPr lang="en-US" sz="8600" dirty="0">
                <a:latin typeface="+mj-lt"/>
                <a:ea typeface="+mj-ea"/>
                <a:cs typeface="+mj-cs"/>
              </a:rPr>
            </a:br>
            <a:endParaRPr lang="en-US" sz="8600" dirty="0">
              <a:latin typeface="+mj-lt"/>
              <a:ea typeface="+mj-ea"/>
              <a:cs typeface="+mj-cs"/>
            </a:endParaRPr>
          </a:p>
          <a:p>
            <a:r>
              <a:rPr lang="en-US" sz="8600" dirty="0">
                <a:latin typeface="+mj-lt"/>
                <a:ea typeface="+mj-ea"/>
                <a:cs typeface="+mj-cs"/>
              </a:rPr>
              <a:t>The most common attack type is phishing, followed by brute force, ping of death, FTP attacks, and malware. This broad distribution of attack types suggests that attackers use a variety of approaches, necessitating the implementation of multi-layered defense strategies in order to successfully handle these threats.</a:t>
            </a:r>
            <a:br>
              <a:rPr lang="en-US" sz="8600" dirty="0">
                <a:latin typeface="+mj-lt"/>
                <a:ea typeface="+mj-ea"/>
                <a:cs typeface="+mj-cs"/>
              </a:rPr>
            </a:br>
            <a:endParaRPr lang="en-US" sz="8600" dirty="0">
              <a:latin typeface="+mj-lt"/>
              <a:ea typeface="+mj-ea"/>
              <a:cs typeface="+mj-cs"/>
            </a:endParaRPr>
          </a:p>
          <a:p>
            <a:r>
              <a:rPr lang="en-US" sz="8600" dirty="0">
                <a:latin typeface="+mj-lt"/>
                <a:ea typeface="+mj-ea"/>
                <a:cs typeface="+mj-cs"/>
              </a:rPr>
              <a:t>Finally, Brazil, the United Kingdom, France, and Japan have a higher rate of data breaches than China, India, and Germany. This mismatch indicates variances in threat exposure, detection capabilities, and reporting systems, emphasizing the necessity for region-specific cybersecurity policies.</a:t>
            </a:r>
            <a:br>
              <a:rPr lang="en-US" sz="8600" dirty="0">
                <a:latin typeface="+mj-lt"/>
                <a:ea typeface="+mj-ea"/>
                <a:cs typeface="+mj-cs"/>
              </a:rPr>
            </a:br>
            <a:endParaRPr lang="en-US" sz="8600" dirty="0">
              <a:latin typeface="+mj-lt"/>
              <a:ea typeface="+mj-ea"/>
              <a:cs typeface="+mj-cs"/>
            </a:endParaRPr>
          </a:p>
          <a:p>
            <a:r>
              <a:rPr lang="en-US" sz="8600" dirty="0">
                <a:latin typeface="+mj-lt"/>
                <a:ea typeface="+mj-ea"/>
                <a:cs typeface="+mj-cs"/>
              </a:rPr>
              <a:t>To summarize, this analysis emphasizes the critical need for worldwide collaboration, constant monitoring, and sophisticated detection and preventive strategies to effectively address the expanding cyber threat landscape.</a:t>
            </a:r>
          </a:p>
          <a:p>
            <a:endParaRPr lang="en-US" dirty="0"/>
          </a:p>
        </p:txBody>
      </p:sp>
    </p:spTree>
    <p:extLst>
      <p:ext uri="{BB962C8B-B14F-4D97-AF65-F5344CB8AC3E}">
        <p14:creationId xmlns:p14="http://schemas.microsoft.com/office/powerpoint/2010/main" val="964286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CEF99-6358-6E45-2199-37326D02899D}"/>
              </a:ext>
            </a:extLst>
          </p:cNvPr>
          <p:cNvSpPr>
            <a:spLocks noGrp="1"/>
          </p:cNvSpPr>
          <p:nvPr>
            <p:ph type="title"/>
          </p:nvPr>
        </p:nvSpPr>
        <p:spPr>
          <a:xfrm>
            <a:off x="3897086" y="2244951"/>
            <a:ext cx="2884714" cy="1325563"/>
          </a:xfrm>
        </p:spPr>
        <p:txBody>
          <a:bodyPr/>
          <a:lstStyle/>
          <a:p>
            <a:r>
              <a:rPr lang="en-US" b="1" dirty="0"/>
              <a:t>Thank You</a:t>
            </a:r>
          </a:p>
        </p:txBody>
      </p:sp>
    </p:spTree>
    <p:extLst>
      <p:ext uri="{BB962C8B-B14F-4D97-AF65-F5344CB8AC3E}">
        <p14:creationId xmlns:p14="http://schemas.microsoft.com/office/powerpoint/2010/main" val="3822171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A8A5E-5ACD-8A77-CA21-DFDE056E49C1}"/>
              </a:ext>
            </a:extLst>
          </p:cNvPr>
          <p:cNvSpPr>
            <a:spLocks noGrp="1"/>
          </p:cNvSpPr>
          <p:nvPr>
            <p:ph type="title"/>
          </p:nvPr>
        </p:nvSpPr>
        <p:spPr/>
        <p:txBody>
          <a:bodyPr/>
          <a:lstStyle/>
          <a:p>
            <a:r>
              <a:rPr lang="en-US" b="1" u="sng" dirty="0"/>
              <a:t>Core Components:</a:t>
            </a:r>
          </a:p>
        </p:txBody>
      </p:sp>
      <p:sp>
        <p:nvSpPr>
          <p:cNvPr id="3" name="Content Placeholder 2">
            <a:extLst>
              <a:ext uri="{FF2B5EF4-FFF2-40B4-BE49-F238E27FC236}">
                <a16:creationId xmlns:a16="http://schemas.microsoft.com/office/drawing/2014/main" id="{0CE2660C-E6B5-587A-869F-F27F7BF19BDE}"/>
              </a:ext>
            </a:extLst>
          </p:cNvPr>
          <p:cNvSpPr>
            <a:spLocks noGrp="1"/>
          </p:cNvSpPr>
          <p:nvPr>
            <p:ph idx="1"/>
          </p:nvPr>
        </p:nvSpPr>
        <p:spPr/>
        <p:txBody>
          <a:bodyPr/>
          <a:lstStyle/>
          <a:p>
            <a:r>
              <a:rPr lang="en-US" b="1" u="sng" dirty="0"/>
              <a:t>Language:</a:t>
            </a:r>
          </a:p>
          <a:p>
            <a:pPr marL="0" indent="0">
              <a:buNone/>
            </a:pPr>
            <a:r>
              <a:rPr lang="en-US" dirty="0"/>
              <a:t>	Python ,Pandas ,Seaborn</a:t>
            </a:r>
          </a:p>
          <a:p>
            <a:pPr marL="0" indent="0">
              <a:buNone/>
            </a:pPr>
            <a:endParaRPr lang="en-US" b="1" dirty="0"/>
          </a:p>
          <a:p>
            <a:r>
              <a:rPr lang="en-US" dirty="0"/>
              <a:t> </a:t>
            </a:r>
            <a:r>
              <a:rPr lang="en-US" b="1" u="sng" dirty="0"/>
              <a:t>Executing the Scripts:</a:t>
            </a:r>
          </a:p>
          <a:p>
            <a:pPr marL="914400" lvl="2" indent="0">
              <a:buNone/>
            </a:pPr>
            <a:r>
              <a:rPr lang="en-US" sz="2800" dirty="0" err="1"/>
              <a:t>Colab</a:t>
            </a:r>
            <a:r>
              <a:rPr lang="en-US" sz="2800" dirty="0"/>
              <a:t> Notebook</a:t>
            </a:r>
          </a:p>
          <a:p>
            <a:endParaRPr lang="en-US" dirty="0"/>
          </a:p>
          <a:p>
            <a:r>
              <a:rPr lang="en-US" b="1" u="sng" dirty="0"/>
              <a:t>Visualization Tool:</a:t>
            </a:r>
            <a:r>
              <a:rPr lang="en-US" dirty="0"/>
              <a:t>	</a:t>
            </a:r>
          </a:p>
          <a:p>
            <a:pPr marL="914400" lvl="2" indent="0">
              <a:buNone/>
            </a:pPr>
            <a:r>
              <a:rPr lang="en-US" sz="2800" dirty="0"/>
              <a:t>Tableau</a:t>
            </a:r>
          </a:p>
        </p:txBody>
      </p:sp>
    </p:spTree>
    <p:extLst>
      <p:ext uri="{BB962C8B-B14F-4D97-AF65-F5344CB8AC3E}">
        <p14:creationId xmlns:p14="http://schemas.microsoft.com/office/powerpoint/2010/main" val="3846633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CD52F-D5A9-47B5-3137-96405F6566C9}"/>
              </a:ext>
            </a:extLst>
          </p:cNvPr>
          <p:cNvSpPr>
            <a:spLocks noGrp="1"/>
          </p:cNvSpPr>
          <p:nvPr>
            <p:ph type="title"/>
          </p:nvPr>
        </p:nvSpPr>
        <p:spPr/>
        <p:txBody>
          <a:bodyPr>
            <a:normAutofit fontScale="90000"/>
          </a:bodyPr>
          <a:lstStyle/>
          <a:p>
            <a:r>
              <a:rPr lang="en-US" b="1" u="sng" dirty="0"/>
              <a:t>Dataset Information:</a:t>
            </a:r>
            <a:br>
              <a:rPr lang="en-US" b="1" u="sng" dirty="0"/>
            </a:br>
            <a:br>
              <a:rPr lang="en-US" b="1" u="sng" dirty="0"/>
            </a:br>
            <a:r>
              <a:rPr lang="en-US" sz="3100" dirty="0"/>
              <a:t>Cyberattacks detection dataset contains 10000 records with 16 columns</a:t>
            </a:r>
            <a:endParaRPr lang="en-US" sz="3100" b="1" u="sng" dirty="0"/>
          </a:p>
        </p:txBody>
      </p:sp>
      <p:pic>
        <p:nvPicPr>
          <p:cNvPr id="5" name="Picture 4">
            <a:extLst>
              <a:ext uri="{FF2B5EF4-FFF2-40B4-BE49-F238E27FC236}">
                <a16:creationId xmlns:a16="http://schemas.microsoft.com/office/drawing/2014/main" id="{428796D4-8829-4FE1-060A-8A14C82E9903}"/>
              </a:ext>
            </a:extLst>
          </p:cNvPr>
          <p:cNvPicPr>
            <a:picLocks noChangeAspect="1"/>
          </p:cNvPicPr>
          <p:nvPr/>
        </p:nvPicPr>
        <p:blipFill>
          <a:blip r:embed="rId2"/>
          <a:stretch>
            <a:fillRect/>
          </a:stretch>
        </p:blipFill>
        <p:spPr>
          <a:xfrm>
            <a:off x="1850572" y="1856368"/>
            <a:ext cx="7543800" cy="4636507"/>
          </a:xfrm>
          <a:prstGeom prst="rect">
            <a:avLst/>
          </a:prstGeom>
        </p:spPr>
      </p:pic>
    </p:spTree>
    <p:extLst>
      <p:ext uri="{BB962C8B-B14F-4D97-AF65-F5344CB8AC3E}">
        <p14:creationId xmlns:p14="http://schemas.microsoft.com/office/powerpoint/2010/main" val="3895432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44F61-66B2-6989-C20F-175099E57AF4}"/>
              </a:ext>
            </a:extLst>
          </p:cNvPr>
          <p:cNvSpPr>
            <a:spLocks noGrp="1"/>
          </p:cNvSpPr>
          <p:nvPr>
            <p:ph type="title"/>
          </p:nvPr>
        </p:nvSpPr>
        <p:spPr>
          <a:xfrm>
            <a:off x="838200" y="365126"/>
            <a:ext cx="10515600" cy="897618"/>
          </a:xfrm>
        </p:spPr>
        <p:txBody>
          <a:bodyPr/>
          <a:lstStyle/>
          <a:p>
            <a:r>
              <a:rPr lang="en-US" b="1" u="sng" dirty="0"/>
              <a:t>Data Transformation:</a:t>
            </a:r>
          </a:p>
        </p:txBody>
      </p:sp>
      <p:pic>
        <p:nvPicPr>
          <p:cNvPr id="5" name="Picture 4">
            <a:extLst>
              <a:ext uri="{FF2B5EF4-FFF2-40B4-BE49-F238E27FC236}">
                <a16:creationId xmlns:a16="http://schemas.microsoft.com/office/drawing/2014/main" id="{F7D27683-52FC-C623-86BE-8F9AE1415769}"/>
              </a:ext>
            </a:extLst>
          </p:cNvPr>
          <p:cNvPicPr>
            <a:picLocks noChangeAspect="1"/>
          </p:cNvPicPr>
          <p:nvPr/>
        </p:nvPicPr>
        <p:blipFill>
          <a:blip r:embed="rId2"/>
          <a:stretch>
            <a:fillRect/>
          </a:stretch>
        </p:blipFill>
        <p:spPr>
          <a:xfrm>
            <a:off x="990600" y="2233604"/>
            <a:ext cx="7097486" cy="1057746"/>
          </a:xfrm>
          <a:prstGeom prst="rect">
            <a:avLst/>
          </a:prstGeom>
        </p:spPr>
      </p:pic>
      <p:sp>
        <p:nvSpPr>
          <p:cNvPr id="6" name="Title 1">
            <a:extLst>
              <a:ext uri="{FF2B5EF4-FFF2-40B4-BE49-F238E27FC236}">
                <a16:creationId xmlns:a16="http://schemas.microsoft.com/office/drawing/2014/main" id="{617BB42E-8429-B6BF-5F5E-07364F2E1B3E}"/>
              </a:ext>
            </a:extLst>
          </p:cNvPr>
          <p:cNvSpPr txBox="1">
            <a:spLocks/>
          </p:cNvSpPr>
          <p:nvPr/>
        </p:nvSpPr>
        <p:spPr>
          <a:xfrm>
            <a:off x="947057" y="1411401"/>
            <a:ext cx="10515600" cy="5585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Removing duplicates and missing values in dataset.</a:t>
            </a:r>
          </a:p>
        </p:txBody>
      </p:sp>
      <p:pic>
        <p:nvPicPr>
          <p:cNvPr id="8" name="Picture 7">
            <a:extLst>
              <a:ext uri="{FF2B5EF4-FFF2-40B4-BE49-F238E27FC236}">
                <a16:creationId xmlns:a16="http://schemas.microsoft.com/office/drawing/2014/main" id="{D7EF60EE-E61A-92B6-CE3A-0BA4F06CA9CB}"/>
              </a:ext>
            </a:extLst>
          </p:cNvPr>
          <p:cNvPicPr>
            <a:picLocks noChangeAspect="1"/>
          </p:cNvPicPr>
          <p:nvPr/>
        </p:nvPicPr>
        <p:blipFill>
          <a:blip r:embed="rId3"/>
          <a:stretch>
            <a:fillRect/>
          </a:stretch>
        </p:blipFill>
        <p:spPr>
          <a:xfrm>
            <a:off x="990600" y="4571533"/>
            <a:ext cx="4648200" cy="875066"/>
          </a:xfrm>
          <a:prstGeom prst="rect">
            <a:avLst/>
          </a:prstGeom>
        </p:spPr>
      </p:pic>
      <p:sp>
        <p:nvSpPr>
          <p:cNvPr id="9" name="Title 1">
            <a:extLst>
              <a:ext uri="{FF2B5EF4-FFF2-40B4-BE49-F238E27FC236}">
                <a16:creationId xmlns:a16="http://schemas.microsoft.com/office/drawing/2014/main" id="{99717705-4E5F-B0D4-20B7-E83DBC6C14EB}"/>
              </a:ext>
            </a:extLst>
          </p:cNvPr>
          <p:cNvSpPr txBox="1">
            <a:spLocks/>
          </p:cNvSpPr>
          <p:nvPr/>
        </p:nvSpPr>
        <p:spPr>
          <a:xfrm>
            <a:off x="838200" y="3691615"/>
            <a:ext cx="10515600" cy="5585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Generating the transformed output. </a:t>
            </a:r>
          </a:p>
        </p:txBody>
      </p:sp>
    </p:spTree>
    <p:extLst>
      <p:ext uri="{BB962C8B-B14F-4D97-AF65-F5344CB8AC3E}">
        <p14:creationId xmlns:p14="http://schemas.microsoft.com/office/powerpoint/2010/main" val="1676684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183D7-5C6C-948B-6CDA-7F1CAE129C94}"/>
              </a:ext>
            </a:extLst>
          </p:cNvPr>
          <p:cNvSpPr>
            <a:spLocks noGrp="1"/>
          </p:cNvSpPr>
          <p:nvPr>
            <p:ph type="title"/>
          </p:nvPr>
        </p:nvSpPr>
        <p:spPr/>
        <p:txBody>
          <a:bodyPr/>
          <a:lstStyle/>
          <a:p>
            <a:r>
              <a:rPr lang="en-US" sz="4400" b="1" u="sng" dirty="0"/>
              <a:t>Exploratory Data Analysis (EDA)</a:t>
            </a:r>
            <a:r>
              <a:rPr lang="en-US" b="1" u="sng" dirty="0"/>
              <a:t>:</a:t>
            </a:r>
          </a:p>
        </p:txBody>
      </p:sp>
      <p:sp>
        <p:nvSpPr>
          <p:cNvPr id="3" name="Content Placeholder 2">
            <a:extLst>
              <a:ext uri="{FF2B5EF4-FFF2-40B4-BE49-F238E27FC236}">
                <a16:creationId xmlns:a16="http://schemas.microsoft.com/office/drawing/2014/main" id="{C03D1602-A8C4-BDA1-21D1-7532026F36A9}"/>
              </a:ext>
            </a:extLst>
          </p:cNvPr>
          <p:cNvSpPr>
            <a:spLocks noGrp="1"/>
          </p:cNvSpPr>
          <p:nvPr>
            <p:ph idx="1"/>
          </p:nvPr>
        </p:nvSpPr>
        <p:spPr>
          <a:xfrm>
            <a:off x="838200" y="1825625"/>
            <a:ext cx="10515600" cy="2136775"/>
          </a:xfrm>
        </p:spPr>
        <p:txBody>
          <a:bodyPr/>
          <a:lstStyle/>
          <a:p>
            <a:r>
              <a:rPr lang="en-US" dirty="0"/>
              <a:t>Distribution of Attack Types</a:t>
            </a:r>
          </a:p>
          <a:p>
            <a:r>
              <a:rPr lang="en-US" dirty="0"/>
              <a:t>Frequency of Affected System</a:t>
            </a:r>
          </a:p>
          <a:p>
            <a:r>
              <a:rPr lang="en-US" dirty="0"/>
              <a:t>Top 5 Source Countries for Cyber Attacks</a:t>
            </a:r>
          </a:p>
          <a:p>
            <a:r>
              <a:rPr lang="en-US" dirty="0"/>
              <a:t>Analysis of Estimated Stolen Data</a:t>
            </a:r>
          </a:p>
        </p:txBody>
      </p:sp>
    </p:spTree>
    <p:extLst>
      <p:ext uri="{BB962C8B-B14F-4D97-AF65-F5344CB8AC3E}">
        <p14:creationId xmlns:p14="http://schemas.microsoft.com/office/powerpoint/2010/main" val="2701149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3FFB6-CD52-4701-9D2A-79B0B6FF9452}"/>
              </a:ext>
            </a:extLst>
          </p:cNvPr>
          <p:cNvSpPr>
            <a:spLocks noGrp="1"/>
          </p:cNvSpPr>
          <p:nvPr>
            <p:ph type="title"/>
          </p:nvPr>
        </p:nvSpPr>
        <p:spPr>
          <a:xfrm>
            <a:off x="0" y="315684"/>
            <a:ext cx="10515600" cy="435427"/>
          </a:xfrm>
        </p:spPr>
        <p:txBody>
          <a:bodyPr>
            <a:normAutofit fontScale="90000"/>
          </a:bodyPr>
          <a:lstStyle/>
          <a:p>
            <a:r>
              <a:rPr lang="en-US" b="1" u="sng" dirty="0"/>
              <a:t>EDA-Distribution of Attack Types:</a:t>
            </a:r>
            <a:br>
              <a:rPr lang="en-US" b="1" u="sng" dirty="0"/>
            </a:br>
            <a:endParaRPr lang="en-US" b="1" u="sng" dirty="0"/>
          </a:p>
        </p:txBody>
      </p:sp>
      <p:pic>
        <p:nvPicPr>
          <p:cNvPr id="5" name="Picture 4">
            <a:extLst>
              <a:ext uri="{FF2B5EF4-FFF2-40B4-BE49-F238E27FC236}">
                <a16:creationId xmlns:a16="http://schemas.microsoft.com/office/drawing/2014/main" id="{61ABD715-7639-B846-D40C-BAD8C93627B5}"/>
              </a:ext>
            </a:extLst>
          </p:cNvPr>
          <p:cNvPicPr>
            <a:picLocks noChangeAspect="1"/>
          </p:cNvPicPr>
          <p:nvPr/>
        </p:nvPicPr>
        <p:blipFill>
          <a:blip r:embed="rId2"/>
          <a:stretch>
            <a:fillRect/>
          </a:stretch>
        </p:blipFill>
        <p:spPr>
          <a:xfrm>
            <a:off x="174172" y="533398"/>
            <a:ext cx="9241971" cy="6106887"/>
          </a:xfrm>
          <a:prstGeom prst="rect">
            <a:avLst/>
          </a:prstGeom>
        </p:spPr>
      </p:pic>
      <p:sp>
        <p:nvSpPr>
          <p:cNvPr id="6" name="Title 1">
            <a:extLst>
              <a:ext uri="{FF2B5EF4-FFF2-40B4-BE49-F238E27FC236}">
                <a16:creationId xmlns:a16="http://schemas.microsoft.com/office/drawing/2014/main" id="{33E4A370-F248-EEB4-57B8-FB30938123C2}"/>
              </a:ext>
            </a:extLst>
          </p:cNvPr>
          <p:cNvSpPr txBox="1">
            <a:spLocks/>
          </p:cNvSpPr>
          <p:nvPr/>
        </p:nvSpPr>
        <p:spPr>
          <a:xfrm>
            <a:off x="7239000" y="2623457"/>
            <a:ext cx="5040085" cy="55517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The graphic depicts a bar chart illustrating the distribution of different assault types in the dataset. The most common sort of assault appears to be phishing, followed by brute force, ping of death, FTP and malware. Overall, the chart shows a fair distribution of attack kinds, with each category well-represented.</a:t>
            </a:r>
          </a:p>
        </p:txBody>
      </p:sp>
    </p:spTree>
    <p:extLst>
      <p:ext uri="{BB962C8B-B14F-4D97-AF65-F5344CB8AC3E}">
        <p14:creationId xmlns:p14="http://schemas.microsoft.com/office/powerpoint/2010/main" val="3832848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53B32-756A-F3DD-10A9-1F49F9AA150C}"/>
              </a:ext>
            </a:extLst>
          </p:cNvPr>
          <p:cNvSpPr>
            <a:spLocks noGrp="1"/>
          </p:cNvSpPr>
          <p:nvPr>
            <p:ph type="title"/>
          </p:nvPr>
        </p:nvSpPr>
        <p:spPr>
          <a:xfrm>
            <a:off x="0" y="18256"/>
            <a:ext cx="8763000" cy="662782"/>
          </a:xfrm>
        </p:spPr>
        <p:txBody>
          <a:bodyPr>
            <a:normAutofit fontScale="90000"/>
          </a:bodyPr>
          <a:lstStyle/>
          <a:p>
            <a:r>
              <a:rPr lang="en-US" b="1" u="sng" dirty="0"/>
              <a:t>EDA-Frequency of Affected System:</a:t>
            </a:r>
          </a:p>
        </p:txBody>
      </p:sp>
      <p:sp>
        <p:nvSpPr>
          <p:cNvPr id="3" name="Content Placeholder 2">
            <a:extLst>
              <a:ext uri="{FF2B5EF4-FFF2-40B4-BE49-F238E27FC236}">
                <a16:creationId xmlns:a16="http://schemas.microsoft.com/office/drawing/2014/main" id="{0C3EFDD8-0C33-B3BD-A9F1-9E1CD463F6D1}"/>
              </a:ext>
            </a:extLst>
          </p:cNvPr>
          <p:cNvSpPr>
            <a:spLocks noGrp="1"/>
          </p:cNvSpPr>
          <p:nvPr>
            <p:ph idx="1"/>
          </p:nvPr>
        </p:nvSpPr>
        <p:spPr>
          <a:xfrm>
            <a:off x="6574972" y="926872"/>
            <a:ext cx="5529944" cy="3383872"/>
          </a:xfrm>
        </p:spPr>
        <p:txBody>
          <a:bodyPr>
            <a:noAutofit/>
          </a:bodyPr>
          <a:lstStyle/>
          <a:p>
            <a:pPr marL="0" indent="0">
              <a:buNone/>
            </a:pPr>
            <a:r>
              <a:rPr lang="en-US" dirty="0">
                <a:latin typeface="+mj-lt"/>
                <a:ea typeface="+mj-ea"/>
                <a:cs typeface="+mj-cs"/>
              </a:rPr>
              <a:t>The bar chart indicates the frequency with which different impacted systems are targeted in cyberattacks. Network Router, Email Server and Cloud Storge are the most commonly targeted, Compare to Database servers followed by workstations and IoT devices. The distribution demonstrates varied levels of vulnerability across infrastructure components, stressing the importance of prioritizing security measures for critical systems.</a:t>
            </a:r>
          </a:p>
        </p:txBody>
      </p:sp>
      <p:pic>
        <p:nvPicPr>
          <p:cNvPr id="5" name="Picture 4">
            <a:extLst>
              <a:ext uri="{FF2B5EF4-FFF2-40B4-BE49-F238E27FC236}">
                <a16:creationId xmlns:a16="http://schemas.microsoft.com/office/drawing/2014/main" id="{808A60D6-BD4D-D01B-5A7E-A8F2EB6895AA}"/>
              </a:ext>
            </a:extLst>
          </p:cNvPr>
          <p:cNvPicPr>
            <a:picLocks noChangeAspect="1"/>
          </p:cNvPicPr>
          <p:nvPr/>
        </p:nvPicPr>
        <p:blipFill>
          <a:blip r:embed="rId2"/>
          <a:stretch>
            <a:fillRect/>
          </a:stretch>
        </p:blipFill>
        <p:spPr>
          <a:xfrm>
            <a:off x="87084" y="926872"/>
            <a:ext cx="6487888" cy="5147358"/>
          </a:xfrm>
          <a:prstGeom prst="rect">
            <a:avLst/>
          </a:prstGeom>
        </p:spPr>
      </p:pic>
    </p:spTree>
    <p:extLst>
      <p:ext uri="{BB962C8B-B14F-4D97-AF65-F5344CB8AC3E}">
        <p14:creationId xmlns:p14="http://schemas.microsoft.com/office/powerpoint/2010/main" val="784010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157F1-5A53-BCEB-6DC4-B55B40E7D3F5}"/>
              </a:ext>
            </a:extLst>
          </p:cNvPr>
          <p:cNvSpPr>
            <a:spLocks noGrp="1"/>
          </p:cNvSpPr>
          <p:nvPr>
            <p:ph type="title"/>
          </p:nvPr>
        </p:nvSpPr>
        <p:spPr>
          <a:xfrm>
            <a:off x="87086" y="78130"/>
            <a:ext cx="10112828" cy="662099"/>
          </a:xfrm>
        </p:spPr>
        <p:txBody>
          <a:bodyPr>
            <a:normAutofit fontScale="90000"/>
          </a:bodyPr>
          <a:lstStyle/>
          <a:p>
            <a:r>
              <a:rPr lang="en-US" b="1" u="sng" dirty="0"/>
              <a:t>EDA-Top 5 Source Countries for Cyber Attacks:</a:t>
            </a:r>
          </a:p>
        </p:txBody>
      </p:sp>
      <p:sp>
        <p:nvSpPr>
          <p:cNvPr id="3" name="Content Placeholder 2">
            <a:extLst>
              <a:ext uri="{FF2B5EF4-FFF2-40B4-BE49-F238E27FC236}">
                <a16:creationId xmlns:a16="http://schemas.microsoft.com/office/drawing/2014/main" id="{A8B164AF-6387-02E5-21AC-09523704003E}"/>
              </a:ext>
            </a:extLst>
          </p:cNvPr>
          <p:cNvSpPr>
            <a:spLocks noGrp="1"/>
          </p:cNvSpPr>
          <p:nvPr>
            <p:ph idx="1"/>
          </p:nvPr>
        </p:nvSpPr>
        <p:spPr>
          <a:xfrm>
            <a:off x="8425543" y="965654"/>
            <a:ext cx="3505200" cy="4020004"/>
          </a:xfrm>
        </p:spPr>
        <p:txBody>
          <a:bodyPr>
            <a:noAutofit/>
          </a:bodyPr>
          <a:lstStyle/>
          <a:p>
            <a:pPr marL="0" indent="0">
              <a:buNone/>
            </a:pPr>
            <a:r>
              <a:rPr lang="en-US" dirty="0">
                <a:latin typeface="+mj-lt"/>
                <a:ea typeface="+mj-ea"/>
                <a:cs typeface="+mj-cs"/>
              </a:rPr>
              <a:t>The bar graph highlights that the top five countries most impacted by cyberattacks are Brazil, Russia, France, South Korea, and the USA. Among these, Brazil has the highest number of registered cases, followed closely by Russia.</a:t>
            </a:r>
          </a:p>
        </p:txBody>
      </p:sp>
      <p:pic>
        <p:nvPicPr>
          <p:cNvPr id="5" name="Picture 4">
            <a:extLst>
              <a:ext uri="{FF2B5EF4-FFF2-40B4-BE49-F238E27FC236}">
                <a16:creationId xmlns:a16="http://schemas.microsoft.com/office/drawing/2014/main" id="{A751C00B-1E5D-C560-197C-D4B32E26AF22}"/>
              </a:ext>
            </a:extLst>
          </p:cNvPr>
          <p:cNvPicPr>
            <a:picLocks noChangeAspect="1"/>
          </p:cNvPicPr>
          <p:nvPr/>
        </p:nvPicPr>
        <p:blipFill>
          <a:blip r:embed="rId2"/>
          <a:stretch>
            <a:fillRect/>
          </a:stretch>
        </p:blipFill>
        <p:spPr>
          <a:xfrm>
            <a:off x="0" y="1403693"/>
            <a:ext cx="8045863" cy="4311872"/>
          </a:xfrm>
          <a:prstGeom prst="rect">
            <a:avLst/>
          </a:prstGeom>
        </p:spPr>
      </p:pic>
    </p:spTree>
    <p:extLst>
      <p:ext uri="{BB962C8B-B14F-4D97-AF65-F5344CB8AC3E}">
        <p14:creationId xmlns:p14="http://schemas.microsoft.com/office/powerpoint/2010/main" val="647191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TotalTime>
  <Words>1307</Words>
  <Application>Microsoft Office PowerPoint</Application>
  <PresentationFormat>Widescreen</PresentationFormat>
  <Paragraphs>70</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Courier New</vt:lpstr>
      <vt:lpstr>Office Theme</vt:lpstr>
      <vt:lpstr>Cyber Shield Analytics</vt:lpstr>
      <vt:lpstr>Introduction:</vt:lpstr>
      <vt:lpstr>Core Components:</vt:lpstr>
      <vt:lpstr>Dataset Information:  Cyberattacks detection dataset contains 10000 records with 16 columns</vt:lpstr>
      <vt:lpstr>Data Transformation:</vt:lpstr>
      <vt:lpstr>Exploratory Data Analysis (EDA):</vt:lpstr>
      <vt:lpstr>EDA-Distribution of Attack Types: </vt:lpstr>
      <vt:lpstr>EDA-Frequency of Affected System:</vt:lpstr>
      <vt:lpstr>EDA-Top 5 Source Countries for Cyber Attacks:</vt:lpstr>
      <vt:lpstr>EDA-Analysis of Estimated Stolen Data:</vt:lpstr>
      <vt:lpstr>Three Hypothesis Questions:</vt:lpstr>
      <vt:lpstr>First Hypotheses Question:</vt:lpstr>
      <vt:lpstr>First Hypotheses Output:</vt:lpstr>
      <vt:lpstr>First Hypotheses Dash Board:</vt:lpstr>
      <vt:lpstr>First Hypotheses Answer:</vt:lpstr>
      <vt:lpstr>Second Hypotheses Question:</vt:lpstr>
      <vt:lpstr>Second Hypotheses Output:</vt:lpstr>
      <vt:lpstr>Second Hypotheses Dash Board:</vt:lpstr>
      <vt:lpstr>Second Hypotheses Answer:</vt:lpstr>
      <vt:lpstr>Third Hypotheses Question:</vt:lpstr>
      <vt:lpstr>Third Hypotheses Output:</vt:lpstr>
      <vt:lpstr>Third Hypotheses Dash Board:</vt:lpstr>
      <vt:lpstr>Third Hypotheses Answer:</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Sasi Koyya</dc:creator>
  <cp:lastModifiedBy>Sasi Koyya</cp:lastModifiedBy>
  <cp:revision>3</cp:revision>
  <dcterms:created xsi:type="dcterms:W3CDTF">2024-12-08T20:17:37Z</dcterms:created>
  <dcterms:modified xsi:type="dcterms:W3CDTF">2024-12-11T13:07:23Z</dcterms:modified>
</cp:coreProperties>
</file>