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58" autoAdjust="0"/>
    <p:restoredTop sz="94660"/>
  </p:normalViewPr>
  <p:slideViewPr>
    <p:cSldViewPr snapToGrid="0">
      <p:cViewPr varScale="1">
        <p:scale>
          <a:sx n="105" d="100"/>
          <a:sy n="105" d="100"/>
        </p:scale>
        <p:origin x="13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ya, Venu Sai Ram" userId="b8fe281d-63f7-4d6a-9b94-9598b8710385" providerId="ADAL" clId="{15F370F7-F603-4B4F-99BA-2E7BCFDA8449}"/>
    <pc:docChg chg="custSel modSld">
      <pc:chgData name="Koyya, Venu Sai Ram" userId="b8fe281d-63f7-4d6a-9b94-9598b8710385" providerId="ADAL" clId="{15F370F7-F603-4B4F-99BA-2E7BCFDA8449}" dt="2024-04-12T13:46:26.407" v="6" actId="478"/>
      <pc:docMkLst>
        <pc:docMk/>
      </pc:docMkLst>
      <pc:sldChg chg="modSp mod">
        <pc:chgData name="Koyya, Venu Sai Ram" userId="b8fe281d-63f7-4d6a-9b94-9598b8710385" providerId="ADAL" clId="{15F370F7-F603-4B4F-99BA-2E7BCFDA8449}" dt="2024-04-12T13:45:35.019" v="0" actId="6549"/>
        <pc:sldMkLst>
          <pc:docMk/>
          <pc:sldMk cId="3649531277" sldId="256"/>
        </pc:sldMkLst>
        <pc:spChg chg="mod">
          <ac:chgData name="Koyya, Venu Sai Ram" userId="b8fe281d-63f7-4d6a-9b94-9598b8710385" providerId="ADAL" clId="{15F370F7-F603-4B4F-99BA-2E7BCFDA8449}" dt="2024-04-12T13:45:35.019" v="0" actId="6549"/>
          <ac:spMkLst>
            <pc:docMk/>
            <pc:sldMk cId="3649531277" sldId="256"/>
            <ac:spMk id="2" creationId="{1DF4B26A-AD0B-8A42-A46D-0E74B00A07CB}"/>
          </ac:spMkLst>
        </pc:spChg>
      </pc:sldChg>
      <pc:sldChg chg="delSp mod delAnim">
        <pc:chgData name="Koyya, Venu Sai Ram" userId="b8fe281d-63f7-4d6a-9b94-9598b8710385" providerId="ADAL" clId="{15F370F7-F603-4B4F-99BA-2E7BCFDA8449}" dt="2024-04-12T13:46:13.802" v="3" actId="478"/>
        <pc:sldMkLst>
          <pc:docMk/>
          <pc:sldMk cId="53458729" sldId="259"/>
        </pc:sldMkLst>
        <pc:picChg chg="del">
          <ac:chgData name="Koyya, Venu Sai Ram" userId="b8fe281d-63f7-4d6a-9b94-9598b8710385" providerId="ADAL" clId="{15F370F7-F603-4B4F-99BA-2E7BCFDA8449}" dt="2024-04-12T13:46:13.802" v="3" actId="478"/>
          <ac:picMkLst>
            <pc:docMk/>
            <pc:sldMk cId="53458729" sldId="259"/>
            <ac:picMk id="9" creationId="{66AB95B7-69D4-D21F-A4CB-760092E13A17}"/>
          </ac:picMkLst>
        </pc:picChg>
      </pc:sldChg>
      <pc:sldChg chg="delSp mod delAnim">
        <pc:chgData name="Koyya, Venu Sai Ram" userId="b8fe281d-63f7-4d6a-9b94-9598b8710385" providerId="ADAL" clId="{15F370F7-F603-4B4F-99BA-2E7BCFDA8449}" dt="2024-04-12T13:46:09.612" v="2" actId="478"/>
        <pc:sldMkLst>
          <pc:docMk/>
          <pc:sldMk cId="1979089310" sldId="260"/>
        </pc:sldMkLst>
        <pc:picChg chg="del">
          <ac:chgData name="Koyya, Venu Sai Ram" userId="b8fe281d-63f7-4d6a-9b94-9598b8710385" providerId="ADAL" clId="{15F370F7-F603-4B4F-99BA-2E7BCFDA8449}" dt="2024-04-12T13:46:09.612" v="2" actId="478"/>
          <ac:picMkLst>
            <pc:docMk/>
            <pc:sldMk cId="1979089310" sldId="260"/>
            <ac:picMk id="8" creationId="{7ECA61AC-EF10-7022-CEDD-AF880D136BDC}"/>
          </ac:picMkLst>
        </pc:picChg>
      </pc:sldChg>
      <pc:sldChg chg="delSp mod delAnim">
        <pc:chgData name="Koyya, Venu Sai Ram" userId="b8fe281d-63f7-4d6a-9b94-9598b8710385" providerId="ADAL" clId="{15F370F7-F603-4B4F-99BA-2E7BCFDA8449}" dt="2024-04-12T13:46:05.434" v="1" actId="478"/>
        <pc:sldMkLst>
          <pc:docMk/>
          <pc:sldMk cId="350095679" sldId="261"/>
        </pc:sldMkLst>
        <pc:picChg chg="del">
          <ac:chgData name="Koyya, Venu Sai Ram" userId="b8fe281d-63f7-4d6a-9b94-9598b8710385" providerId="ADAL" clId="{15F370F7-F603-4B4F-99BA-2E7BCFDA8449}" dt="2024-04-12T13:46:05.434" v="1" actId="478"/>
          <ac:picMkLst>
            <pc:docMk/>
            <pc:sldMk cId="350095679" sldId="261"/>
            <ac:picMk id="6" creationId="{FB01A4E4-F456-8C27-44F0-90EC6AC4B81F}"/>
          </ac:picMkLst>
        </pc:picChg>
      </pc:sldChg>
      <pc:sldChg chg="delSp mod delAnim">
        <pc:chgData name="Koyya, Venu Sai Ram" userId="b8fe281d-63f7-4d6a-9b94-9598b8710385" providerId="ADAL" clId="{15F370F7-F603-4B4F-99BA-2E7BCFDA8449}" dt="2024-04-12T13:46:18.452" v="4" actId="478"/>
        <pc:sldMkLst>
          <pc:docMk/>
          <pc:sldMk cId="977501564" sldId="262"/>
        </pc:sldMkLst>
        <pc:picChg chg="del">
          <ac:chgData name="Koyya, Venu Sai Ram" userId="b8fe281d-63f7-4d6a-9b94-9598b8710385" providerId="ADAL" clId="{15F370F7-F603-4B4F-99BA-2E7BCFDA8449}" dt="2024-04-12T13:46:18.452" v="4" actId="478"/>
          <ac:picMkLst>
            <pc:docMk/>
            <pc:sldMk cId="977501564" sldId="262"/>
            <ac:picMk id="6" creationId="{07457D7D-AAA8-8C00-00FB-018605A8FA3E}"/>
          </ac:picMkLst>
        </pc:picChg>
      </pc:sldChg>
      <pc:sldChg chg="delSp mod delAnim">
        <pc:chgData name="Koyya, Venu Sai Ram" userId="b8fe281d-63f7-4d6a-9b94-9598b8710385" providerId="ADAL" clId="{15F370F7-F603-4B4F-99BA-2E7BCFDA8449}" dt="2024-04-12T13:46:22.317" v="5" actId="478"/>
        <pc:sldMkLst>
          <pc:docMk/>
          <pc:sldMk cId="132581531" sldId="263"/>
        </pc:sldMkLst>
        <pc:picChg chg="del">
          <ac:chgData name="Koyya, Venu Sai Ram" userId="b8fe281d-63f7-4d6a-9b94-9598b8710385" providerId="ADAL" clId="{15F370F7-F603-4B4F-99BA-2E7BCFDA8449}" dt="2024-04-12T13:46:22.317" v="5" actId="478"/>
          <ac:picMkLst>
            <pc:docMk/>
            <pc:sldMk cId="132581531" sldId="263"/>
            <ac:picMk id="7" creationId="{63B4B6A9-4A0F-6B47-2D2B-60559CAB28DE}"/>
          </ac:picMkLst>
        </pc:picChg>
      </pc:sldChg>
      <pc:sldChg chg="delSp mod delAnim">
        <pc:chgData name="Koyya, Venu Sai Ram" userId="b8fe281d-63f7-4d6a-9b94-9598b8710385" providerId="ADAL" clId="{15F370F7-F603-4B4F-99BA-2E7BCFDA8449}" dt="2024-04-12T13:46:26.407" v="6" actId="478"/>
        <pc:sldMkLst>
          <pc:docMk/>
          <pc:sldMk cId="3824319180" sldId="264"/>
        </pc:sldMkLst>
        <pc:picChg chg="del">
          <ac:chgData name="Koyya, Venu Sai Ram" userId="b8fe281d-63f7-4d6a-9b94-9598b8710385" providerId="ADAL" clId="{15F370F7-F603-4B4F-99BA-2E7BCFDA8449}" dt="2024-04-12T13:46:26.407" v="6" actId="478"/>
          <ac:picMkLst>
            <pc:docMk/>
            <pc:sldMk cId="3824319180" sldId="264"/>
            <ac:picMk id="6" creationId="{DDA78408-5D49-5478-6395-51F2C765C515}"/>
          </ac:picMkLst>
        </pc:picChg>
      </pc:sldChg>
    </pc:docChg>
  </pc:docChgLst>
  <pc:docChgLst>
    <pc:chgData name="Akkisetty, Yaswanth" userId="e4010184-25dc-475e-a282-8975ca6dde15" providerId="ADAL" clId="{5F8785B7-CC22-465B-907D-50081DAF2CE5}"/>
    <pc:docChg chg="modSld">
      <pc:chgData name="Akkisetty, Yaswanth" userId="e4010184-25dc-475e-a282-8975ca6dde15" providerId="ADAL" clId="{5F8785B7-CC22-465B-907D-50081DAF2CE5}" dt="2023-11-15T04:05:54.907" v="72" actId="20577"/>
      <pc:docMkLst>
        <pc:docMk/>
      </pc:docMkLst>
      <pc:sldChg chg="modSp mod">
        <pc:chgData name="Akkisetty, Yaswanth" userId="e4010184-25dc-475e-a282-8975ca6dde15" providerId="ADAL" clId="{5F8785B7-CC22-465B-907D-50081DAF2CE5}" dt="2023-11-15T04:05:54.907" v="72" actId="20577"/>
        <pc:sldMkLst>
          <pc:docMk/>
          <pc:sldMk cId="3649531277" sldId="256"/>
        </pc:sldMkLst>
        <pc:spChg chg="mod">
          <ac:chgData name="Akkisetty, Yaswanth" userId="e4010184-25dc-475e-a282-8975ca6dde15" providerId="ADAL" clId="{5F8785B7-CC22-465B-907D-50081DAF2CE5}" dt="2023-11-15T04:05:54.907" v="72" actId="20577"/>
          <ac:spMkLst>
            <pc:docMk/>
            <pc:sldMk cId="3649531277" sldId="256"/>
            <ac:spMk id="2" creationId="{1DF4B26A-AD0B-8A42-A46D-0E74B00A07CB}"/>
          </ac:spMkLst>
        </pc:spChg>
      </pc:sldChg>
      <pc:sldChg chg="addSp modSp">
        <pc:chgData name="Akkisetty, Yaswanth" userId="e4010184-25dc-475e-a282-8975ca6dde15" providerId="ADAL" clId="{5F8785B7-CC22-465B-907D-50081DAF2CE5}" dt="2023-11-15T02:01:10.957" v="67"/>
        <pc:sldMkLst>
          <pc:docMk/>
          <pc:sldMk cId="53458729" sldId="259"/>
        </pc:sldMkLst>
        <pc:picChg chg="add mod">
          <ac:chgData name="Akkisetty, Yaswanth" userId="e4010184-25dc-475e-a282-8975ca6dde15" providerId="ADAL" clId="{5F8785B7-CC22-465B-907D-50081DAF2CE5}" dt="2023-11-15T02:01:10.957" v="67"/>
          <ac:picMkLst>
            <pc:docMk/>
            <pc:sldMk cId="53458729" sldId="259"/>
            <ac:picMk id="9" creationId="{66AB95B7-69D4-D21F-A4CB-760092E13A17}"/>
          </ac:picMkLst>
        </pc:picChg>
      </pc:sldChg>
      <pc:sldChg chg="addSp modSp">
        <pc:chgData name="Akkisetty, Yaswanth" userId="e4010184-25dc-475e-a282-8975ca6dde15" providerId="ADAL" clId="{5F8785B7-CC22-465B-907D-50081DAF2CE5}" dt="2023-11-15T02:01:10.957" v="67"/>
        <pc:sldMkLst>
          <pc:docMk/>
          <pc:sldMk cId="1979089310" sldId="260"/>
        </pc:sldMkLst>
        <pc:picChg chg="add mod">
          <ac:chgData name="Akkisetty, Yaswanth" userId="e4010184-25dc-475e-a282-8975ca6dde15" providerId="ADAL" clId="{5F8785B7-CC22-465B-907D-50081DAF2CE5}" dt="2023-11-15T02:01:10.957" v="67"/>
          <ac:picMkLst>
            <pc:docMk/>
            <pc:sldMk cId="1979089310" sldId="260"/>
            <ac:picMk id="8" creationId="{7ECA61AC-EF10-7022-CEDD-AF880D136BDC}"/>
          </ac:picMkLst>
        </pc:picChg>
      </pc:sldChg>
      <pc:sldChg chg="addSp modSp">
        <pc:chgData name="Akkisetty, Yaswanth" userId="e4010184-25dc-475e-a282-8975ca6dde15" providerId="ADAL" clId="{5F8785B7-CC22-465B-907D-50081DAF2CE5}" dt="2023-11-15T02:01:10.957" v="67"/>
        <pc:sldMkLst>
          <pc:docMk/>
          <pc:sldMk cId="350095679" sldId="261"/>
        </pc:sldMkLst>
        <pc:picChg chg="add mod">
          <ac:chgData name="Akkisetty, Yaswanth" userId="e4010184-25dc-475e-a282-8975ca6dde15" providerId="ADAL" clId="{5F8785B7-CC22-465B-907D-50081DAF2CE5}" dt="2023-11-15T02:01:10.957" v="67"/>
          <ac:picMkLst>
            <pc:docMk/>
            <pc:sldMk cId="350095679" sldId="261"/>
            <ac:picMk id="6" creationId="{FB01A4E4-F456-8C27-44F0-90EC6AC4B81F}"/>
          </ac:picMkLst>
        </pc:picChg>
      </pc:sldChg>
      <pc:sldChg chg="addSp modSp">
        <pc:chgData name="Akkisetty, Yaswanth" userId="e4010184-25dc-475e-a282-8975ca6dde15" providerId="ADAL" clId="{5F8785B7-CC22-465B-907D-50081DAF2CE5}" dt="2023-11-15T02:01:10.957" v="67"/>
        <pc:sldMkLst>
          <pc:docMk/>
          <pc:sldMk cId="977501564" sldId="262"/>
        </pc:sldMkLst>
        <pc:picChg chg="add mod">
          <ac:chgData name="Akkisetty, Yaswanth" userId="e4010184-25dc-475e-a282-8975ca6dde15" providerId="ADAL" clId="{5F8785B7-CC22-465B-907D-50081DAF2CE5}" dt="2023-11-15T02:01:10.957" v="67"/>
          <ac:picMkLst>
            <pc:docMk/>
            <pc:sldMk cId="977501564" sldId="262"/>
            <ac:picMk id="6" creationId="{07457D7D-AAA8-8C00-00FB-018605A8FA3E}"/>
          </ac:picMkLst>
        </pc:picChg>
      </pc:sldChg>
      <pc:sldChg chg="addSp modSp">
        <pc:chgData name="Akkisetty, Yaswanth" userId="e4010184-25dc-475e-a282-8975ca6dde15" providerId="ADAL" clId="{5F8785B7-CC22-465B-907D-50081DAF2CE5}" dt="2023-11-15T02:01:10.957" v="67"/>
        <pc:sldMkLst>
          <pc:docMk/>
          <pc:sldMk cId="132581531" sldId="263"/>
        </pc:sldMkLst>
        <pc:picChg chg="add mod">
          <ac:chgData name="Akkisetty, Yaswanth" userId="e4010184-25dc-475e-a282-8975ca6dde15" providerId="ADAL" clId="{5F8785B7-CC22-465B-907D-50081DAF2CE5}" dt="2023-11-15T02:01:10.957" v="67"/>
          <ac:picMkLst>
            <pc:docMk/>
            <pc:sldMk cId="132581531" sldId="263"/>
            <ac:picMk id="7" creationId="{63B4B6A9-4A0F-6B47-2D2B-60559CAB28DE}"/>
          </ac:picMkLst>
        </pc:picChg>
      </pc:sldChg>
      <pc:sldChg chg="addSp modSp">
        <pc:chgData name="Akkisetty, Yaswanth" userId="e4010184-25dc-475e-a282-8975ca6dde15" providerId="ADAL" clId="{5F8785B7-CC22-465B-907D-50081DAF2CE5}" dt="2023-11-15T02:01:10.957" v="67"/>
        <pc:sldMkLst>
          <pc:docMk/>
          <pc:sldMk cId="3824319180" sldId="264"/>
        </pc:sldMkLst>
        <pc:picChg chg="add mod">
          <ac:chgData name="Akkisetty, Yaswanth" userId="e4010184-25dc-475e-a282-8975ca6dde15" providerId="ADAL" clId="{5F8785B7-CC22-465B-907D-50081DAF2CE5}" dt="2023-11-15T02:01:10.957" v="67"/>
          <ac:picMkLst>
            <pc:docMk/>
            <pc:sldMk cId="3824319180" sldId="264"/>
            <ac:picMk id="6" creationId="{DDA78408-5D49-5478-6395-51F2C765C5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656E-9096-9F85-379D-E3D297302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C3AA5-D25C-4CEE-D95D-F264EC6B4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15EF1-9319-3E6B-F59A-AB0EF72E5045}"/>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509542FB-34B6-45F3-ABC2-58CC419F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CF0E4-1EE8-BD88-A8C1-A393F5C3224C}"/>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09936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182B-3D92-3CAC-F8CF-0A44F6641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1854ED-492E-B325-5F04-655A73AE9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BFFE8-DB76-34B9-FD37-1C795E6D2E94}"/>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7B800A99-A206-6CAB-6086-BC9F24794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8833-C0B4-BC47-C9E5-8173D90AED25}"/>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9851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9682D-A7B6-0A5A-6E64-FEC2168D8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E7B-CA89-C482-2B35-3E1673E316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02E4D-6742-2D0E-5165-A13EB9E59D45}"/>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DDF1C145-4C8E-C14D-2C71-D3E55D4E6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DEAF-0EE4-C5E6-9D55-CB35A485010D}"/>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26323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731D-3F16-68C0-DCB8-EC360AC8D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3084C-B66B-C5AF-773E-2C2C26705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2651D-B998-2B4B-79AD-D1A6DDAC16F8}"/>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2190F5D1-E28D-F3D8-957B-D169E6540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5AD4D-9DB8-8CB5-BF3E-D0CCD693B026}"/>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23409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C2C4-79D3-F3DB-D524-53ACBB09E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446D48-1120-0C55-A73C-130ADF748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9EA5B-216A-FE52-DDE1-4021C08A50C6}"/>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3C3EAD8B-997C-A368-E129-751DEB78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DDB3B-DDF2-76A0-4457-E38906C23947}"/>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94258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AED6-C963-A8C9-ABD2-E13C0B422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37B7F-49C9-FF36-3219-65B395539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BB7825-1F50-C886-EF6E-74B437233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228305-4D87-6D76-9528-C0FD67A3A956}"/>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6" name="Footer Placeholder 5">
            <a:extLst>
              <a:ext uri="{FF2B5EF4-FFF2-40B4-BE49-F238E27FC236}">
                <a16:creationId xmlns:a16="http://schemas.microsoft.com/office/drawing/2014/main" id="{95792C6E-1B91-DB98-1167-E41AA1D9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E50CA-C52A-412E-917F-6FF6194C4815}"/>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0039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372-94AD-1BFF-69FB-C719DC731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CBF78-84ED-61B3-37EA-35E10A950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9012F-1E5C-20CF-FB38-7FB354682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68A4D-1551-6BA9-E9AB-51A149726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D6A98-7EF4-284F-841C-F88898F77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966003-2C36-A425-4F07-14683EE32092}"/>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8" name="Footer Placeholder 7">
            <a:extLst>
              <a:ext uri="{FF2B5EF4-FFF2-40B4-BE49-F238E27FC236}">
                <a16:creationId xmlns:a16="http://schemas.microsoft.com/office/drawing/2014/main" id="{16FE84EC-5616-8A6F-09FE-DE70BE87F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E08CFC-DE54-D5E9-D020-5A9536E2EB10}"/>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48077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CFE-8B74-1D22-1ED1-9AAF10DD79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00331-040C-A27C-478D-43B8AACDFC40}"/>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4" name="Footer Placeholder 3">
            <a:extLst>
              <a:ext uri="{FF2B5EF4-FFF2-40B4-BE49-F238E27FC236}">
                <a16:creationId xmlns:a16="http://schemas.microsoft.com/office/drawing/2014/main" id="{A446A91B-E86F-068C-241F-FDF1153214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5B6A0-06F4-9F64-FD9E-A02EC503B129}"/>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85895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CC665-C082-C218-19C0-6DB56496E145}"/>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3" name="Footer Placeholder 2">
            <a:extLst>
              <a:ext uri="{FF2B5EF4-FFF2-40B4-BE49-F238E27FC236}">
                <a16:creationId xmlns:a16="http://schemas.microsoft.com/office/drawing/2014/main" id="{7A3EA9EF-6AA2-6C3D-B78D-5C46B74E5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9581E7-6EFB-960F-5D0A-5E64EA6A9251}"/>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89434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875-C17C-A675-1578-9A53B42BB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185EA-F33F-B979-FC67-3913A2A39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F7A611-BCB2-A589-CB2E-8DC70B30D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F44DB-DD69-EA28-F75B-365FBB4C1EFB}"/>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6" name="Footer Placeholder 5">
            <a:extLst>
              <a:ext uri="{FF2B5EF4-FFF2-40B4-BE49-F238E27FC236}">
                <a16:creationId xmlns:a16="http://schemas.microsoft.com/office/drawing/2014/main" id="{8EF5D854-F005-0F23-BFBE-B01A04997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4F1C2-F440-C056-57C2-4B139C407A53}"/>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79605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202-6B73-315A-C3A8-991A8759D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05582-EB7A-C0E7-84C8-E2CBAF98C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ED147-8A26-7718-AA6A-AFB683D08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7E711-64C1-BB5C-90A2-5245786DDAC5}"/>
              </a:ext>
            </a:extLst>
          </p:cNvPr>
          <p:cNvSpPr>
            <a:spLocks noGrp="1"/>
          </p:cNvSpPr>
          <p:nvPr>
            <p:ph type="dt" sz="half" idx="10"/>
          </p:nvPr>
        </p:nvSpPr>
        <p:spPr/>
        <p:txBody>
          <a:bodyPr/>
          <a:lstStyle/>
          <a:p>
            <a:fld id="{5FC63F3F-202F-4B8E-A1E0-10E784ABB61E}" type="datetimeFigureOut">
              <a:rPr lang="en-US" smtClean="0"/>
              <a:t>4/12/2024</a:t>
            </a:fld>
            <a:endParaRPr lang="en-US"/>
          </a:p>
        </p:txBody>
      </p:sp>
      <p:sp>
        <p:nvSpPr>
          <p:cNvPr id="6" name="Footer Placeholder 5">
            <a:extLst>
              <a:ext uri="{FF2B5EF4-FFF2-40B4-BE49-F238E27FC236}">
                <a16:creationId xmlns:a16="http://schemas.microsoft.com/office/drawing/2014/main" id="{79BF50DC-D79E-94FC-A336-6E0D7FA94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00E29-AC1A-473D-C174-EBB628E6F068}"/>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387537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042C8-7745-B035-0B7D-6D2CE889D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B2D7ED-86D3-AEDD-781E-2CB5CA202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290B7-0ECC-C352-89FC-EA1C92044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63F3F-202F-4B8E-A1E0-10E784ABB61E}" type="datetimeFigureOut">
              <a:rPr lang="en-US" smtClean="0"/>
              <a:t>4/12/2024</a:t>
            </a:fld>
            <a:endParaRPr lang="en-US"/>
          </a:p>
        </p:txBody>
      </p:sp>
      <p:sp>
        <p:nvSpPr>
          <p:cNvPr id="5" name="Footer Placeholder 4">
            <a:extLst>
              <a:ext uri="{FF2B5EF4-FFF2-40B4-BE49-F238E27FC236}">
                <a16:creationId xmlns:a16="http://schemas.microsoft.com/office/drawing/2014/main" id="{00A934D8-4834-34A0-7D63-0600F6E49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6FFA2-0D04-7D97-27EF-EEF5A58F5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94E5A-D78E-4383-8EED-D0F65A49A298}" type="slidenum">
              <a:rPr lang="en-US" smtClean="0"/>
              <a:t>‹#›</a:t>
            </a:fld>
            <a:endParaRPr lang="en-US"/>
          </a:p>
        </p:txBody>
      </p:sp>
    </p:spTree>
    <p:extLst>
      <p:ext uri="{BB962C8B-B14F-4D97-AF65-F5344CB8AC3E}">
        <p14:creationId xmlns:p14="http://schemas.microsoft.com/office/powerpoint/2010/main" val="5635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B26A-AD0B-8A42-A46D-0E74B00A07CB}"/>
              </a:ext>
            </a:extLst>
          </p:cNvPr>
          <p:cNvSpPr>
            <a:spLocks noGrp="1"/>
          </p:cNvSpPr>
          <p:nvPr>
            <p:ph type="ctr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Analysis on Gun Violence Dataset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64953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EFE-4F39-9FAC-9031-13A5FCD74EB5}"/>
              </a:ext>
            </a:extLst>
          </p:cNvPr>
          <p:cNvSpPr>
            <a:spLocks noGrp="1"/>
          </p:cNvSpPr>
          <p:nvPr>
            <p:ph type="title"/>
          </p:nvPr>
        </p:nvSpPr>
        <p:spPr/>
        <p:txBody>
          <a:bodyPr>
            <a:normAutofit/>
          </a:bodyPr>
          <a:lstStyle/>
          <a:p>
            <a:r>
              <a:rPr lang="en-US" sz="1600" dirty="0"/>
              <a:t>Determine if incidents involving stolen guns have distinct characteristics compared to incidents with legally owned guns.</a:t>
            </a:r>
            <a:br>
              <a:rPr lang="en-US" dirty="0"/>
            </a:br>
            <a:endParaRPr lang="en-US" dirty="0"/>
          </a:p>
        </p:txBody>
      </p:sp>
      <p:pic>
        <p:nvPicPr>
          <p:cNvPr id="3074" name="Picture 2">
            <a:extLst>
              <a:ext uri="{FF2B5EF4-FFF2-40B4-BE49-F238E27FC236}">
                <a16:creationId xmlns:a16="http://schemas.microsoft.com/office/drawing/2014/main" id="{E72D794F-F33B-6937-4768-EEA646B95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0" y="2105025"/>
            <a:ext cx="487870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50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AAB1-8DD5-7CF2-A2E3-29A10F5AE8D8}"/>
              </a:ext>
            </a:extLst>
          </p:cNvPr>
          <p:cNvSpPr>
            <a:spLocks noGrp="1"/>
          </p:cNvSpPr>
          <p:nvPr>
            <p:ph type="title"/>
          </p:nvPr>
        </p:nvSpPr>
        <p:spPr/>
        <p:txBody>
          <a:bodyPr>
            <a:normAutofit/>
          </a:bodyPr>
          <a:lstStyle/>
          <a:p>
            <a:r>
              <a:rPr lang="en-US" sz="2000" dirty="0"/>
              <a:t>Analyze whether certain geographical areas are more susceptible to gun violence.</a:t>
            </a:r>
          </a:p>
        </p:txBody>
      </p:sp>
      <p:pic>
        <p:nvPicPr>
          <p:cNvPr id="4098" name="Picture 2">
            <a:extLst>
              <a:ext uri="{FF2B5EF4-FFF2-40B4-BE49-F238E27FC236}">
                <a16:creationId xmlns:a16="http://schemas.microsoft.com/office/drawing/2014/main" id="{B42F2581-20CD-8326-121F-893DD0DEF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843088"/>
            <a:ext cx="79819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18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885C-CA9A-83D0-0839-A08D209335DB}"/>
              </a:ext>
            </a:extLst>
          </p:cNvPr>
          <p:cNvSpPr>
            <a:spLocks noGrp="1"/>
          </p:cNvSpPr>
          <p:nvPr>
            <p:ph type="title"/>
          </p:nvPr>
        </p:nvSpPr>
        <p:spPr/>
        <p:txBody>
          <a:bodyPr>
            <a:normAutofit/>
          </a:bodyPr>
          <a:lstStyle/>
          <a:p>
            <a:r>
              <a:rPr lang="en-US" sz="1800" dirty="0"/>
              <a:t>Determine which age groups are more involved in these cases.</a:t>
            </a:r>
          </a:p>
        </p:txBody>
      </p:sp>
      <p:pic>
        <p:nvPicPr>
          <p:cNvPr id="5" name="Picture 4">
            <a:extLst>
              <a:ext uri="{FF2B5EF4-FFF2-40B4-BE49-F238E27FC236}">
                <a16:creationId xmlns:a16="http://schemas.microsoft.com/office/drawing/2014/main" id="{967DDCD0-EF21-5EB6-C9F3-A7BF58448278}"/>
              </a:ext>
            </a:extLst>
          </p:cNvPr>
          <p:cNvPicPr>
            <a:picLocks noChangeAspect="1"/>
          </p:cNvPicPr>
          <p:nvPr/>
        </p:nvPicPr>
        <p:blipFill>
          <a:blip r:embed="rId2"/>
          <a:stretch>
            <a:fillRect/>
          </a:stretch>
        </p:blipFill>
        <p:spPr>
          <a:xfrm>
            <a:off x="1806257" y="2349500"/>
            <a:ext cx="8010525" cy="4143375"/>
          </a:xfrm>
          <a:prstGeom prst="rect">
            <a:avLst/>
          </a:prstGeom>
        </p:spPr>
      </p:pic>
    </p:spTree>
    <p:extLst>
      <p:ext uri="{BB962C8B-B14F-4D97-AF65-F5344CB8AC3E}">
        <p14:creationId xmlns:p14="http://schemas.microsoft.com/office/powerpoint/2010/main" val="379766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883E-FDD8-3F56-B7D4-A442C763F252}"/>
              </a:ext>
            </a:extLst>
          </p:cNvPr>
          <p:cNvSpPr>
            <a:spLocks noGrp="1"/>
          </p:cNvSpPr>
          <p:nvPr>
            <p:ph type="title"/>
          </p:nvPr>
        </p:nvSpPr>
        <p:spPr/>
        <p:txBody>
          <a:bodyPr>
            <a:normAutofit/>
          </a:bodyPr>
          <a:lstStyle/>
          <a:p>
            <a:r>
              <a:rPr lang="en-US" sz="1800" dirty="0"/>
              <a:t>Determine the total number of individuals killed in each state.</a:t>
            </a:r>
          </a:p>
        </p:txBody>
      </p:sp>
      <p:pic>
        <p:nvPicPr>
          <p:cNvPr id="5122" name="Picture 2">
            <a:extLst>
              <a:ext uri="{FF2B5EF4-FFF2-40B4-BE49-F238E27FC236}">
                <a16:creationId xmlns:a16="http://schemas.microsoft.com/office/drawing/2014/main" id="{8FF939EA-6404-64B9-AF9D-DD7409D9B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093" y="2086927"/>
            <a:ext cx="8486775" cy="477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5DEC-AD1F-8012-EBDC-F938F104BF53}"/>
              </a:ext>
            </a:extLst>
          </p:cNvPr>
          <p:cNvSpPr>
            <a:spLocks noGrp="1"/>
          </p:cNvSpPr>
          <p:nvPr>
            <p:ph type="title"/>
          </p:nvPr>
        </p:nvSpPr>
        <p:spPr/>
        <p:txBody>
          <a:bodyPr>
            <a:normAutofit/>
          </a:bodyPr>
          <a:lstStyle/>
          <a:p>
            <a:r>
              <a:rPr lang="en-US" sz="1800" dirty="0"/>
              <a:t>Determine which gender is primarily involved in this violence.</a:t>
            </a:r>
          </a:p>
        </p:txBody>
      </p:sp>
      <p:pic>
        <p:nvPicPr>
          <p:cNvPr id="6146" name="Picture 2">
            <a:extLst>
              <a:ext uri="{FF2B5EF4-FFF2-40B4-BE49-F238E27FC236}">
                <a16:creationId xmlns:a16="http://schemas.microsoft.com/office/drawing/2014/main" id="{E2A307F1-D08F-0C69-B051-9CBBBFF3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20" y="2181225"/>
            <a:ext cx="4804093"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4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38AF-C93A-BF6E-BB17-4E3318841745}"/>
              </a:ext>
            </a:extLst>
          </p:cNvPr>
          <p:cNvSpPr>
            <a:spLocks noGrp="1"/>
          </p:cNvSpPr>
          <p:nvPr>
            <p:ph type="title"/>
          </p:nvPr>
        </p:nvSpPr>
        <p:spPr/>
        <p:txBody>
          <a:bodyPr>
            <a:normAutofit/>
          </a:bodyPr>
          <a:lstStyle/>
          <a:p>
            <a:r>
              <a:rPr lang="en-US" sz="1800" dirty="0"/>
              <a:t>Which year had the highest number of cases?</a:t>
            </a:r>
          </a:p>
        </p:txBody>
      </p:sp>
      <p:pic>
        <p:nvPicPr>
          <p:cNvPr id="7170" name="Picture 2">
            <a:extLst>
              <a:ext uri="{FF2B5EF4-FFF2-40B4-BE49-F238E27FC236}">
                <a16:creationId xmlns:a16="http://schemas.microsoft.com/office/drawing/2014/main" id="{A0B1ADF0-5E56-8511-B902-FDA17EB7C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210" y="2530793"/>
            <a:ext cx="52959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A647B-E3ED-1A31-98AE-5E8D6C7A579E}"/>
              </a:ext>
            </a:extLst>
          </p:cNvPr>
          <p:cNvSpPr>
            <a:spLocks noGrp="1"/>
          </p:cNvSpPr>
          <p:nvPr>
            <p:ph idx="1"/>
          </p:nvPr>
        </p:nvSpPr>
        <p:spPr>
          <a:xfrm>
            <a:off x="4572000" y="2905759"/>
            <a:ext cx="6781800" cy="3271203"/>
          </a:xfrm>
        </p:spPr>
        <p:txBody>
          <a:bodyPr/>
          <a:lstStyle/>
          <a:p>
            <a:pPr marL="0" indent="0">
              <a:buNone/>
            </a:pPr>
            <a:r>
              <a:rPr lang="en-US" dirty="0"/>
              <a:t>Thank You</a:t>
            </a:r>
          </a:p>
        </p:txBody>
      </p:sp>
    </p:spTree>
    <p:extLst>
      <p:ext uri="{BB962C8B-B14F-4D97-AF65-F5344CB8AC3E}">
        <p14:creationId xmlns:p14="http://schemas.microsoft.com/office/powerpoint/2010/main" val="125871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96F-FA5B-46FF-0CE3-31F11B241002}"/>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631745-9FE9-4141-903A-B429764C4805}"/>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Gun Violence dataset represents a comprehensive collection of information related to incidents involving firearms in various contexts. This dataset is a valuable resource for understanding the magnitude, patterns, and dynamics of gun-related incidents, including their locations, impact, circumstances, and other related factors. It is instrumental in the domains of public safety, criminal justice, policy formulation, and advocacy, providing crucial insights into the complex issue of gun violence.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its core, the dataset typically includes details such as the date and time of the incident, the location (city, state, and coordinates), the number of casualties (fatalities and injuries), the type of gun violence event (e.g., mass shooting, suicide, robbery), the involvement of law enforcement, and various contextual details. Additionally, the dataset might encompass information regarding the victims, the suspects, and the firearms used.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the dataset can be leveraged to raise public awareness, educate communities, and drive informed public discourse about gun violence and its implications. Understanding the multifaceted nature of gun violence is essential for fostering a safer society and promoting evidence-driven solutions to mitigate this critical issue. The Gun Violence dataset plays a pivotal role in achieving these objectives and advancing research and policy efforts aimed at reducing the devastating impact of gun violence.</a:t>
            </a:r>
          </a:p>
          <a:p>
            <a:endParaRPr lang="en-US" dirty="0"/>
          </a:p>
        </p:txBody>
      </p:sp>
    </p:spTree>
    <p:extLst>
      <p:ext uri="{BB962C8B-B14F-4D97-AF65-F5344CB8AC3E}">
        <p14:creationId xmlns:p14="http://schemas.microsoft.com/office/powerpoint/2010/main" val="11838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F38F-D87A-2337-60B1-1EAC18907F5E}"/>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Problem Statements: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27DB8A-9B84-7A1A-DE6A-578B33B2515D}"/>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number of cases registered per each state?</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 and analyze the gun violence incidents in urban (city) and rural (county) areas?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if there's any correlation between the presence of specific representatives and the frequency or severity of incidents.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Investigate whether certain demographic groups are more vulnerable or prone to involvement in such incidents.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if incidents involving stolen guns have distinct characteristics compared to incidents with legally owned guns.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whether certain geographical areas are more susceptible to gun violence. </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which age groups are more involved in these cases.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the total number of individuals killed in each state.</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which gender is primarily involved in this violence.</a:t>
            </a:r>
          </a:p>
          <a:p>
            <a:pPr marL="342900" marR="0" lvl="0" indent="-342900">
              <a:lnSpc>
                <a:spcPct val="107000"/>
              </a:lnSpc>
              <a:spcBef>
                <a:spcPts val="0"/>
              </a:spcBef>
              <a:spcAft>
                <a:spcPts val="80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Which year had the highest number of cases?</a:t>
            </a:r>
          </a:p>
          <a:p>
            <a:endParaRPr lang="en-US" dirty="0"/>
          </a:p>
        </p:txBody>
      </p:sp>
    </p:spTree>
    <p:extLst>
      <p:ext uri="{BB962C8B-B14F-4D97-AF65-F5344CB8AC3E}">
        <p14:creationId xmlns:p14="http://schemas.microsoft.com/office/powerpoint/2010/main" val="57618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C316-544E-AA6C-BD53-40BDE956B09D}"/>
              </a:ext>
            </a:extLst>
          </p:cNvPr>
          <p:cNvSpPr>
            <a:spLocks noGrp="1"/>
          </p:cNvSpPr>
          <p:nvPr>
            <p:ph type="title"/>
          </p:nvPr>
        </p:nvSpPr>
        <p:spPr/>
        <p:txBody>
          <a:bodyPr/>
          <a:lstStyle/>
          <a:p>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Dataset Details: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067AD5-AED3-AB77-76FD-A103252689A3}"/>
              </a:ext>
            </a:extLst>
          </p:cNvPr>
          <p:cNvSpPr>
            <a:spLocks noGrp="1"/>
          </p:cNvSpPr>
          <p:nvPr>
            <p:ph idx="1"/>
          </p:nvPr>
        </p:nvSpPr>
        <p:spPr>
          <a:xfrm>
            <a:off x="838200" y="1165225"/>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has 29 columns and 239678 records. The dataset enables analysis and investigation of numerous elements of gun violence, such as the frequency and distribution of occurrences, the link with sociodemographic characteristics, the impact on communities, and the efficacy of various preventative and intervention efforts. It provides as a foundation for evidence-based policymaking, assisting legislators, researchers, and activists in developing effective strategies to lessen the negative impacts of gun violence on society.</a:t>
            </a:r>
          </a:p>
          <a:p>
            <a:endParaRPr lang="en-US" dirty="0"/>
          </a:p>
        </p:txBody>
      </p:sp>
      <p:pic>
        <p:nvPicPr>
          <p:cNvPr id="5" name="Picture 4">
            <a:extLst>
              <a:ext uri="{FF2B5EF4-FFF2-40B4-BE49-F238E27FC236}">
                <a16:creationId xmlns:a16="http://schemas.microsoft.com/office/drawing/2014/main" id="{6D760C3C-5BE6-90B0-8169-107E4EE93DA1}"/>
              </a:ext>
            </a:extLst>
          </p:cNvPr>
          <p:cNvPicPr>
            <a:picLocks noChangeAspect="1"/>
          </p:cNvPicPr>
          <p:nvPr/>
        </p:nvPicPr>
        <p:blipFill>
          <a:blip r:embed="rId2"/>
          <a:stretch>
            <a:fillRect/>
          </a:stretch>
        </p:blipFill>
        <p:spPr>
          <a:xfrm>
            <a:off x="1481137" y="3261360"/>
            <a:ext cx="9229725" cy="3464560"/>
          </a:xfrm>
          <a:prstGeom prst="rect">
            <a:avLst/>
          </a:prstGeom>
        </p:spPr>
      </p:pic>
    </p:spTree>
    <p:extLst>
      <p:ext uri="{BB962C8B-B14F-4D97-AF65-F5344CB8AC3E}">
        <p14:creationId xmlns:p14="http://schemas.microsoft.com/office/powerpoint/2010/main" val="53458729"/>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2B6-CC02-D20F-28F6-0BB7F6F1F51B}"/>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Pipeline: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descr="A diagram of a cleaning company&#10;&#10;Description automatically generated with medium confidence">
            <a:extLst>
              <a:ext uri="{FF2B5EF4-FFF2-40B4-BE49-F238E27FC236}">
                <a16:creationId xmlns:a16="http://schemas.microsoft.com/office/drawing/2014/main" id="{3396DBBC-94EC-E3AF-364F-2A4EE1D75198}"/>
              </a:ext>
            </a:extLst>
          </p:cNvPr>
          <p:cNvPicPr>
            <a:picLocks noChangeAspect="1"/>
          </p:cNvPicPr>
          <p:nvPr/>
        </p:nvPicPr>
        <p:blipFill>
          <a:blip r:embed="rId2"/>
          <a:stretch>
            <a:fillRect/>
          </a:stretch>
        </p:blipFill>
        <p:spPr>
          <a:xfrm>
            <a:off x="1076960" y="2892424"/>
            <a:ext cx="9215120" cy="1750695"/>
          </a:xfrm>
          <a:prstGeom prst="rect">
            <a:avLst/>
          </a:prstGeom>
        </p:spPr>
      </p:pic>
    </p:spTree>
    <p:extLst>
      <p:ext uri="{BB962C8B-B14F-4D97-AF65-F5344CB8AC3E}">
        <p14:creationId xmlns:p14="http://schemas.microsoft.com/office/powerpoint/2010/main" val="1979089310"/>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DE711E-14E6-5181-EEBA-A305610CB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409700"/>
            <a:ext cx="67818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503D121-FEC1-0DA2-1FDE-A91D7F5FE776}"/>
              </a:ext>
            </a:extLst>
          </p:cNvPr>
          <p:cNvSpPr>
            <a:spLocks noGrp="1"/>
          </p:cNvSpPr>
          <p:nvPr>
            <p:ph type="title"/>
          </p:nvPr>
        </p:nvSpPr>
        <p:spPr>
          <a:xfrm>
            <a:off x="71119" y="100965"/>
            <a:ext cx="12049760" cy="1325563"/>
          </a:xfrm>
        </p:spPr>
        <p:txBody>
          <a:bodyPr>
            <a:normAutofit/>
          </a:bodyPr>
          <a:lstStyle/>
          <a:p>
            <a:r>
              <a:rPr lang="en-US" sz="1800" dirty="0"/>
              <a:t>Total number of cases registered per each state?</a:t>
            </a:r>
            <a:endParaRPr lang="en-US" dirty="0"/>
          </a:p>
        </p:txBody>
      </p:sp>
    </p:spTree>
    <p:extLst>
      <p:ext uri="{BB962C8B-B14F-4D97-AF65-F5344CB8AC3E}">
        <p14:creationId xmlns:p14="http://schemas.microsoft.com/office/powerpoint/2010/main" val="350095679"/>
      </p:ext>
    </p:extLst>
  </p:cSld>
  <p:clrMapOvr>
    <a:masterClrMapping/>
  </p:clrMapOvr>
  <mc:AlternateContent xmlns:mc="http://schemas.openxmlformats.org/markup-compatibility/2006" xmlns:p14="http://schemas.microsoft.com/office/powerpoint/2010/main">
    <mc:Choice Requires="p14">
      <p:transition spd="slow" p14:dur="2000" advTm="3081"/>
    </mc:Choice>
    <mc:Fallback xmlns="">
      <p:transition spd="slow" advTm="30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ADEC1BD-6FA2-5ECD-3528-DB3D28AA0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1752600"/>
            <a:ext cx="5410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DBEE841-EF4C-617D-F94F-80F0628A31DC}"/>
              </a:ext>
            </a:extLst>
          </p:cNvPr>
          <p:cNvSpPr>
            <a:spLocks noGrp="1"/>
          </p:cNvSpPr>
          <p:nvPr>
            <p:ph type="title"/>
          </p:nvPr>
        </p:nvSpPr>
        <p:spPr>
          <a:xfrm>
            <a:off x="71119" y="100965"/>
            <a:ext cx="12049760" cy="1325563"/>
          </a:xfrm>
        </p:spPr>
        <p:txBody>
          <a:bodyPr>
            <a:normAutofit/>
          </a:bodyPr>
          <a:lstStyle/>
          <a:p>
            <a:r>
              <a:rPr lang="en-US" sz="1800" dirty="0"/>
              <a:t>Compare and analyze the gun violence incidents in urban (city) and rural (county) areas?</a:t>
            </a:r>
            <a:endParaRPr lang="en-US" dirty="0"/>
          </a:p>
        </p:txBody>
      </p:sp>
    </p:spTree>
    <p:extLst>
      <p:ext uri="{BB962C8B-B14F-4D97-AF65-F5344CB8AC3E}">
        <p14:creationId xmlns:p14="http://schemas.microsoft.com/office/powerpoint/2010/main" val="977501564"/>
      </p:ext>
    </p:extLst>
  </p:cSld>
  <p:clrMapOvr>
    <a:masterClrMapping/>
  </p:clrMapOvr>
  <mc:AlternateContent xmlns:mc="http://schemas.openxmlformats.org/markup-compatibility/2006" xmlns:p14="http://schemas.microsoft.com/office/powerpoint/2010/main">
    <mc:Choice Requires="p14">
      <p:transition spd="slow" p14:dur="2000" advTm="7126"/>
    </mc:Choice>
    <mc:Fallback xmlns="">
      <p:transition spd="slow" advTm="71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CDF8-7AB6-1B1C-961A-261C6AF22BEC}"/>
              </a:ext>
            </a:extLst>
          </p:cNvPr>
          <p:cNvSpPr>
            <a:spLocks noGrp="1"/>
          </p:cNvSpPr>
          <p:nvPr>
            <p:ph type="title"/>
          </p:nvPr>
        </p:nvSpPr>
        <p:spPr>
          <a:xfrm>
            <a:off x="71119" y="100965"/>
            <a:ext cx="12049760" cy="1325563"/>
          </a:xfrm>
        </p:spPr>
        <p:txBody>
          <a:bodyPr>
            <a:normAutofit/>
          </a:bodyPr>
          <a:lstStyle/>
          <a:p>
            <a:r>
              <a:rPr lang="en-US" sz="1800" dirty="0"/>
              <a:t>Determine if there's any correlation between the presence of specific representatives and the frequency or severity of incidents.</a:t>
            </a:r>
            <a:br>
              <a:rPr lang="en-US" dirty="0"/>
            </a:br>
            <a:endParaRPr lang="en-US" dirty="0"/>
          </a:p>
        </p:txBody>
      </p:sp>
      <p:pic>
        <p:nvPicPr>
          <p:cNvPr id="5" name="Picture 4">
            <a:extLst>
              <a:ext uri="{FF2B5EF4-FFF2-40B4-BE49-F238E27FC236}">
                <a16:creationId xmlns:a16="http://schemas.microsoft.com/office/drawing/2014/main" id="{83429956-0770-48DD-7479-8953506607B5}"/>
              </a:ext>
            </a:extLst>
          </p:cNvPr>
          <p:cNvPicPr>
            <a:picLocks noChangeAspect="1"/>
          </p:cNvPicPr>
          <p:nvPr/>
        </p:nvPicPr>
        <p:blipFill>
          <a:blip r:embed="rId2"/>
          <a:stretch>
            <a:fillRect/>
          </a:stretch>
        </p:blipFill>
        <p:spPr>
          <a:xfrm>
            <a:off x="1947862" y="2216150"/>
            <a:ext cx="8296275" cy="4276725"/>
          </a:xfrm>
          <a:prstGeom prst="rect">
            <a:avLst/>
          </a:prstGeom>
        </p:spPr>
      </p:pic>
    </p:spTree>
    <p:extLst>
      <p:ext uri="{BB962C8B-B14F-4D97-AF65-F5344CB8AC3E}">
        <p14:creationId xmlns:p14="http://schemas.microsoft.com/office/powerpoint/2010/main" val="132581531"/>
      </p:ext>
    </p:extLst>
  </p:cSld>
  <p:clrMapOvr>
    <a:masterClrMapping/>
  </p:clrMapOvr>
  <mc:AlternateContent xmlns:mc="http://schemas.openxmlformats.org/markup-compatibility/2006" xmlns:p14="http://schemas.microsoft.com/office/powerpoint/2010/main">
    <mc:Choice Requires="p14">
      <p:transition spd="slow" p14:dur="2000" advTm="1272"/>
    </mc:Choice>
    <mc:Fallback xmlns="">
      <p:transition spd="slow" advTm="12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FD78-9EE6-A8FF-9436-2E3CE1FD1189}"/>
              </a:ext>
            </a:extLst>
          </p:cNvPr>
          <p:cNvSpPr>
            <a:spLocks noGrp="1"/>
          </p:cNvSpPr>
          <p:nvPr>
            <p:ph type="title"/>
          </p:nvPr>
        </p:nvSpPr>
        <p:spPr>
          <a:xfrm>
            <a:off x="162560" y="365125"/>
            <a:ext cx="11673840" cy="1325563"/>
          </a:xfrm>
        </p:spPr>
        <p:txBody>
          <a:bodyPr>
            <a:normAutofit/>
          </a:bodyPr>
          <a:lstStyle/>
          <a:p>
            <a:r>
              <a:rPr lang="en-US" sz="2000" dirty="0"/>
              <a:t>Investigate whether certain demographic groups are more vulnerable or prone to involvement in such incidents.</a:t>
            </a:r>
            <a:br>
              <a:rPr lang="en-US" dirty="0"/>
            </a:br>
            <a:r>
              <a:rPr lang="en-US" sz="3600" b="1" dirty="0"/>
              <a:t>Institutional/Group/Business has more involvement.</a:t>
            </a:r>
          </a:p>
        </p:txBody>
      </p:sp>
      <p:pic>
        <p:nvPicPr>
          <p:cNvPr id="5" name="Picture 4">
            <a:extLst>
              <a:ext uri="{FF2B5EF4-FFF2-40B4-BE49-F238E27FC236}">
                <a16:creationId xmlns:a16="http://schemas.microsoft.com/office/drawing/2014/main" id="{4F5FFDC5-2E5F-F681-30FF-93CD4391C66A}"/>
              </a:ext>
            </a:extLst>
          </p:cNvPr>
          <p:cNvPicPr>
            <a:picLocks noChangeAspect="1"/>
          </p:cNvPicPr>
          <p:nvPr/>
        </p:nvPicPr>
        <p:blipFill>
          <a:blip r:embed="rId2"/>
          <a:stretch>
            <a:fillRect/>
          </a:stretch>
        </p:blipFill>
        <p:spPr>
          <a:xfrm>
            <a:off x="1944052" y="2339975"/>
            <a:ext cx="7267575" cy="4152900"/>
          </a:xfrm>
          <a:prstGeom prst="rect">
            <a:avLst/>
          </a:prstGeom>
        </p:spPr>
      </p:pic>
    </p:spTree>
    <p:extLst>
      <p:ext uri="{BB962C8B-B14F-4D97-AF65-F5344CB8AC3E}">
        <p14:creationId xmlns:p14="http://schemas.microsoft.com/office/powerpoint/2010/main" val="3824319180"/>
      </p:ext>
    </p:extLst>
  </p:cSld>
  <p:clrMapOvr>
    <a:masterClrMapping/>
  </p:clrMapOvr>
  <mc:AlternateContent xmlns:mc="http://schemas.openxmlformats.org/markup-compatibility/2006" xmlns:p14="http://schemas.microsoft.com/office/powerpoint/2010/main">
    <mc:Choice Requires="p14">
      <p:transition spd="slow" p14:dur="2000" advTm="98364"/>
    </mc:Choice>
    <mc:Fallback xmlns="">
      <p:transition spd="slow" advTm="9836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632</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Analysis on Gun Violence Dataset  </vt:lpstr>
      <vt:lpstr>Introduction: </vt:lpstr>
      <vt:lpstr>Problem Statements: </vt:lpstr>
      <vt:lpstr>Dataset Details: </vt:lpstr>
      <vt:lpstr>Data Pipeline: </vt:lpstr>
      <vt:lpstr>Total number of cases registered per each state?</vt:lpstr>
      <vt:lpstr>Compare and analyze the gun violence incidents in urban (city) and rural (county) areas?</vt:lpstr>
      <vt:lpstr>Determine if there's any correlation between the presence of specific representatives and the frequency or severity of incidents. </vt:lpstr>
      <vt:lpstr>Investigate whether certain demographic groups are more vulnerable or prone to involvement in such incidents. Institutional/Group/Business has more involvement.</vt:lpstr>
      <vt:lpstr>Determine if incidents involving stolen guns have distinct characteristics compared to incidents with legally owned guns. </vt:lpstr>
      <vt:lpstr>Analyze whether certain geographical areas are more susceptible to gun violence.</vt:lpstr>
      <vt:lpstr>Determine which age groups are more involved in these cases.</vt:lpstr>
      <vt:lpstr>Determine the total number of individuals killed in each state.</vt:lpstr>
      <vt:lpstr>Determine which gender is primarily involved in this violence.</vt:lpstr>
      <vt:lpstr>Which year had the highest number of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Gun Violence Dataset </dc:title>
  <cp:lastModifiedBy>Koyya, Venu Sai Ram</cp:lastModifiedBy>
  <cp:revision>1</cp:revision>
  <dcterms:created xsi:type="dcterms:W3CDTF">2023-11-12T16:37:21Z</dcterms:created>
  <dcterms:modified xsi:type="dcterms:W3CDTF">2024-04-12T13:46:34Z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2023-11-12T16:45:55Z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6bd11239-08ab-4e4f-b5b3-0c40df34a719</vt:lpwstr>
  </property>
  <property fmtid="{D5CDD505-2E9C-101B-9397-08002B2CF9AE}" pid="8" name="MSIP_Label_defa4170-0d19-0005-0004-bc88714345d2_ContentBits">
    <vt:lpwstr>0</vt:lpwstr>
  </property>
</Properties>
</file>