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6" r:id="rId4"/>
    <p:sldId id="275" r:id="rId5"/>
    <p:sldId id="257" r:id="rId6"/>
    <p:sldId id="258" r:id="rId7"/>
    <p:sldId id="259" r:id="rId8"/>
    <p:sldId id="260" r:id="rId9"/>
    <p:sldId id="261" r:id="rId10"/>
    <p:sldId id="262" r:id="rId11"/>
    <p:sldId id="263" r:id="rId12"/>
    <p:sldId id="26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4660"/>
  </p:normalViewPr>
  <p:slideViewPr>
    <p:cSldViewPr snapToGrid="0">
      <p:cViewPr varScale="1">
        <p:scale>
          <a:sx n="94" d="100"/>
          <a:sy n="94" d="100"/>
        </p:scale>
        <p:origin x="11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4069-96DE-0E09-D8E3-D55BE1877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6AED1C-55F1-45C2-9DF8-CDE7F3DCB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502B2A-2A89-6317-9422-63670E0D2257}"/>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5" name="Footer Placeholder 4">
            <a:extLst>
              <a:ext uri="{FF2B5EF4-FFF2-40B4-BE49-F238E27FC236}">
                <a16:creationId xmlns:a16="http://schemas.microsoft.com/office/drawing/2014/main" id="{B4C59C9C-7426-4EA4-CE78-79BBF147F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1C4FB-12FF-BB74-8C41-92AE3B769EEB}"/>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227229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CC2-54D2-ED25-C2C8-B57C823D53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84295-6E79-1A06-9CC0-4F676696E1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9A62C-90DD-84F1-10A4-5B7337293FD0}"/>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5" name="Footer Placeholder 4">
            <a:extLst>
              <a:ext uri="{FF2B5EF4-FFF2-40B4-BE49-F238E27FC236}">
                <a16:creationId xmlns:a16="http://schemas.microsoft.com/office/drawing/2014/main" id="{846CA2CF-CD05-1139-6E1E-ECD75B2F2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38A-6802-76ED-6799-A8474BB5E84D}"/>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314383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265B7-99A5-8E45-F86A-D8764C0E2D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B81E9E-7519-E1DA-CE4B-F472EB8E31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6E98A-E3DA-C66F-85B4-0D3D9C4B7FD4}"/>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5" name="Footer Placeholder 4">
            <a:extLst>
              <a:ext uri="{FF2B5EF4-FFF2-40B4-BE49-F238E27FC236}">
                <a16:creationId xmlns:a16="http://schemas.microsoft.com/office/drawing/2014/main" id="{89D3E3C9-8247-F434-21AD-6B0148878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412E3-D967-32C7-147C-BA966C2E5507}"/>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270110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2F73-3F14-81C4-309D-8B7024F25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F6056D-31F8-B937-DA6A-5FF06D91B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6AE34-1500-944D-D0BE-EE3C523E58B8}"/>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5" name="Footer Placeholder 4">
            <a:extLst>
              <a:ext uri="{FF2B5EF4-FFF2-40B4-BE49-F238E27FC236}">
                <a16:creationId xmlns:a16="http://schemas.microsoft.com/office/drawing/2014/main" id="{32D7EFF0-AEEC-BD30-D62A-99F4684BA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892D7-5331-DFD3-D2E7-925DA0332503}"/>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167224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63E3-41F2-4954-E944-7518B6132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FC58FC-6EFD-1712-5CFB-89ECDD1E4D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E48182-73D8-AFEF-3B73-8D4765CCF319}"/>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5" name="Footer Placeholder 4">
            <a:extLst>
              <a:ext uri="{FF2B5EF4-FFF2-40B4-BE49-F238E27FC236}">
                <a16:creationId xmlns:a16="http://schemas.microsoft.com/office/drawing/2014/main" id="{17A29C7D-4E84-8F18-9294-998616997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91528-78BE-9F38-0D69-6B524DC692B6}"/>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33592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191F-1EC9-8178-83F8-A54F9D356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974C4-A7FE-462D-788D-E1D5A0601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32A16-C5FB-D733-ADE4-76DE351F88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9BFA6A-9228-0A60-240A-35C783F52397}"/>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6" name="Footer Placeholder 5">
            <a:extLst>
              <a:ext uri="{FF2B5EF4-FFF2-40B4-BE49-F238E27FC236}">
                <a16:creationId xmlns:a16="http://schemas.microsoft.com/office/drawing/2014/main" id="{DF4E1C88-E1E4-A11C-A6CD-F8251787C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FAD3E-104A-2FAE-61C7-C3DA96B0708F}"/>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153495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9558-CB64-764B-B486-7429CF69D4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410464-56CF-1331-3282-1013F206E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8FFDCE-86ED-3B2B-7E0F-2D4114FE5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489AD2-686D-3766-A5AF-F99EBD07AA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382B0-B7BF-8F95-F886-4BE9C8ECE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3C1ADA-1BCE-9EEE-ADC9-71EE8A4A93A9}"/>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8" name="Footer Placeholder 7">
            <a:extLst>
              <a:ext uri="{FF2B5EF4-FFF2-40B4-BE49-F238E27FC236}">
                <a16:creationId xmlns:a16="http://schemas.microsoft.com/office/drawing/2014/main" id="{370A5BAC-D892-75AE-26C4-327A71B3F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BBA60-E849-C28A-7695-62A20146C14B}"/>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358677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623E-C0EA-31B2-08EF-5070C4C971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07936-5B40-06FF-9395-7ECF9250A62E}"/>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4" name="Footer Placeholder 3">
            <a:extLst>
              <a:ext uri="{FF2B5EF4-FFF2-40B4-BE49-F238E27FC236}">
                <a16:creationId xmlns:a16="http://schemas.microsoft.com/office/drawing/2014/main" id="{F99E0C0F-B67C-8772-448C-378B58CB2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F8A796-3D8D-DE05-43DD-3415A6B683C1}"/>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147673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975AE-FD99-9906-26FD-CD09EF0AD3D7}"/>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3" name="Footer Placeholder 2">
            <a:extLst>
              <a:ext uri="{FF2B5EF4-FFF2-40B4-BE49-F238E27FC236}">
                <a16:creationId xmlns:a16="http://schemas.microsoft.com/office/drawing/2014/main" id="{5C16B242-D7D3-C4C1-842B-CF622FA69B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CAF1F-A68B-21FA-D943-705312D124CC}"/>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112369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1B9B-4C99-A568-FA3B-BE57B7F72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14A6BB-F864-A85E-4A13-73B5B0C99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961A3-59B7-E571-ED5C-E1A234876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399D4-0905-F428-56BB-84099E99EF1C}"/>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6" name="Footer Placeholder 5">
            <a:extLst>
              <a:ext uri="{FF2B5EF4-FFF2-40B4-BE49-F238E27FC236}">
                <a16:creationId xmlns:a16="http://schemas.microsoft.com/office/drawing/2014/main" id="{DE474BDC-2783-87E1-7EA9-8CE338478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DD239-86B8-CEE0-08B5-C79EE4CF46A9}"/>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142250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C8D6-3014-B29D-9827-B75E99BDB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D5ACA3-B508-14D3-AED9-2546073E84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79072-E8CB-55A9-AF03-C13625324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FDF65-E417-2054-BC0D-C4232FF7F2C0}"/>
              </a:ext>
            </a:extLst>
          </p:cNvPr>
          <p:cNvSpPr>
            <a:spLocks noGrp="1"/>
          </p:cNvSpPr>
          <p:nvPr>
            <p:ph type="dt" sz="half" idx="10"/>
          </p:nvPr>
        </p:nvSpPr>
        <p:spPr/>
        <p:txBody>
          <a:bodyPr/>
          <a:lstStyle/>
          <a:p>
            <a:fld id="{B0F144EF-034B-4008-A227-8625CB019D58}" type="datetimeFigureOut">
              <a:rPr lang="en-US" smtClean="0"/>
              <a:t>11/7/2023</a:t>
            </a:fld>
            <a:endParaRPr lang="en-US"/>
          </a:p>
        </p:txBody>
      </p:sp>
      <p:sp>
        <p:nvSpPr>
          <p:cNvPr id="6" name="Footer Placeholder 5">
            <a:extLst>
              <a:ext uri="{FF2B5EF4-FFF2-40B4-BE49-F238E27FC236}">
                <a16:creationId xmlns:a16="http://schemas.microsoft.com/office/drawing/2014/main" id="{936C7D22-6988-8E92-9B83-61BA36145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518D4-F95A-6889-D302-FC48579846B0}"/>
              </a:ext>
            </a:extLst>
          </p:cNvPr>
          <p:cNvSpPr>
            <a:spLocks noGrp="1"/>
          </p:cNvSpPr>
          <p:nvPr>
            <p:ph type="sldNum" sz="quarter" idx="12"/>
          </p:nvPr>
        </p:nvSpPr>
        <p:spPr/>
        <p:txBody>
          <a:bodyPr/>
          <a:lstStyle/>
          <a:p>
            <a:fld id="{DEBEA8E0-7965-48AE-86F1-D93646B5F826}" type="slidenum">
              <a:rPr lang="en-US" smtClean="0"/>
              <a:t>‹#›</a:t>
            </a:fld>
            <a:endParaRPr lang="en-US"/>
          </a:p>
        </p:txBody>
      </p:sp>
    </p:spTree>
    <p:extLst>
      <p:ext uri="{BB962C8B-B14F-4D97-AF65-F5344CB8AC3E}">
        <p14:creationId xmlns:p14="http://schemas.microsoft.com/office/powerpoint/2010/main" val="181149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7817F-4BF9-7754-FFD8-C14479267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24704C-0F3D-DB08-3D74-0A0DE0B01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A990C-1C02-D608-7D62-BD12716F8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144EF-034B-4008-A227-8625CB019D58}" type="datetimeFigureOut">
              <a:rPr lang="en-US" smtClean="0"/>
              <a:t>11/7/2023</a:t>
            </a:fld>
            <a:endParaRPr lang="en-US"/>
          </a:p>
        </p:txBody>
      </p:sp>
      <p:sp>
        <p:nvSpPr>
          <p:cNvPr id="5" name="Footer Placeholder 4">
            <a:extLst>
              <a:ext uri="{FF2B5EF4-FFF2-40B4-BE49-F238E27FC236}">
                <a16:creationId xmlns:a16="http://schemas.microsoft.com/office/drawing/2014/main" id="{49391B93-723E-A71B-937E-6F536051C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1B3637-6C7F-718F-7EE5-DFA77D9E4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EA8E0-7965-48AE-86F1-D93646B5F826}" type="slidenum">
              <a:rPr lang="en-US" smtClean="0"/>
              <a:t>‹#›</a:t>
            </a:fld>
            <a:endParaRPr lang="en-US"/>
          </a:p>
        </p:txBody>
      </p:sp>
    </p:spTree>
    <p:extLst>
      <p:ext uri="{BB962C8B-B14F-4D97-AF65-F5344CB8AC3E}">
        <p14:creationId xmlns:p14="http://schemas.microsoft.com/office/powerpoint/2010/main" val="413983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649695-3F7A-5921-D8E4-D327CD86D760}"/>
              </a:ext>
            </a:extLst>
          </p:cNvPr>
          <p:cNvSpPr>
            <a:spLocks noGrp="1"/>
          </p:cNvSpPr>
          <p:nvPr>
            <p:ph type="subTitle" idx="1"/>
          </p:nvPr>
        </p:nvSpPr>
        <p:spPr>
          <a:xfrm>
            <a:off x="1371600" y="1976438"/>
            <a:ext cx="9144000" cy="1655762"/>
          </a:xfrm>
        </p:spPr>
        <p:txBody>
          <a:bodyPr>
            <a:normAutofit/>
          </a:bodyPr>
          <a:lstStyle/>
          <a:p>
            <a:r>
              <a:rPr lang="en-US" sz="7200" dirty="0"/>
              <a:t>Analysis On Airline Data </a:t>
            </a:r>
          </a:p>
        </p:txBody>
      </p:sp>
    </p:spTree>
    <p:extLst>
      <p:ext uri="{BB962C8B-B14F-4D97-AF65-F5344CB8AC3E}">
        <p14:creationId xmlns:p14="http://schemas.microsoft.com/office/powerpoint/2010/main" val="350449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779D9-86E2-5539-DEBB-0DD4F6416938}"/>
              </a:ext>
            </a:extLst>
          </p:cNvPr>
          <p:cNvPicPr>
            <a:picLocks noChangeAspect="1"/>
          </p:cNvPicPr>
          <p:nvPr/>
        </p:nvPicPr>
        <p:blipFill>
          <a:blip r:embed="rId2"/>
          <a:stretch>
            <a:fillRect/>
          </a:stretch>
        </p:blipFill>
        <p:spPr>
          <a:xfrm>
            <a:off x="3181350" y="1985962"/>
            <a:ext cx="5829300" cy="2886075"/>
          </a:xfrm>
          <a:prstGeom prst="rect">
            <a:avLst/>
          </a:prstGeom>
        </p:spPr>
      </p:pic>
      <p:sp>
        <p:nvSpPr>
          <p:cNvPr id="4" name="Subtitle 2">
            <a:extLst>
              <a:ext uri="{FF2B5EF4-FFF2-40B4-BE49-F238E27FC236}">
                <a16:creationId xmlns:a16="http://schemas.microsoft.com/office/drawing/2014/main" id="{5AA49DAA-593A-13C2-ECA1-3E385532A93B}"/>
              </a:ext>
            </a:extLst>
          </p:cNvPr>
          <p:cNvSpPr txBox="1">
            <a:spLocks/>
          </p:cNvSpPr>
          <p:nvPr/>
        </p:nvSpPr>
        <p:spPr>
          <a:xfrm>
            <a:off x="233680" y="259398"/>
            <a:ext cx="5506720" cy="6143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Satisfaction indicator across all airlines:</a:t>
            </a:r>
          </a:p>
        </p:txBody>
      </p:sp>
    </p:spTree>
    <p:extLst>
      <p:ext uri="{BB962C8B-B14F-4D97-AF65-F5344CB8AC3E}">
        <p14:creationId xmlns:p14="http://schemas.microsoft.com/office/powerpoint/2010/main" val="419663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DF6B76-9AC2-0FDD-85BA-DE9938159FD7}"/>
              </a:ext>
            </a:extLst>
          </p:cNvPr>
          <p:cNvPicPr>
            <a:picLocks noChangeAspect="1"/>
          </p:cNvPicPr>
          <p:nvPr/>
        </p:nvPicPr>
        <p:blipFill>
          <a:blip r:embed="rId2"/>
          <a:stretch>
            <a:fillRect/>
          </a:stretch>
        </p:blipFill>
        <p:spPr>
          <a:xfrm>
            <a:off x="2390775" y="1876425"/>
            <a:ext cx="7410450" cy="3105150"/>
          </a:xfrm>
          <a:prstGeom prst="rect">
            <a:avLst/>
          </a:prstGeom>
        </p:spPr>
      </p:pic>
      <p:sp>
        <p:nvSpPr>
          <p:cNvPr id="4" name="Subtitle 2">
            <a:extLst>
              <a:ext uri="{FF2B5EF4-FFF2-40B4-BE49-F238E27FC236}">
                <a16:creationId xmlns:a16="http://schemas.microsoft.com/office/drawing/2014/main" id="{9AD05088-31C6-0DC7-2100-E83DA2C2C7A7}"/>
              </a:ext>
            </a:extLst>
          </p:cNvPr>
          <p:cNvSpPr txBox="1">
            <a:spLocks/>
          </p:cNvSpPr>
          <p:nvPr/>
        </p:nvSpPr>
        <p:spPr>
          <a:xfrm>
            <a:off x="233680" y="259398"/>
            <a:ext cx="3860800" cy="5432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gender vs customer satisfaction:</a:t>
            </a:r>
          </a:p>
        </p:txBody>
      </p:sp>
    </p:spTree>
    <p:extLst>
      <p:ext uri="{BB962C8B-B14F-4D97-AF65-F5344CB8AC3E}">
        <p14:creationId xmlns:p14="http://schemas.microsoft.com/office/powerpoint/2010/main" val="62237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83131A-CC62-152C-2C7E-158E4F7319F1}"/>
              </a:ext>
            </a:extLst>
          </p:cNvPr>
          <p:cNvPicPr>
            <a:picLocks noChangeAspect="1"/>
          </p:cNvPicPr>
          <p:nvPr/>
        </p:nvPicPr>
        <p:blipFill>
          <a:blip r:embed="rId2"/>
          <a:stretch>
            <a:fillRect/>
          </a:stretch>
        </p:blipFill>
        <p:spPr>
          <a:xfrm>
            <a:off x="1852612" y="738187"/>
            <a:ext cx="8486775" cy="5381625"/>
          </a:xfrm>
          <a:prstGeom prst="rect">
            <a:avLst/>
          </a:prstGeom>
        </p:spPr>
      </p:pic>
      <p:sp>
        <p:nvSpPr>
          <p:cNvPr id="4" name="Subtitle 2">
            <a:extLst>
              <a:ext uri="{FF2B5EF4-FFF2-40B4-BE49-F238E27FC236}">
                <a16:creationId xmlns:a16="http://schemas.microsoft.com/office/drawing/2014/main" id="{D1BC0328-43CD-6046-422A-EF25F6900236}"/>
              </a:ext>
            </a:extLst>
          </p:cNvPr>
          <p:cNvSpPr txBox="1">
            <a:spLocks/>
          </p:cNvSpPr>
          <p:nvPr/>
        </p:nvSpPr>
        <p:spPr>
          <a:xfrm>
            <a:off x="233680" y="259398"/>
            <a:ext cx="3474720" cy="48228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Correlation to find balanced distribution:</a:t>
            </a:r>
          </a:p>
        </p:txBody>
      </p:sp>
    </p:spTree>
    <p:extLst>
      <p:ext uri="{BB962C8B-B14F-4D97-AF65-F5344CB8AC3E}">
        <p14:creationId xmlns:p14="http://schemas.microsoft.com/office/powerpoint/2010/main" val="79871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594E186-94A3-A829-9B9C-E56F62D63BED}"/>
              </a:ext>
            </a:extLst>
          </p:cNvPr>
          <p:cNvSpPr txBox="1">
            <a:spLocks/>
          </p:cNvSpPr>
          <p:nvPr/>
        </p:nvSpPr>
        <p:spPr>
          <a:xfrm>
            <a:off x="3708400" y="2311718"/>
            <a:ext cx="3474720" cy="4822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t>Thank You</a:t>
            </a:r>
          </a:p>
        </p:txBody>
      </p:sp>
    </p:spTree>
    <p:extLst>
      <p:ext uri="{BB962C8B-B14F-4D97-AF65-F5344CB8AC3E}">
        <p14:creationId xmlns:p14="http://schemas.microsoft.com/office/powerpoint/2010/main" val="19553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3EA9-A313-4D77-74ED-EC6353D9693B}"/>
              </a:ext>
            </a:extLst>
          </p:cNvPr>
          <p:cNvSpPr>
            <a:spLocks noGrp="1"/>
          </p:cNvSpPr>
          <p:nvPr>
            <p:ph type="title"/>
          </p:nvPr>
        </p:nvSpPr>
        <p:spPr/>
        <p:txBody>
          <a:bodyPr/>
          <a:lstStyle/>
          <a:p>
            <a:r>
              <a:rPr lang="en-US" b="1" u="sng" dirty="0"/>
              <a:t>Introduction:</a:t>
            </a:r>
          </a:p>
        </p:txBody>
      </p:sp>
      <p:sp>
        <p:nvSpPr>
          <p:cNvPr id="3" name="Content Placeholder 2">
            <a:extLst>
              <a:ext uri="{FF2B5EF4-FFF2-40B4-BE49-F238E27FC236}">
                <a16:creationId xmlns:a16="http://schemas.microsoft.com/office/drawing/2014/main" id="{19291A42-FC79-E5A8-0DF2-7931718A3889}"/>
              </a:ext>
            </a:extLst>
          </p:cNvPr>
          <p:cNvSpPr>
            <a:spLocks noGrp="1"/>
          </p:cNvSpPr>
          <p:nvPr>
            <p:ph idx="1"/>
          </p:nvPr>
        </p:nvSpPr>
        <p:spPr/>
        <p:txBody>
          <a:bodyPr>
            <a:normAutofit fontScale="77500" lnSpcReduction="20000"/>
          </a:bodyPr>
          <a:lstStyle/>
          <a:p>
            <a:r>
              <a:rPr lang="en-US" dirty="0"/>
              <a:t>An airline dataset is a comprehensive collection of structured data related to the operations of airlines, flights, and associated elements. It includes essential information such as flight numbers, departure and arrival airports, scheduled and actual timings, flight duration, distance, delays, and cancellations. Details about airlines encompass unique codes, full names, and contact information. Airport data provides identifiers, names, geographic coordinates, cities, and countries. Passenger data includes unique identifiers, full names, and ticket-related information like class and price. Route data consists of identifiers, source and destination airports, and the operating airline. Additionally, weather data may be included, specifying conditions at departure and arrival airports. Aircraft data may detail aircraft types and capacities.</a:t>
            </a:r>
          </a:p>
          <a:p>
            <a:endParaRPr lang="en-US" dirty="0"/>
          </a:p>
          <a:p>
            <a:r>
              <a:rPr lang="en-US" dirty="0"/>
              <a:t>This dataset is valuable for various analytical purposes within the airline industry, enabling analyses of flight patterns, operational optimizations, delay predictions, and insights into passenger behaviors. Researchers, analysts, and stakeholders leverage this data to enhance airline services, improve travel experiences, and make informed decisions, ultimately contributing to the efficiency and effectiveness of the airline industry as a whole.</a:t>
            </a:r>
          </a:p>
        </p:txBody>
      </p:sp>
    </p:spTree>
    <p:extLst>
      <p:ext uri="{BB962C8B-B14F-4D97-AF65-F5344CB8AC3E}">
        <p14:creationId xmlns:p14="http://schemas.microsoft.com/office/powerpoint/2010/main" val="96476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F3EB-6200-71FE-4F4B-6088A85F939E}"/>
              </a:ext>
            </a:extLst>
          </p:cNvPr>
          <p:cNvSpPr>
            <a:spLocks noGrp="1"/>
          </p:cNvSpPr>
          <p:nvPr>
            <p:ph type="title"/>
          </p:nvPr>
        </p:nvSpPr>
        <p:spPr/>
        <p:txBody>
          <a:bodyPr/>
          <a:lstStyle/>
          <a:p>
            <a:r>
              <a:rPr lang="en-US" b="1" u="sng" dirty="0"/>
              <a:t>Problem Statements:</a:t>
            </a:r>
          </a:p>
        </p:txBody>
      </p:sp>
      <p:sp>
        <p:nvSpPr>
          <p:cNvPr id="3" name="Content Placeholder 2">
            <a:extLst>
              <a:ext uri="{FF2B5EF4-FFF2-40B4-BE49-F238E27FC236}">
                <a16:creationId xmlns:a16="http://schemas.microsoft.com/office/drawing/2014/main" id="{1534193A-FFAF-B5D3-99AF-202CB47DC980}"/>
              </a:ext>
            </a:extLst>
          </p:cNvPr>
          <p:cNvSpPr>
            <a:spLocks noGrp="1"/>
          </p:cNvSpPr>
          <p:nvPr>
            <p:ph idx="1"/>
          </p:nvPr>
        </p:nvSpPr>
        <p:spPr/>
        <p:txBody>
          <a:bodyPr/>
          <a:lstStyle/>
          <a:p>
            <a:r>
              <a:rPr lang="en-US" dirty="0"/>
              <a:t>To determine which age group travels the most in airlines?</a:t>
            </a:r>
          </a:p>
          <a:p>
            <a:r>
              <a:rPr lang="en-US" dirty="0"/>
              <a:t>To discover which gender travels the most in airlines?</a:t>
            </a:r>
          </a:p>
          <a:p>
            <a:r>
              <a:rPr lang="en-US" dirty="0"/>
              <a:t>To compare Arrival Delay in Minutes vs. Departure Delay in Minutes?</a:t>
            </a:r>
          </a:p>
          <a:p>
            <a:r>
              <a:rPr lang="en-US" dirty="0"/>
              <a:t>To locate the satisfaction indicator across all airlines?</a:t>
            </a:r>
          </a:p>
          <a:p>
            <a:r>
              <a:rPr lang="en-US" dirty="0"/>
              <a:t>To find Correlation in order to find a balanced distribution?</a:t>
            </a:r>
          </a:p>
          <a:p>
            <a:r>
              <a:rPr lang="en-US" dirty="0"/>
              <a:t>To determine gender vs. customer satisfaction?</a:t>
            </a:r>
          </a:p>
        </p:txBody>
      </p:sp>
    </p:spTree>
    <p:extLst>
      <p:ext uri="{BB962C8B-B14F-4D97-AF65-F5344CB8AC3E}">
        <p14:creationId xmlns:p14="http://schemas.microsoft.com/office/powerpoint/2010/main" val="138996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6A79-2602-74C2-73FE-2EC152FDE7CB}"/>
              </a:ext>
            </a:extLst>
          </p:cNvPr>
          <p:cNvSpPr>
            <a:spLocks noGrp="1"/>
          </p:cNvSpPr>
          <p:nvPr>
            <p:ph type="title"/>
          </p:nvPr>
        </p:nvSpPr>
        <p:spPr>
          <a:xfrm>
            <a:off x="121920" y="-89694"/>
            <a:ext cx="10515600" cy="1325563"/>
          </a:xfrm>
        </p:spPr>
        <p:txBody>
          <a:bodyPr/>
          <a:lstStyle/>
          <a:p>
            <a:r>
              <a:rPr lang="en-US" b="1" u="sng" dirty="0"/>
              <a:t>Data Architecture:</a:t>
            </a:r>
          </a:p>
        </p:txBody>
      </p:sp>
      <p:sp>
        <p:nvSpPr>
          <p:cNvPr id="4" name="Rectangle: Rounded Corners 3">
            <a:extLst>
              <a:ext uri="{FF2B5EF4-FFF2-40B4-BE49-F238E27FC236}">
                <a16:creationId xmlns:a16="http://schemas.microsoft.com/office/drawing/2014/main" id="{F3C4AC00-105A-A2F0-6663-43C029D67603}"/>
              </a:ext>
            </a:extLst>
          </p:cNvPr>
          <p:cNvSpPr/>
          <p:nvPr/>
        </p:nvSpPr>
        <p:spPr>
          <a:xfrm>
            <a:off x="4498338" y="1027906"/>
            <a:ext cx="1412240" cy="11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5" name="Rectangle: Rounded Corners 4">
            <a:extLst>
              <a:ext uri="{FF2B5EF4-FFF2-40B4-BE49-F238E27FC236}">
                <a16:creationId xmlns:a16="http://schemas.microsoft.com/office/drawing/2014/main" id="{5650A9D2-D516-4184-75DA-30838B3B6618}"/>
              </a:ext>
            </a:extLst>
          </p:cNvPr>
          <p:cNvSpPr/>
          <p:nvPr/>
        </p:nvSpPr>
        <p:spPr>
          <a:xfrm>
            <a:off x="4168138" y="2479040"/>
            <a:ext cx="2072640" cy="11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Netflix dataset's accurate data to locate and extract.</a:t>
            </a:r>
          </a:p>
        </p:txBody>
      </p:sp>
      <p:sp>
        <p:nvSpPr>
          <p:cNvPr id="6" name="Rectangle: Rounded Corners 5">
            <a:extLst>
              <a:ext uri="{FF2B5EF4-FFF2-40B4-BE49-F238E27FC236}">
                <a16:creationId xmlns:a16="http://schemas.microsoft.com/office/drawing/2014/main" id="{AB901BEC-2BBF-EEA0-7C21-1B0EA331399E}"/>
              </a:ext>
            </a:extLst>
          </p:cNvPr>
          <p:cNvSpPr/>
          <p:nvPr/>
        </p:nvSpPr>
        <p:spPr>
          <a:xfrm>
            <a:off x="4282440" y="5669280"/>
            <a:ext cx="2194560" cy="11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Netflix dataset</a:t>
            </a:r>
            <a:endParaRPr lang="en-US" sz="1800" dirty="0">
              <a:solidFill>
                <a:schemeClr val="bg1"/>
              </a:solidFill>
            </a:endParaRPr>
          </a:p>
          <a:p>
            <a:r>
              <a:rPr lang="en-US" dirty="0"/>
              <a:t>a to locate and extract.</a:t>
            </a:r>
          </a:p>
        </p:txBody>
      </p:sp>
      <p:sp>
        <p:nvSpPr>
          <p:cNvPr id="7" name="TextBox 6">
            <a:extLst>
              <a:ext uri="{FF2B5EF4-FFF2-40B4-BE49-F238E27FC236}">
                <a16:creationId xmlns:a16="http://schemas.microsoft.com/office/drawing/2014/main" id="{27387A8D-AB75-CFFE-0F76-5A8ECC3B3CB0}"/>
              </a:ext>
            </a:extLst>
          </p:cNvPr>
          <p:cNvSpPr txBox="1"/>
          <p:nvPr/>
        </p:nvSpPr>
        <p:spPr>
          <a:xfrm>
            <a:off x="4381498" y="1327557"/>
            <a:ext cx="1645920" cy="646331"/>
          </a:xfrm>
          <a:prstGeom prst="rect">
            <a:avLst/>
          </a:prstGeom>
          <a:noFill/>
        </p:spPr>
        <p:txBody>
          <a:bodyPr wrap="square">
            <a:spAutoFit/>
          </a:bodyPr>
          <a:lstStyle/>
          <a:p>
            <a:pPr algn="ctr"/>
            <a:r>
              <a:rPr lang="en-US" sz="1800" dirty="0">
                <a:solidFill>
                  <a:schemeClr val="tx1"/>
                </a:solidFill>
              </a:rPr>
              <a:t>Raw Dataset</a:t>
            </a:r>
          </a:p>
          <a:p>
            <a:pPr algn="ctr"/>
            <a:endParaRPr lang="en-US" dirty="0">
              <a:solidFill>
                <a:schemeClr val="bg1"/>
              </a:solidFill>
            </a:endParaRPr>
          </a:p>
        </p:txBody>
      </p:sp>
      <p:sp>
        <p:nvSpPr>
          <p:cNvPr id="8" name="TextBox 7">
            <a:extLst>
              <a:ext uri="{FF2B5EF4-FFF2-40B4-BE49-F238E27FC236}">
                <a16:creationId xmlns:a16="http://schemas.microsoft.com/office/drawing/2014/main" id="{77D1A3DD-27A1-0F8D-47FD-FA37AAE6349F}"/>
              </a:ext>
            </a:extLst>
          </p:cNvPr>
          <p:cNvSpPr txBox="1"/>
          <p:nvPr/>
        </p:nvSpPr>
        <p:spPr>
          <a:xfrm>
            <a:off x="4231638" y="2843014"/>
            <a:ext cx="1945641" cy="646331"/>
          </a:xfrm>
          <a:prstGeom prst="rect">
            <a:avLst/>
          </a:prstGeom>
          <a:noFill/>
        </p:spPr>
        <p:txBody>
          <a:bodyPr wrap="square">
            <a:spAutoFit/>
          </a:bodyPr>
          <a:lstStyle/>
          <a:p>
            <a:pPr algn="ctr"/>
            <a:r>
              <a:rPr lang="en-US" sz="1800" dirty="0">
                <a:solidFill>
                  <a:schemeClr val="tx1"/>
                </a:solidFill>
              </a:rPr>
              <a:t>Data Cleaning </a:t>
            </a:r>
            <a:r>
              <a:rPr lang="en-US" dirty="0"/>
              <a:t>And </a:t>
            </a:r>
            <a:r>
              <a:rPr lang="en-US" sz="1800" dirty="0">
                <a:solidFill>
                  <a:schemeClr val="tx1"/>
                </a:solidFill>
              </a:rPr>
              <a:t>Transformation</a:t>
            </a:r>
            <a:endParaRPr lang="en-US" sz="1800" dirty="0">
              <a:solidFill>
                <a:schemeClr val="bg1"/>
              </a:solidFill>
            </a:endParaRPr>
          </a:p>
        </p:txBody>
      </p:sp>
      <p:sp>
        <p:nvSpPr>
          <p:cNvPr id="9" name="TextBox 8">
            <a:extLst>
              <a:ext uri="{FF2B5EF4-FFF2-40B4-BE49-F238E27FC236}">
                <a16:creationId xmlns:a16="http://schemas.microsoft.com/office/drawing/2014/main" id="{C0B32350-0280-2AA1-D3BD-25AB754AB032}"/>
              </a:ext>
            </a:extLst>
          </p:cNvPr>
          <p:cNvSpPr txBox="1"/>
          <p:nvPr/>
        </p:nvSpPr>
        <p:spPr>
          <a:xfrm>
            <a:off x="4043677" y="6019522"/>
            <a:ext cx="2854962" cy="369332"/>
          </a:xfrm>
          <a:prstGeom prst="rect">
            <a:avLst/>
          </a:prstGeom>
          <a:noFill/>
        </p:spPr>
        <p:txBody>
          <a:bodyPr wrap="square">
            <a:spAutoFit/>
          </a:bodyPr>
          <a:lstStyle/>
          <a:p>
            <a:pPr algn="ctr"/>
            <a:r>
              <a:rPr lang="en-US" sz="1800" dirty="0">
                <a:solidFill>
                  <a:schemeClr val="tx1"/>
                </a:solidFill>
              </a:rPr>
              <a:t>Data Visualization</a:t>
            </a:r>
            <a:endParaRPr lang="en-US" sz="1800" dirty="0">
              <a:solidFill>
                <a:schemeClr val="bg1"/>
              </a:solidFill>
            </a:endParaRPr>
          </a:p>
        </p:txBody>
      </p:sp>
      <p:sp>
        <p:nvSpPr>
          <p:cNvPr id="10" name="Rectangle: Rounded Corners 9">
            <a:extLst>
              <a:ext uri="{FF2B5EF4-FFF2-40B4-BE49-F238E27FC236}">
                <a16:creationId xmlns:a16="http://schemas.microsoft.com/office/drawing/2014/main" id="{1753AC99-78D2-CC80-3C7F-81F71688D0E7}"/>
              </a:ext>
            </a:extLst>
          </p:cNvPr>
          <p:cNvSpPr/>
          <p:nvPr/>
        </p:nvSpPr>
        <p:spPr>
          <a:xfrm>
            <a:off x="3505200" y="3960614"/>
            <a:ext cx="3749040" cy="11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Split the dataset into training and testing sets. And applying the models to retrieve valuable solutions to Problem Statements</a:t>
            </a:r>
          </a:p>
        </p:txBody>
      </p:sp>
      <p:cxnSp>
        <p:nvCxnSpPr>
          <p:cNvPr id="11" name="Straight Arrow Connector 10">
            <a:extLst>
              <a:ext uri="{FF2B5EF4-FFF2-40B4-BE49-F238E27FC236}">
                <a16:creationId xmlns:a16="http://schemas.microsoft.com/office/drawing/2014/main" id="{72CE37AE-0E64-EDE5-F5B1-9482822933A9}"/>
              </a:ext>
            </a:extLst>
          </p:cNvPr>
          <p:cNvCxnSpPr>
            <a:stCxn id="4" idx="2"/>
            <a:endCxn id="5" idx="0"/>
          </p:cNvCxnSpPr>
          <p:nvPr/>
        </p:nvCxnSpPr>
        <p:spPr>
          <a:xfrm>
            <a:off x="5204458" y="2145506"/>
            <a:ext cx="0" cy="33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3E53BD-1A0B-2DE5-E4F0-2D50E700A49B}"/>
              </a:ext>
            </a:extLst>
          </p:cNvPr>
          <p:cNvCxnSpPr>
            <a:stCxn id="5" idx="2"/>
          </p:cNvCxnSpPr>
          <p:nvPr/>
        </p:nvCxnSpPr>
        <p:spPr>
          <a:xfrm>
            <a:off x="5204458" y="3596640"/>
            <a:ext cx="0" cy="36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3789347-B6FD-B33D-84B7-E845A76FD545}"/>
              </a:ext>
            </a:extLst>
          </p:cNvPr>
          <p:cNvCxnSpPr/>
          <p:nvPr/>
        </p:nvCxnSpPr>
        <p:spPr>
          <a:xfrm>
            <a:off x="5204458" y="5078214"/>
            <a:ext cx="0" cy="591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84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97700B6-F5C8-ABE6-68C4-4EDE982416E3}"/>
              </a:ext>
            </a:extLst>
          </p:cNvPr>
          <p:cNvSpPr txBox="1">
            <a:spLocks/>
          </p:cNvSpPr>
          <p:nvPr/>
        </p:nvSpPr>
        <p:spPr>
          <a:xfrm>
            <a:off x="233680" y="259398"/>
            <a:ext cx="3474720" cy="48228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Data Transformation:</a:t>
            </a:r>
          </a:p>
        </p:txBody>
      </p:sp>
      <p:pic>
        <p:nvPicPr>
          <p:cNvPr id="6" name="Picture 5">
            <a:extLst>
              <a:ext uri="{FF2B5EF4-FFF2-40B4-BE49-F238E27FC236}">
                <a16:creationId xmlns:a16="http://schemas.microsoft.com/office/drawing/2014/main" id="{30715700-A26D-328A-D536-80022630F9B4}"/>
              </a:ext>
            </a:extLst>
          </p:cNvPr>
          <p:cNvPicPr>
            <a:picLocks noChangeAspect="1"/>
          </p:cNvPicPr>
          <p:nvPr/>
        </p:nvPicPr>
        <p:blipFill>
          <a:blip r:embed="rId2"/>
          <a:stretch>
            <a:fillRect/>
          </a:stretch>
        </p:blipFill>
        <p:spPr>
          <a:xfrm>
            <a:off x="1755440" y="741680"/>
            <a:ext cx="8681120" cy="5933440"/>
          </a:xfrm>
          <a:prstGeom prst="rect">
            <a:avLst/>
          </a:prstGeom>
        </p:spPr>
      </p:pic>
    </p:spTree>
    <p:extLst>
      <p:ext uri="{BB962C8B-B14F-4D97-AF65-F5344CB8AC3E}">
        <p14:creationId xmlns:p14="http://schemas.microsoft.com/office/powerpoint/2010/main" val="18002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9376616-999E-AC2C-9A4C-8EE11FB2B9F7}"/>
              </a:ext>
            </a:extLst>
          </p:cNvPr>
          <p:cNvSpPr txBox="1">
            <a:spLocks/>
          </p:cNvSpPr>
          <p:nvPr/>
        </p:nvSpPr>
        <p:spPr>
          <a:xfrm>
            <a:off x="233680" y="259398"/>
            <a:ext cx="3474720" cy="4822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Dataset Information:</a:t>
            </a:r>
          </a:p>
        </p:txBody>
      </p:sp>
      <p:pic>
        <p:nvPicPr>
          <p:cNvPr id="4" name="Picture 3">
            <a:extLst>
              <a:ext uri="{FF2B5EF4-FFF2-40B4-BE49-F238E27FC236}">
                <a16:creationId xmlns:a16="http://schemas.microsoft.com/office/drawing/2014/main" id="{389E4D8F-0E3D-A37E-C196-72B6D83DC418}"/>
              </a:ext>
            </a:extLst>
          </p:cNvPr>
          <p:cNvPicPr>
            <a:picLocks noChangeAspect="1"/>
          </p:cNvPicPr>
          <p:nvPr/>
        </p:nvPicPr>
        <p:blipFill>
          <a:blip r:embed="rId2"/>
          <a:stretch>
            <a:fillRect/>
          </a:stretch>
        </p:blipFill>
        <p:spPr>
          <a:xfrm>
            <a:off x="2000250" y="819150"/>
            <a:ext cx="8191500" cy="5219700"/>
          </a:xfrm>
          <a:prstGeom prst="rect">
            <a:avLst/>
          </a:prstGeom>
        </p:spPr>
      </p:pic>
    </p:spTree>
    <p:extLst>
      <p:ext uri="{BB962C8B-B14F-4D97-AF65-F5344CB8AC3E}">
        <p14:creationId xmlns:p14="http://schemas.microsoft.com/office/powerpoint/2010/main" val="417959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B82E32A-E1DF-D1F7-DB81-AF600ECF877F}"/>
              </a:ext>
            </a:extLst>
          </p:cNvPr>
          <p:cNvSpPr txBox="1">
            <a:spLocks/>
          </p:cNvSpPr>
          <p:nvPr/>
        </p:nvSpPr>
        <p:spPr>
          <a:xfrm>
            <a:off x="233680" y="259398"/>
            <a:ext cx="9276080" cy="48228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To determine which age group travels the most in airlines:</a:t>
            </a:r>
          </a:p>
        </p:txBody>
      </p:sp>
      <p:pic>
        <p:nvPicPr>
          <p:cNvPr id="4" name="Picture 3">
            <a:extLst>
              <a:ext uri="{FF2B5EF4-FFF2-40B4-BE49-F238E27FC236}">
                <a16:creationId xmlns:a16="http://schemas.microsoft.com/office/drawing/2014/main" id="{D0797164-EC6F-0048-EA25-AE6427956536}"/>
              </a:ext>
            </a:extLst>
          </p:cNvPr>
          <p:cNvPicPr>
            <a:picLocks noChangeAspect="1"/>
          </p:cNvPicPr>
          <p:nvPr/>
        </p:nvPicPr>
        <p:blipFill>
          <a:blip r:embed="rId2"/>
          <a:stretch>
            <a:fillRect/>
          </a:stretch>
        </p:blipFill>
        <p:spPr>
          <a:xfrm>
            <a:off x="1757362" y="1785937"/>
            <a:ext cx="8677275" cy="3286125"/>
          </a:xfrm>
          <a:prstGeom prst="rect">
            <a:avLst/>
          </a:prstGeom>
        </p:spPr>
      </p:pic>
    </p:spTree>
    <p:extLst>
      <p:ext uri="{BB962C8B-B14F-4D97-AF65-F5344CB8AC3E}">
        <p14:creationId xmlns:p14="http://schemas.microsoft.com/office/powerpoint/2010/main" val="32361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F0CF-5E61-FE43-0C5E-4179BB402635}"/>
              </a:ext>
            </a:extLst>
          </p:cNvPr>
          <p:cNvPicPr>
            <a:picLocks noChangeAspect="1"/>
          </p:cNvPicPr>
          <p:nvPr/>
        </p:nvPicPr>
        <p:blipFill>
          <a:blip r:embed="rId2"/>
          <a:stretch>
            <a:fillRect/>
          </a:stretch>
        </p:blipFill>
        <p:spPr>
          <a:xfrm>
            <a:off x="2876550" y="1619250"/>
            <a:ext cx="6438900" cy="3619500"/>
          </a:xfrm>
          <a:prstGeom prst="rect">
            <a:avLst/>
          </a:prstGeom>
        </p:spPr>
      </p:pic>
      <p:sp>
        <p:nvSpPr>
          <p:cNvPr id="4" name="Subtitle 2">
            <a:extLst>
              <a:ext uri="{FF2B5EF4-FFF2-40B4-BE49-F238E27FC236}">
                <a16:creationId xmlns:a16="http://schemas.microsoft.com/office/drawing/2014/main" id="{1EBF1B77-6656-624C-ACA3-A9CB66E69A48}"/>
              </a:ext>
            </a:extLst>
          </p:cNvPr>
          <p:cNvSpPr txBox="1">
            <a:spLocks/>
          </p:cNvSpPr>
          <p:nvPr/>
        </p:nvSpPr>
        <p:spPr>
          <a:xfrm>
            <a:off x="233680" y="259398"/>
            <a:ext cx="8971280" cy="4822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To discover which gender travels the most in airlines:</a:t>
            </a:r>
          </a:p>
        </p:txBody>
      </p:sp>
    </p:spTree>
    <p:extLst>
      <p:ext uri="{BB962C8B-B14F-4D97-AF65-F5344CB8AC3E}">
        <p14:creationId xmlns:p14="http://schemas.microsoft.com/office/powerpoint/2010/main" val="393324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E6F37-83F4-C62B-9CAF-8691BC6D78ED}"/>
              </a:ext>
            </a:extLst>
          </p:cNvPr>
          <p:cNvPicPr>
            <a:picLocks noChangeAspect="1"/>
          </p:cNvPicPr>
          <p:nvPr/>
        </p:nvPicPr>
        <p:blipFill>
          <a:blip r:embed="rId2"/>
          <a:stretch>
            <a:fillRect/>
          </a:stretch>
        </p:blipFill>
        <p:spPr>
          <a:xfrm>
            <a:off x="3133725" y="1643062"/>
            <a:ext cx="5924550" cy="3571875"/>
          </a:xfrm>
          <a:prstGeom prst="rect">
            <a:avLst/>
          </a:prstGeom>
        </p:spPr>
      </p:pic>
      <p:sp>
        <p:nvSpPr>
          <p:cNvPr id="4" name="Subtitle 2">
            <a:extLst>
              <a:ext uri="{FF2B5EF4-FFF2-40B4-BE49-F238E27FC236}">
                <a16:creationId xmlns:a16="http://schemas.microsoft.com/office/drawing/2014/main" id="{DF7CAE5F-A710-3E9B-41EB-F7FFD8D23C82}"/>
              </a:ext>
            </a:extLst>
          </p:cNvPr>
          <p:cNvSpPr txBox="1">
            <a:spLocks/>
          </p:cNvSpPr>
          <p:nvPr/>
        </p:nvSpPr>
        <p:spPr>
          <a:xfrm>
            <a:off x="426720" y="259398"/>
            <a:ext cx="10972800" cy="939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u="sng" dirty="0"/>
              <a:t>Arrival Delay in Minutes vs. Departure Delay in Minutes:</a:t>
            </a:r>
          </a:p>
        </p:txBody>
      </p:sp>
    </p:spTree>
    <p:extLst>
      <p:ext uri="{BB962C8B-B14F-4D97-AF65-F5344CB8AC3E}">
        <p14:creationId xmlns:p14="http://schemas.microsoft.com/office/powerpoint/2010/main" val="420495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386</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Introduction:</vt:lpstr>
      <vt:lpstr>Problem Statements:</vt:lpstr>
      <vt:lpstr>Data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cp:revision>
  <dcterms:created xsi:type="dcterms:W3CDTF">2023-08-02T11:20:05Z</dcterms:created>
  <dcterms:modified xsi:type="dcterms:W3CDTF">2023-11-08T03:30:18Z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2023-08-02T11:41:30Z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85d4b036-0060-4536-ad77-63ae121d83a0</vt:lpwstr>
  </property>
  <property fmtid="{D5CDD505-2E9C-101B-9397-08002B2CF9AE}" pid="8" name="MSIP_Label_defa4170-0d19-0005-0004-bc88714345d2_ContentBits">
    <vt:lpwstr>0</vt:lpwstr>
  </property>
</Properties>
</file>