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0" r:id="rId3"/>
    <p:sldId id="257" r:id="rId4"/>
    <p:sldId id="268" r:id="rId5"/>
    <p:sldId id="269" r:id="rId6"/>
    <p:sldId id="259" r:id="rId7"/>
    <p:sldId id="280" r:id="rId8"/>
    <p:sldId id="264" r:id="rId9"/>
    <p:sldId id="266" r:id="rId10"/>
    <p:sldId id="271" r:id="rId11"/>
    <p:sldId id="272" r:id="rId12"/>
    <p:sldId id="273" r:id="rId13"/>
    <p:sldId id="274" r:id="rId14"/>
    <p:sldId id="276" r:id="rId15"/>
    <p:sldId id="275" r:id="rId16"/>
    <p:sldId id="278" r:id="rId17"/>
    <p:sldId id="277" r:id="rId18"/>
    <p:sldId id="279"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9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11/17/2023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11/17/2023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11/17/2023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DA30-3D67-487B-9A93-4CD5B65C59B3}"/>
              </a:ext>
            </a:extLst>
          </p:cNvPr>
          <p:cNvSpPr>
            <a:spLocks noGrp="1"/>
          </p:cNvSpPr>
          <p:nvPr>
            <p:ph type="ctrTitle"/>
          </p:nvPr>
        </p:nvSpPr>
        <p:spPr>
          <a:xfrm>
            <a:off x="1051559" y="1432223"/>
            <a:ext cx="10222797" cy="3035808"/>
          </a:xfrm>
        </p:spPr>
        <p:txBody>
          <a:bodyPr/>
          <a:lstStyle/>
          <a:p>
            <a:r>
              <a:rPr lang="en-IN" dirty="0"/>
              <a:t>SPOTIFY Data </a:t>
            </a:r>
            <a:r>
              <a:rPr lang="en-US" dirty="0"/>
              <a:t>Analysis</a:t>
            </a:r>
            <a:br>
              <a:rPr lang="en-US" dirty="0"/>
            </a:br>
            <a:endParaRPr lang="en-IN" dirty="0"/>
          </a:p>
        </p:txBody>
      </p:sp>
      <p:sp>
        <p:nvSpPr>
          <p:cNvPr id="4" name="TextBox 3">
            <a:extLst>
              <a:ext uri="{FF2B5EF4-FFF2-40B4-BE49-F238E27FC236}">
                <a16:creationId xmlns:a16="http://schemas.microsoft.com/office/drawing/2014/main" id="{EF315230-E0C3-1FEC-0EC4-9FE3A96BFD3C}"/>
              </a:ext>
            </a:extLst>
          </p:cNvPr>
          <p:cNvSpPr txBox="1"/>
          <p:nvPr/>
        </p:nvSpPr>
        <p:spPr>
          <a:xfrm>
            <a:off x="6821521" y="5977806"/>
            <a:ext cx="6094378" cy="369332"/>
          </a:xfrm>
          <a:prstGeom prst="rect">
            <a:avLst/>
          </a:prstGeom>
          <a:noFill/>
        </p:spPr>
        <p:txBody>
          <a:bodyPr wrap="square">
            <a:spAutoFit/>
          </a:bodyPr>
          <a:lstStyle/>
          <a:p>
            <a:r>
              <a:rPr lang="en-IN" sz="1800" dirty="0"/>
              <a:t>Venu Sai Ram </a:t>
            </a:r>
            <a:r>
              <a:rPr lang="en-IN" sz="1800" dirty="0" err="1"/>
              <a:t>Udayabhaskara</a:t>
            </a:r>
            <a:r>
              <a:rPr lang="en-IN" sz="1800" dirty="0"/>
              <a:t> Reddy K</a:t>
            </a:r>
          </a:p>
        </p:txBody>
      </p:sp>
    </p:spTree>
    <p:extLst>
      <p:ext uri="{BB962C8B-B14F-4D97-AF65-F5344CB8AC3E}">
        <p14:creationId xmlns:p14="http://schemas.microsoft.com/office/powerpoint/2010/main" val="255088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272180" y="358173"/>
            <a:ext cx="10058400" cy="604866"/>
          </a:xfrm>
        </p:spPr>
        <p:txBody>
          <a:bodyPr>
            <a:normAutofit fontScale="90000"/>
          </a:bodyPr>
          <a:lstStyle/>
          <a:p>
            <a:r>
              <a:rPr lang="en-US" sz="3200" u="sng" dirty="0"/>
              <a:t>Logic To determine How many different genres of music altogether:</a:t>
            </a:r>
            <a:br>
              <a:rPr lang="en-US" sz="3200" u="sng" dirty="0"/>
            </a:br>
            <a:endParaRPr lang="en-US" sz="3200" u="sng" dirty="0"/>
          </a:p>
        </p:txBody>
      </p:sp>
      <p:pic>
        <p:nvPicPr>
          <p:cNvPr id="5" name="Picture 4">
            <a:extLst>
              <a:ext uri="{FF2B5EF4-FFF2-40B4-BE49-F238E27FC236}">
                <a16:creationId xmlns:a16="http://schemas.microsoft.com/office/drawing/2014/main" id="{308839F8-BFB9-E913-9526-8EB1C0B98825}"/>
              </a:ext>
            </a:extLst>
          </p:cNvPr>
          <p:cNvPicPr>
            <a:picLocks noChangeAspect="1"/>
          </p:cNvPicPr>
          <p:nvPr/>
        </p:nvPicPr>
        <p:blipFill>
          <a:blip r:embed="rId2"/>
          <a:stretch>
            <a:fillRect/>
          </a:stretch>
        </p:blipFill>
        <p:spPr>
          <a:xfrm>
            <a:off x="376237" y="1023937"/>
            <a:ext cx="11439525" cy="4810125"/>
          </a:xfrm>
          <a:prstGeom prst="rect">
            <a:avLst/>
          </a:prstGeom>
        </p:spPr>
      </p:pic>
    </p:spTree>
    <p:extLst>
      <p:ext uri="{BB962C8B-B14F-4D97-AF65-F5344CB8AC3E}">
        <p14:creationId xmlns:p14="http://schemas.microsoft.com/office/powerpoint/2010/main" val="154181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272180" y="358173"/>
            <a:ext cx="10058400" cy="604866"/>
          </a:xfrm>
        </p:spPr>
        <p:txBody>
          <a:bodyPr>
            <a:normAutofit fontScale="90000"/>
          </a:bodyPr>
          <a:lstStyle/>
          <a:p>
            <a:br>
              <a:rPr lang="en-US" sz="3200" u="sng" dirty="0"/>
            </a:br>
            <a:r>
              <a:rPr lang="en-IN" sz="3200" u="sng" dirty="0"/>
              <a:t>Sentimental analysis on music type:</a:t>
            </a:r>
            <a:br>
              <a:rPr lang="en-IN" sz="1100" dirty="0"/>
            </a:br>
            <a:endParaRPr lang="en-US" sz="3200" u="sng" dirty="0"/>
          </a:p>
        </p:txBody>
      </p:sp>
      <p:pic>
        <p:nvPicPr>
          <p:cNvPr id="4" name="Picture 3">
            <a:extLst>
              <a:ext uri="{FF2B5EF4-FFF2-40B4-BE49-F238E27FC236}">
                <a16:creationId xmlns:a16="http://schemas.microsoft.com/office/drawing/2014/main" id="{4179FA25-1857-248E-3598-90E6B7BBF302}"/>
              </a:ext>
            </a:extLst>
          </p:cNvPr>
          <p:cNvPicPr>
            <a:picLocks noChangeAspect="1"/>
          </p:cNvPicPr>
          <p:nvPr/>
        </p:nvPicPr>
        <p:blipFill>
          <a:blip r:embed="rId2"/>
          <a:stretch>
            <a:fillRect/>
          </a:stretch>
        </p:blipFill>
        <p:spPr>
          <a:xfrm>
            <a:off x="272180" y="890385"/>
            <a:ext cx="2981325" cy="1400175"/>
          </a:xfrm>
          <a:prstGeom prst="rect">
            <a:avLst/>
          </a:prstGeom>
        </p:spPr>
      </p:pic>
      <p:pic>
        <p:nvPicPr>
          <p:cNvPr id="6" name="Picture 5">
            <a:extLst>
              <a:ext uri="{FF2B5EF4-FFF2-40B4-BE49-F238E27FC236}">
                <a16:creationId xmlns:a16="http://schemas.microsoft.com/office/drawing/2014/main" id="{54567894-1373-1446-C39A-9082C4C558B4}"/>
              </a:ext>
            </a:extLst>
          </p:cNvPr>
          <p:cNvPicPr>
            <a:picLocks noChangeAspect="1"/>
          </p:cNvPicPr>
          <p:nvPr/>
        </p:nvPicPr>
        <p:blipFill>
          <a:blip r:embed="rId3"/>
          <a:stretch>
            <a:fillRect/>
          </a:stretch>
        </p:blipFill>
        <p:spPr>
          <a:xfrm>
            <a:off x="1962150" y="963038"/>
            <a:ext cx="8267700" cy="5647311"/>
          </a:xfrm>
          <a:prstGeom prst="rect">
            <a:avLst/>
          </a:prstGeom>
        </p:spPr>
      </p:pic>
    </p:spTree>
    <p:extLst>
      <p:ext uri="{BB962C8B-B14F-4D97-AF65-F5344CB8AC3E}">
        <p14:creationId xmlns:p14="http://schemas.microsoft.com/office/powerpoint/2010/main" val="198995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272180" y="358173"/>
            <a:ext cx="10058400" cy="604866"/>
          </a:xfrm>
        </p:spPr>
        <p:txBody>
          <a:bodyPr>
            <a:normAutofit fontScale="90000"/>
          </a:bodyPr>
          <a:lstStyle/>
          <a:p>
            <a:br>
              <a:rPr lang="en-US" sz="3200" u="sng" dirty="0"/>
            </a:br>
            <a:r>
              <a:rPr lang="en-US" sz="3200" u="sng" dirty="0"/>
              <a:t>Discovered the top five most popular artists:</a:t>
            </a:r>
            <a:br>
              <a:rPr lang="en-US" sz="800" dirty="0"/>
            </a:br>
            <a:br>
              <a:rPr lang="en-IN" sz="1100" dirty="0"/>
            </a:br>
            <a:endParaRPr lang="en-US" sz="3200" u="sng" dirty="0"/>
          </a:p>
        </p:txBody>
      </p:sp>
      <p:pic>
        <p:nvPicPr>
          <p:cNvPr id="4" name="Picture 3">
            <a:extLst>
              <a:ext uri="{FF2B5EF4-FFF2-40B4-BE49-F238E27FC236}">
                <a16:creationId xmlns:a16="http://schemas.microsoft.com/office/drawing/2014/main" id="{C2D50B09-EF7C-3BB6-8209-6CA3269571BA}"/>
              </a:ext>
            </a:extLst>
          </p:cNvPr>
          <p:cNvPicPr>
            <a:picLocks noChangeAspect="1"/>
          </p:cNvPicPr>
          <p:nvPr/>
        </p:nvPicPr>
        <p:blipFill>
          <a:blip r:embed="rId2"/>
          <a:stretch>
            <a:fillRect/>
          </a:stretch>
        </p:blipFill>
        <p:spPr>
          <a:xfrm>
            <a:off x="1940553" y="865761"/>
            <a:ext cx="8310893" cy="5846324"/>
          </a:xfrm>
          <a:prstGeom prst="rect">
            <a:avLst/>
          </a:prstGeom>
        </p:spPr>
      </p:pic>
    </p:spTree>
    <p:extLst>
      <p:ext uri="{BB962C8B-B14F-4D97-AF65-F5344CB8AC3E}">
        <p14:creationId xmlns:p14="http://schemas.microsoft.com/office/powerpoint/2010/main" val="359378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194359" y="280352"/>
            <a:ext cx="10058400" cy="604866"/>
          </a:xfrm>
        </p:spPr>
        <p:txBody>
          <a:bodyPr>
            <a:normAutofit fontScale="90000"/>
          </a:bodyPr>
          <a:lstStyle/>
          <a:p>
            <a:br>
              <a:rPr lang="en-US" sz="3200" u="sng" dirty="0"/>
            </a:br>
            <a:r>
              <a:rPr lang="en-US" sz="3200" u="sng" dirty="0"/>
              <a:t>The TOP 5 Songs with the Longest Length:</a:t>
            </a:r>
            <a:br>
              <a:rPr lang="en-US" sz="800" dirty="0"/>
            </a:br>
            <a:br>
              <a:rPr lang="en-IN" sz="1100" dirty="0"/>
            </a:br>
            <a:endParaRPr lang="en-US" sz="3200" u="sng" dirty="0"/>
          </a:p>
        </p:txBody>
      </p:sp>
      <p:pic>
        <p:nvPicPr>
          <p:cNvPr id="4" name="Picture 3">
            <a:extLst>
              <a:ext uri="{FF2B5EF4-FFF2-40B4-BE49-F238E27FC236}">
                <a16:creationId xmlns:a16="http://schemas.microsoft.com/office/drawing/2014/main" id="{C80A9F28-ADB7-4307-EE9D-AFC01EF06FDE}"/>
              </a:ext>
            </a:extLst>
          </p:cNvPr>
          <p:cNvPicPr>
            <a:picLocks noChangeAspect="1"/>
          </p:cNvPicPr>
          <p:nvPr/>
        </p:nvPicPr>
        <p:blipFill>
          <a:blip r:embed="rId2"/>
          <a:stretch>
            <a:fillRect/>
          </a:stretch>
        </p:blipFill>
        <p:spPr>
          <a:xfrm>
            <a:off x="436785" y="885218"/>
            <a:ext cx="10092746" cy="5642043"/>
          </a:xfrm>
          <a:prstGeom prst="rect">
            <a:avLst/>
          </a:prstGeom>
        </p:spPr>
      </p:pic>
    </p:spTree>
    <p:extLst>
      <p:ext uri="{BB962C8B-B14F-4D97-AF65-F5344CB8AC3E}">
        <p14:creationId xmlns:p14="http://schemas.microsoft.com/office/powerpoint/2010/main" val="50105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77627" y="153891"/>
            <a:ext cx="10058400" cy="604866"/>
          </a:xfrm>
        </p:spPr>
        <p:txBody>
          <a:bodyPr>
            <a:normAutofit fontScale="90000"/>
          </a:bodyPr>
          <a:lstStyle/>
          <a:p>
            <a:br>
              <a:rPr lang="en-US" sz="3200" u="sng" dirty="0"/>
            </a:br>
            <a:br>
              <a:rPr lang="en-IN" sz="3200" u="sng" dirty="0"/>
            </a:br>
            <a:r>
              <a:rPr lang="en-US" sz="3200" u="sng" dirty="0"/>
              <a:t>The song's length in relation to its level of popularity:</a:t>
            </a:r>
            <a:br>
              <a:rPr lang="en-US" sz="3200" u="sng" dirty="0"/>
            </a:br>
            <a:br>
              <a:rPr lang="en-IN" sz="1100" dirty="0"/>
            </a:br>
            <a:endParaRPr lang="en-US" sz="3200" u="sng" dirty="0"/>
          </a:p>
        </p:txBody>
      </p:sp>
      <p:pic>
        <p:nvPicPr>
          <p:cNvPr id="1026" name="Picture 2">
            <a:extLst>
              <a:ext uri="{FF2B5EF4-FFF2-40B4-BE49-F238E27FC236}">
                <a16:creationId xmlns:a16="http://schemas.microsoft.com/office/drawing/2014/main" id="{5AA09035-C532-ED68-8C50-CEF7FE763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5760"/>
            <a:ext cx="5713378" cy="36770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768728-6B15-759A-FD57-0AB5AD0A60C9}"/>
              </a:ext>
            </a:extLst>
          </p:cNvPr>
          <p:cNvPicPr>
            <a:picLocks noChangeAspect="1"/>
          </p:cNvPicPr>
          <p:nvPr/>
        </p:nvPicPr>
        <p:blipFill>
          <a:blip r:embed="rId3"/>
          <a:stretch>
            <a:fillRect/>
          </a:stretch>
        </p:blipFill>
        <p:spPr>
          <a:xfrm>
            <a:off x="291831" y="865760"/>
            <a:ext cx="5370511" cy="5087567"/>
          </a:xfrm>
          <a:prstGeom prst="rect">
            <a:avLst/>
          </a:prstGeom>
        </p:spPr>
      </p:pic>
    </p:spTree>
    <p:extLst>
      <p:ext uri="{BB962C8B-B14F-4D97-AF65-F5344CB8AC3E}">
        <p14:creationId xmlns:p14="http://schemas.microsoft.com/office/powerpoint/2010/main" val="93073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272180" y="358173"/>
            <a:ext cx="10058400" cy="604866"/>
          </a:xfrm>
        </p:spPr>
        <p:txBody>
          <a:bodyPr>
            <a:normAutofit fontScale="90000"/>
          </a:bodyPr>
          <a:lstStyle/>
          <a:p>
            <a:r>
              <a:rPr lang="en-US" sz="3200" u="sng" dirty="0"/>
              <a:t>Below is the loudness of the songs and its popularity:</a:t>
            </a:r>
            <a:br>
              <a:rPr lang="en-US" sz="3200" u="sng" dirty="0"/>
            </a:br>
            <a:br>
              <a:rPr lang="en-US" sz="800" dirty="0"/>
            </a:br>
            <a:endParaRPr lang="en-US" sz="3200" u="sng" dirty="0"/>
          </a:p>
        </p:txBody>
      </p:sp>
      <p:pic>
        <p:nvPicPr>
          <p:cNvPr id="2050" name="Picture 2">
            <a:extLst>
              <a:ext uri="{FF2B5EF4-FFF2-40B4-BE49-F238E27FC236}">
                <a16:creationId xmlns:a16="http://schemas.microsoft.com/office/drawing/2014/main" id="{A8D302B2-C839-2945-E7AB-D93B167D1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045" y="660606"/>
            <a:ext cx="54387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E9E7BC3-5DFB-5ECD-9A28-7128EA26D019}"/>
              </a:ext>
            </a:extLst>
          </p:cNvPr>
          <p:cNvPicPr>
            <a:picLocks noChangeAspect="1"/>
          </p:cNvPicPr>
          <p:nvPr/>
        </p:nvPicPr>
        <p:blipFill>
          <a:blip r:embed="rId3"/>
          <a:stretch>
            <a:fillRect/>
          </a:stretch>
        </p:blipFill>
        <p:spPr>
          <a:xfrm>
            <a:off x="226978" y="787939"/>
            <a:ext cx="5869021" cy="5846325"/>
          </a:xfrm>
          <a:prstGeom prst="rect">
            <a:avLst/>
          </a:prstGeom>
        </p:spPr>
      </p:pic>
    </p:spTree>
    <p:extLst>
      <p:ext uri="{BB962C8B-B14F-4D97-AF65-F5344CB8AC3E}">
        <p14:creationId xmlns:p14="http://schemas.microsoft.com/office/powerpoint/2010/main" val="151829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272180" y="358173"/>
            <a:ext cx="10058400" cy="604866"/>
          </a:xfrm>
        </p:spPr>
        <p:txBody>
          <a:bodyPr>
            <a:normAutofit fontScale="90000"/>
          </a:bodyPr>
          <a:lstStyle/>
          <a:p>
            <a:r>
              <a:rPr lang="en-US" sz="3200" u="sng" dirty="0"/>
              <a:t>Derived Top trending genre:</a:t>
            </a:r>
            <a:br>
              <a:rPr lang="en-US" sz="3200" u="sng" dirty="0"/>
            </a:br>
            <a:endParaRPr lang="en-US" sz="3200" u="sng" dirty="0"/>
          </a:p>
        </p:txBody>
      </p:sp>
      <p:pic>
        <p:nvPicPr>
          <p:cNvPr id="4" name="Picture 3">
            <a:extLst>
              <a:ext uri="{FF2B5EF4-FFF2-40B4-BE49-F238E27FC236}">
                <a16:creationId xmlns:a16="http://schemas.microsoft.com/office/drawing/2014/main" id="{3A6C3895-8FE4-6F81-DAB1-49EDD27C245F}"/>
              </a:ext>
            </a:extLst>
          </p:cNvPr>
          <p:cNvPicPr>
            <a:picLocks noChangeAspect="1"/>
          </p:cNvPicPr>
          <p:nvPr/>
        </p:nvPicPr>
        <p:blipFill>
          <a:blip r:embed="rId2"/>
          <a:stretch>
            <a:fillRect/>
          </a:stretch>
        </p:blipFill>
        <p:spPr>
          <a:xfrm>
            <a:off x="0" y="660606"/>
            <a:ext cx="1990725" cy="1771650"/>
          </a:xfrm>
          <a:prstGeom prst="rect">
            <a:avLst/>
          </a:prstGeom>
        </p:spPr>
      </p:pic>
      <p:pic>
        <p:nvPicPr>
          <p:cNvPr id="3074" name="Picture 2">
            <a:extLst>
              <a:ext uri="{FF2B5EF4-FFF2-40B4-BE49-F238E27FC236}">
                <a16:creationId xmlns:a16="http://schemas.microsoft.com/office/drawing/2014/main" id="{9F37F40A-9BB4-F663-F474-38F9A0DB3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4" y="660607"/>
            <a:ext cx="9439275" cy="32693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72BEC5F-A9C7-EF77-C53A-FAF3AD7FE9F4}"/>
              </a:ext>
            </a:extLst>
          </p:cNvPr>
          <p:cNvPicPr>
            <a:picLocks noChangeAspect="1"/>
          </p:cNvPicPr>
          <p:nvPr/>
        </p:nvPicPr>
        <p:blipFill>
          <a:blip r:embed="rId4"/>
          <a:stretch>
            <a:fillRect/>
          </a:stretch>
        </p:blipFill>
        <p:spPr>
          <a:xfrm>
            <a:off x="272180" y="3938384"/>
            <a:ext cx="8534400" cy="2736007"/>
          </a:xfrm>
          <a:prstGeom prst="rect">
            <a:avLst/>
          </a:prstGeom>
        </p:spPr>
      </p:pic>
    </p:spTree>
    <p:extLst>
      <p:ext uri="{BB962C8B-B14F-4D97-AF65-F5344CB8AC3E}">
        <p14:creationId xmlns:p14="http://schemas.microsoft.com/office/powerpoint/2010/main" val="371302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272179" y="358173"/>
            <a:ext cx="11634475" cy="604866"/>
          </a:xfrm>
        </p:spPr>
        <p:txBody>
          <a:bodyPr>
            <a:normAutofit fontScale="90000"/>
          </a:bodyPr>
          <a:lstStyle/>
          <a:p>
            <a:r>
              <a:rPr lang="en-US" sz="3200" u="sng" dirty="0"/>
              <a:t>Text mining analysis to print the 20 most common words in the album name:</a:t>
            </a:r>
          </a:p>
        </p:txBody>
      </p:sp>
      <p:pic>
        <p:nvPicPr>
          <p:cNvPr id="4" name="Picture 3">
            <a:extLst>
              <a:ext uri="{FF2B5EF4-FFF2-40B4-BE49-F238E27FC236}">
                <a16:creationId xmlns:a16="http://schemas.microsoft.com/office/drawing/2014/main" id="{0AE0F382-402C-12DC-2E68-71CF5178776C}"/>
              </a:ext>
            </a:extLst>
          </p:cNvPr>
          <p:cNvPicPr>
            <a:picLocks noChangeAspect="1"/>
          </p:cNvPicPr>
          <p:nvPr/>
        </p:nvPicPr>
        <p:blipFill>
          <a:blip r:embed="rId2"/>
          <a:stretch>
            <a:fillRect/>
          </a:stretch>
        </p:blipFill>
        <p:spPr>
          <a:xfrm>
            <a:off x="285346" y="963039"/>
            <a:ext cx="10978015" cy="5787957"/>
          </a:xfrm>
          <a:prstGeom prst="rect">
            <a:avLst/>
          </a:prstGeom>
        </p:spPr>
      </p:pic>
    </p:spTree>
    <p:extLst>
      <p:ext uri="{BB962C8B-B14F-4D97-AF65-F5344CB8AC3E}">
        <p14:creationId xmlns:p14="http://schemas.microsoft.com/office/powerpoint/2010/main" val="168373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3BBB-295B-A19C-045A-F139B1580224}"/>
              </a:ext>
            </a:extLst>
          </p:cNvPr>
          <p:cNvSpPr>
            <a:spLocks noGrp="1"/>
          </p:cNvSpPr>
          <p:nvPr>
            <p:ph type="title"/>
          </p:nvPr>
        </p:nvSpPr>
        <p:spPr/>
        <p:txBody>
          <a:bodyPr/>
          <a:lstStyle/>
          <a:p>
            <a:r>
              <a:rPr lang="en-US" b="1" u="sng" dirty="0"/>
              <a:t>Conclusion:</a:t>
            </a:r>
          </a:p>
        </p:txBody>
      </p:sp>
      <p:sp>
        <p:nvSpPr>
          <p:cNvPr id="3" name="Content Placeholder 2">
            <a:extLst>
              <a:ext uri="{FF2B5EF4-FFF2-40B4-BE49-F238E27FC236}">
                <a16:creationId xmlns:a16="http://schemas.microsoft.com/office/drawing/2014/main" id="{476B9120-B643-0DB5-9D63-C709ED63E270}"/>
              </a:ext>
            </a:extLst>
          </p:cNvPr>
          <p:cNvSpPr>
            <a:spLocks noGrp="1"/>
          </p:cNvSpPr>
          <p:nvPr>
            <p:ph idx="1"/>
          </p:nvPr>
        </p:nvSpPr>
        <p:spPr>
          <a:xfrm>
            <a:off x="1063752" y="2093976"/>
            <a:ext cx="10064496" cy="4050792"/>
          </a:xfrm>
        </p:spPr>
        <p:txBody>
          <a:bodyPr>
            <a:normAutofit fontScale="70000" lnSpcReduction="20000"/>
          </a:bodyPr>
          <a:lstStyle/>
          <a:p>
            <a:pPr marL="0" indent="0">
              <a:buNone/>
            </a:pPr>
            <a:r>
              <a:rPr lang="en-US" dirty="0"/>
              <a:t>As we know Spotify is a music streaming service that provides a wide range of data about music consumption patterns, including song popularity, artist popularity, user listening habits, and more. By analyzing Spotify datasets, we were able to gain insights into various aspects of music consumption, such as:</a:t>
            </a:r>
          </a:p>
          <a:p>
            <a:endParaRPr lang="en-US" dirty="0"/>
          </a:p>
          <a:p>
            <a:r>
              <a:rPr lang="en-US" dirty="0"/>
              <a:t> Popular genres: By analyzing the genres of popular songs and artists, it is possible to identify trends in music consumption and preferences across different regions and demographics.</a:t>
            </a:r>
          </a:p>
          <a:p>
            <a:r>
              <a:rPr lang="en-US" dirty="0"/>
              <a:t> User listening habits: By analyzing user listening data, it is possible to identify patterns in when and how users listen to music, such as time of day, device usage, and listening duration.</a:t>
            </a:r>
          </a:p>
          <a:p>
            <a:r>
              <a:rPr lang="en-US" dirty="0"/>
              <a:t>Song and artist popularity: By analyzing streaming and play count data, it is possible to identify which songs and artists are most popular among Spotify users, as well as which songs and artists have seen the most growth in popularity over time.</a:t>
            </a:r>
          </a:p>
          <a:p>
            <a:pPr marL="0" indent="0">
              <a:buNone/>
            </a:pPr>
            <a:r>
              <a:rPr lang="en-US" dirty="0"/>
              <a:t>These insights can be valuable for various stakeholders in the music industry, such as artists, record labels, and music streaming services themselves. By understanding what kinds of music are popular and how users consume music, these stakeholders can make more informed decisions about music production, promotion, and distribution. It is worth noting, however, that any conclusions drawn from analyzing Spotify datasets should be taken with a grain of salt, as the data only represents a subset of the broader music listening population. Additionally, Spotify's algorithms for generating playlists and recommendations are proprietary and not fully transparent, which can make it difficult to draw definitive conclusions about user listening habits.</a:t>
            </a:r>
          </a:p>
        </p:txBody>
      </p:sp>
    </p:spTree>
    <p:extLst>
      <p:ext uri="{BB962C8B-B14F-4D97-AF65-F5344CB8AC3E}">
        <p14:creationId xmlns:p14="http://schemas.microsoft.com/office/powerpoint/2010/main" val="134556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A0E4A5-814C-77B8-C39F-ADDC8D1C02BC}"/>
              </a:ext>
            </a:extLst>
          </p:cNvPr>
          <p:cNvSpPr>
            <a:spLocks noGrp="1"/>
          </p:cNvSpPr>
          <p:nvPr>
            <p:ph type="title"/>
          </p:nvPr>
        </p:nvSpPr>
        <p:spPr>
          <a:xfrm>
            <a:off x="4377252" y="2225883"/>
            <a:ext cx="2889309" cy="1609344"/>
          </a:xfrm>
        </p:spPr>
        <p:txBody>
          <a:bodyPr/>
          <a:lstStyle/>
          <a:p>
            <a:r>
              <a:rPr lang="en-US" dirty="0"/>
              <a:t>THANK YOU</a:t>
            </a:r>
          </a:p>
        </p:txBody>
      </p:sp>
    </p:spTree>
    <p:extLst>
      <p:ext uri="{BB962C8B-B14F-4D97-AF65-F5344CB8AC3E}">
        <p14:creationId xmlns:p14="http://schemas.microsoft.com/office/powerpoint/2010/main" val="305810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F4EF-67FE-4C46-08BB-86068D0F02A6}"/>
              </a:ext>
            </a:extLst>
          </p:cNvPr>
          <p:cNvSpPr>
            <a:spLocks noGrp="1"/>
          </p:cNvSpPr>
          <p:nvPr>
            <p:ph type="title"/>
          </p:nvPr>
        </p:nvSpPr>
        <p:spPr>
          <a:xfrm>
            <a:off x="1069848" y="484632"/>
            <a:ext cx="10058400" cy="1110704"/>
          </a:xfrm>
        </p:spPr>
        <p:txBody>
          <a:bodyPr/>
          <a:lstStyle/>
          <a:p>
            <a:r>
              <a:rPr lang="en-US" b="1" dirty="0"/>
              <a:t>Core</a:t>
            </a:r>
            <a:r>
              <a:rPr lang="en-US" dirty="0"/>
              <a:t> </a:t>
            </a:r>
            <a:r>
              <a:rPr lang="en-US" b="1" dirty="0"/>
              <a:t>Components:</a:t>
            </a:r>
            <a:endParaRPr lang="en-IN" dirty="0"/>
          </a:p>
        </p:txBody>
      </p:sp>
      <p:sp>
        <p:nvSpPr>
          <p:cNvPr id="3" name="Content Placeholder 2">
            <a:extLst>
              <a:ext uri="{FF2B5EF4-FFF2-40B4-BE49-F238E27FC236}">
                <a16:creationId xmlns:a16="http://schemas.microsoft.com/office/drawing/2014/main" id="{7F2C1ED8-9C63-57C1-B965-9783F32896A6}"/>
              </a:ext>
            </a:extLst>
          </p:cNvPr>
          <p:cNvSpPr>
            <a:spLocks noGrp="1"/>
          </p:cNvSpPr>
          <p:nvPr>
            <p:ph idx="1"/>
          </p:nvPr>
        </p:nvSpPr>
        <p:spPr/>
        <p:txBody>
          <a:bodyPr/>
          <a:lstStyle/>
          <a:p>
            <a:r>
              <a:rPr lang="en-US" dirty="0"/>
              <a:t>For writing the code we have used</a:t>
            </a:r>
          </a:p>
          <a:p>
            <a:pPr marL="0" indent="0">
              <a:buNone/>
            </a:pPr>
            <a:r>
              <a:rPr lang="en-US" dirty="0"/>
              <a:t>           </a:t>
            </a:r>
            <a:r>
              <a:rPr lang="en-US" b="1" dirty="0"/>
              <a:t>Python ,</a:t>
            </a:r>
            <a:r>
              <a:rPr lang="en-US" b="1" dirty="0" err="1"/>
              <a:t>Spark,Spark</a:t>
            </a:r>
            <a:r>
              <a:rPr lang="en-US" b="1" dirty="0"/>
              <a:t> </a:t>
            </a:r>
            <a:r>
              <a:rPr lang="en-US" b="1" dirty="0" err="1"/>
              <a:t>SQL,Seaborn,matplotlib,numpy</a:t>
            </a:r>
            <a:endParaRPr lang="en-US" b="1" dirty="0"/>
          </a:p>
          <a:p>
            <a:endParaRPr lang="en-US" dirty="0"/>
          </a:p>
          <a:p>
            <a:r>
              <a:rPr lang="en-US" dirty="0"/>
              <a:t>For Executing the script used</a:t>
            </a:r>
          </a:p>
          <a:p>
            <a:pPr marL="0" indent="0">
              <a:buNone/>
            </a:pPr>
            <a:r>
              <a:rPr lang="en-US" dirty="0"/>
              <a:t> 	     </a:t>
            </a:r>
            <a:r>
              <a:rPr lang="en-US" b="1" dirty="0"/>
              <a:t>Databricks</a:t>
            </a:r>
          </a:p>
          <a:p>
            <a:endParaRPr lang="en-US" b="1" dirty="0"/>
          </a:p>
          <a:p>
            <a:r>
              <a:rPr lang="en-US" b="1" dirty="0"/>
              <a:t>Dataset</a:t>
            </a:r>
            <a:r>
              <a:rPr lang="en-US" dirty="0"/>
              <a:t> </a:t>
            </a:r>
            <a:r>
              <a:rPr lang="en-US" b="1" dirty="0"/>
              <a:t>references</a:t>
            </a:r>
            <a:r>
              <a:rPr lang="en-US" dirty="0"/>
              <a:t> :https://www.kaggle.com/datasets/maharshipandya/-spotify-tracks-dataset</a:t>
            </a:r>
          </a:p>
          <a:p>
            <a:endParaRPr lang="en-IN" dirty="0"/>
          </a:p>
        </p:txBody>
      </p:sp>
    </p:spTree>
    <p:extLst>
      <p:ext uri="{BB962C8B-B14F-4D97-AF65-F5344CB8AC3E}">
        <p14:creationId xmlns:p14="http://schemas.microsoft.com/office/powerpoint/2010/main" val="288636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6008-E694-C0EE-12D3-8EEBCFBEB614}"/>
              </a:ext>
            </a:extLst>
          </p:cNvPr>
          <p:cNvSpPr>
            <a:spLocks noGrp="1"/>
          </p:cNvSpPr>
          <p:nvPr>
            <p:ph type="title"/>
          </p:nvPr>
        </p:nvSpPr>
        <p:spPr>
          <a:xfrm>
            <a:off x="106809" y="95525"/>
            <a:ext cx="3638339" cy="692415"/>
          </a:xfrm>
        </p:spPr>
        <p:txBody>
          <a:bodyPr>
            <a:normAutofit fontScale="90000"/>
          </a:bodyPr>
          <a:lstStyle/>
          <a:p>
            <a:r>
              <a:rPr lang="en-IN" u="sng" dirty="0"/>
              <a:t>Introduction</a:t>
            </a:r>
          </a:p>
        </p:txBody>
      </p:sp>
      <p:sp>
        <p:nvSpPr>
          <p:cNvPr id="3" name="Content Placeholder 2">
            <a:extLst>
              <a:ext uri="{FF2B5EF4-FFF2-40B4-BE49-F238E27FC236}">
                <a16:creationId xmlns:a16="http://schemas.microsoft.com/office/drawing/2014/main" id="{0902B0A4-FD77-49F2-B361-D840FC124F9B}"/>
              </a:ext>
            </a:extLst>
          </p:cNvPr>
          <p:cNvSpPr>
            <a:spLocks noGrp="1"/>
          </p:cNvSpPr>
          <p:nvPr>
            <p:ph idx="1"/>
          </p:nvPr>
        </p:nvSpPr>
        <p:spPr>
          <a:xfrm>
            <a:off x="427822" y="944361"/>
            <a:ext cx="10058400" cy="4050792"/>
          </a:xfrm>
        </p:spPr>
        <p:txBody>
          <a:bodyPr/>
          <a:lstStyle/>
          <a:p>
            <a:pPr marL="0" indent="0">
              <a:buNone/>
            </a:pPr>
            <a:endParaRPr lang="en-IN" dirty="0"/>
          </a:p>
          <a:p>
            <a:pPr marL="0" indent="0">
              <a:buNone/>
            </a:pPr>
            <a:r>
              <a:rPr lang="en-US" dirty="0"/>
              <a:t>The current project on which we are working relates to Spotify tracks of various genres and their audio properties. </a:t>
            </a:r>
          </a:p>
          <a:p>
            <a:pPr marL="0" indent="0">
              <a:buNone/>
            </a:pPr>
            <a:r>
              <a:rPr lang="en-US" dirty="0"/>
              <a:t>One of the biggest online music and podcast streaming services is SPOTIFY, which provides a huge selection of music and podcast playlists. </a:t>
            </a:r>
          </a:p>
          <a:p>
            <a:pPr marL="0" indent="0">
              <a:buNone/>
            </a:pPr>
            <a:r>
              <a:rPr lang="en-US" dirty="0"/>
              <a:t>With the use of Python and Spark libraries and with big data models, we would like to investigate the most popular genres from the entire data set in order to determine whether there is a relation between genre and volume that would cause a particular genre's song to stand out at the top of the list.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48799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6008-E694-C0EE-12D3-8EEBCFBEB614}"/>
              </a:ext>
            </a:extLst>
          </p:cNvPr>
          <p:cNvSpPr>
            <a:spLocks noGrp="1"/>
          </p:cNvSpPr>
          <p:nvPr>
            <p:ph type="title"/>
          </p:nvPr>
        </p:nvSpPr>
        <p:spPr>
          <a:xfrm>
            <a:off x="106809" y="95525"/>
            <a:ext cx="6829012" cy="692415"/>
          </a:xfrm>
        </p:spPr>
        <p:txBody>
          <a:bodyPr>
            <a:normAutofit fontScale="90000"/>
          </a:bodyPr>
          <a:lstStyle/>
          <a:p>
            <a:r>
              <a:rPr lang="en-IN" u="sng" dirty="0"/>
              <a:t>Problem Statements:</a:t>
            </a:r>
          </a:p>
        </p:txBody>
      </p:sp>
      <p:sp>
        <p:nvSpPr>
          <p:cNvPr id="3" name="Content Placeholder 2">
            <a:extLst>
              <a:ext uri="{FF2B5EF4-FFF2-40B4-BE49-F238E27FC236}">
                <a16:creationId xmlns:a16="http://schemas.microsoft.com/office/drawing/2014/main" id="{0902B0A4-FD77-49F2-B361-D840FC124F9B}"/>
              </a:ext>
            </a:extLst>
          </p:cNvPr>
          <p:cNvSpPr>
            <a:spLocks noGrp="1"/>
          </p:cNvSpPr>
          <p:nvPr>
            <p:ph idx="1"/>
          </p:nvPr>
        </p:nvSpPr>
        <p:spPr>
          <a:xfrm>
            <a:off x="427822" y="944360"/>
            <a:ext cx="10058400" cy="5582899"/>
          </a:xfrm>
        </p:spPr>
        <p:txBody>
          <a:bodyPr/>
          <a:lstStyle/>
          <a:p>
            <a:pPr marL="0" indent="0">
              <a:buNone/>
            </a:pPr>
            <a:endParaRPr lang="en-IN" dirty="0"/>
          </a:p>
          <a:p>
            <a:r>
              <a:rPr lang="en-US" dirty="0"/>
              <a:t>To determine the overall number of original artists?</a:t>
            </a:r>
          </a:p>
          <a:p>
            <a:r>
              <a:rPr lang="en-US" dirty="0"/>
              <a:t>How many different genres of music altogether?</a:t>
            </a:r>
          </a:p>
          <a:p>
            <a:r>
              <a:rPr lang="en-IN" dirty="0"/>
              <a:t>Sentimental analysis on music type?</a:t>
            </a:r>
          </a:p>
          <a:p>
            <a:r>
              <a:rPr lang="en-US" dirty="0"/>
              <a:t>Discovered the top five most popular artists?</a:t>
            </a:r>
          </a:p>
          <a:p>
            <a:r>
              <a:rPr lang="en-US" dirty="0"/>
              <a:t>The TOP 5 Songs with the Longest Length?</a:t>
            </a:r>
          </a:p>
          <a:p>
            <a:r>
              <a:rPr lang="en-US" dirty="0"/>
              <a:t>The song's length in relation to its level of popularity?</a:t>
            </a:r>
          </a:p>
          <a:p>
            <a:r>
              <a:rPr lang="en-US" dirty="0"/>
              <a:t>To find loudness of the songs and its popularity?</a:t>
            </a:r>
          </a:p>
          <a:p>
            <a:r>
              <a:rPr lang="en-US" dirty="0"/>
              <a:t>Derived Top trending genre?</a:t>
            </a:r>
          </a:p>
          <a:p>
            <a:r>
              <a:rPr lang="en-US" dirty="0"/>
              <a:t>Text mining analysis to print the 20 most common words in the album name?</a:t>
            </a:r>
          </a:p>
          <a:p>
            <a:endParaRPr lang="en-IN" dirty="0"/>
          </a:p>
        </p:txBody>
      </p:sp>
    </p:spTree>
    <p:extLst>
      <p:ext uri="{BB962C8B-B14F-4D97-AF65-F5344CB8AC3E}">
        <p14:creationId xmlns:p14="http://schemas.microsoft.com/office/powerpoint/2010/main" val="283810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26E21D4-3A47-A0F3-EA20-3032F7FC729F}"/>
              </a:ext>
            </a:extLst>
          </p:cNvPr>
          <p:cNvSpPr txBox="1">
            <a:spLocks/>
          </p:cNvSpPr>
          <p:nvPr/>
        </p:nvSpPr>
        <p:spPr>
          <a:xfrm>
            <a:off x="530698" y="1594598"/>
            <a:ext cx="1638570" cy="1219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lt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lt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9pPr>
          </a:lstStyle>
          <a:p>
            <a:pPr marL="0" indent="0">
              <a:buFont typeface="Wingdings" pitchFamily="2" charset="2"/>
              <a:buNone/>
            </a:pPr>
            <a:r>
              <a:rPr lang="en-US" dirty="0">
                <a:solidFill>
                  <a:schemeClr val="tx1"/>
                </a:solidFill>
              </a:rPr>
              <a:t>Raw Dataset</a:t>
            </a:r>
          </a:p>
        </p:txBody>
      </p:sp>
      <p:cxnSp>
        <p:nvCxnSpPr>
          <p:cNvPr id="5" name="Straight Arrow Connector 4">
            <a:extLst>
              <a:ext uri="{FF2B5EF4-FFF2-40B4-BE49-F238E27FC236}">
                <a16:creationId xmlns:a16="http://schemas.microsoft.com/office/drawing/2014/main" id="{FAFA36F8-F9B9-31D7-A0EA-C58A515DD275}"/>
              </a:ext>
            </a:extLst>
          </p:cNvPr>
          <p:cNvCxnSpPr>
            <a:cxnSpLocks/>
            <a:endCxn id="6" idx="1"/>
          </p:cNvCxnSpPr>
          <p:nvPr/>
        </p:nvCxnSpPr>
        <p:spPr>
          <a:xfrm>
            <a:off x="2169268" y="2204026"/>
            <a:ext cx="535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3">
            <a:extLst>
              <a:ext uri="{FF2B5EF4-FFF2-40B4-BE49-F238E27FC236}">
                <a16:creationId xmlns:a16="http://schemas.microsoft.com/office/drawing/2014/main" id="{476A5010-A54C-5B0E-325A-15AA90A3F32C}"/>
              </a:ext>
            </a:extLst>
          </p:cNvPr>
          <p:cNvSpPr txBox="1">
            <a:spLocks/>
          </p:cNvSpPr>
          <p:nvPr/>
        </p:nvSpPr>
        <p:spPr>
          <a:xfrm>
            <a:off x="2704289" y="1594162"/>
            <a:ext cx="2022489" cy="1219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 Preprocessing       	  Data</a:t>
            </a:r>
          </a:p>
        </p:txBody>
      </p:sp>
      <p:sp>
        <p:nvSpPr>
          <p:cNvPr id="7" name="Content Placeholder 3">
            <a:extLst>
              <a:ext uri="{FF2B5EF4-FFF2-40B4-BE49-F238E27FC236}">
                <a16:creationId xmlns:a16="http://schemas.microsoft.com/office/drawing/2014/main" id="{C7A4FD7F-6B44-8986-ACC9-78E0D80F08CB}"/>
              </a:ext>
            </a:extLst>
          </p:cNvPr>
          <p:cNvSpPr txBox="1">
            <a:spLocks/>
          </p:cNvSpPr>
          <p:nvPr/>
        </p:nvSpPr>
        <p:spPr>
          <a:xfrm>
            <a:off x="5191760" y="1594162"/>
            <a:ext cx="2181806" cy="1219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 Data cleaning       (Dedup , Junk, Renaming) </a:t>
            </a:r>
          </a:p>
        </p:txBody>
      </p:sp>
      <p:cxnSp>
        <p:nvCxnSpPr>
          <p:cNvPr id="8" name="Straight Arrow Connector 7">
            <a:extLst>
              <a:ext uri="{FF2B5EF4-FFF2-40B4-BE49-F238E27FC236}">
                <a16:creationId xmlns:a16="http://schemas.microsoft.com/office/drawing/2014/main" id="{CFDABA5C-B521-EFEC-E133-17EB4FD98F9F}"/>
              </a:ext>
            </a:extLst>
          </p:cNvPr>
          <p:cNvCxnSpPr>
            <a:cxnSpLocks/>
            <a:stCxn id="6" idx="3"/>
            <a:endCxn id="7" idx="1"/>
          </p:cNvCxnSpPr>
          <p:nvPr/>
        </p:nvCxnSpPr>
        <p:spPr>
          <a:xfrm>
            <a:off x="4726778" y="2204026"/>
            <a:ext cx="46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DD2A9D56-29AC-6789-CE7C-B98891C0D500}"/>
              </a:ext>
            </a:extLst>
          </p:cNvPr>
          <p:cNvSpPr txBox="1">
            <a:spLocks/>
          </p:cNvSpPr>
          <p:nvPr/>
        </p:nvSpPr>
        <p:spPr>
          <a:xfrm>
            <a:off x="7607462" y="1614481"/>
            <a:ext cx="414528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Applied Logic To Derive Solution For Problem Statements</a:t>
            </a:r>
          </a:p>
        </p:txBody>
      </p:sp>
      <p:cxnSp>
        <p:nvCxnSpPr>
          <p:cNvPr id="10" name="Straight Arrow Connector 9">
            <a:extLst>
              <a:ext uri="{FF2B5EF4-FFF2-40B4-BE49-F238E27FC236}">
                <a16:creationId xmlns:a16="http://schemas.microsoft.com/office/drawing/2014/main" id="{B6CA70B6-7069-11C0-F6BD-0D48468E6F2E}"/>
              </a:ext>
            </a:extLst>
          </p:cNvPr>
          <p:cNvCxnSpPr>
            <a:cxnSpLocks/>
            <a:stCxn id="7" idx="3"/>
            <a:endCxn id="9" idx="1"/>
          </p:cNvCxnSpPr>
          <p:nvPr/>
        </p:nvCxnSpPr>
        <p:spPr>
          <a:xfrm>
            <a:off x="7373566" y="2204026"/>
            <a:ext cx="233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3DD9AA33-E458-9FAB-9DD7-160C7E5516C9}"/>
              </a:ext>
            </a:extLst>
          </p:cNvPr>
          <p:cNvSpPr txBox="1">
            <a:spLocks/>
          </p:cNvSpPr>
          <p:nvPr/>
        </p:nvSpPr>
        <p:spPr>
          <a:xfrm>
            <a:off x="89170" y="52606"/>
            <a:ext cx="6885562" cy="13033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u="sng" dirty="0"/>
              <a:t>Data Transformation:</a:t>
            </a:r>
            <a:endParaRPr lang="en-US" u="sng" dirty="0"/>
          </a:p>
        </p:txBody>
      </p:sp>
      <p:sp>
        <p:nvSpPr>
          <p:cNvPr id="14" name="Title 1">
            <a:extLst>
              <a:ext uri="{FF2B5EF4-FFF2-40B4-BE49-F238E27FC236}">
                <a16:creationId xmlns:a16="http://schemas.microsoft.com/office/drawing/2014/main" id="{490CEE67-D296-7551-A6D6-90F2ECFD9F19}"/>
              </a:ext>
            </a:extLst>
          </p:cNvPr>
          <p:cNvSpPr txBox="1">
            <a:spLocks/>
          </p:cNvSpPr>
          <p:nvPr/>
        </p:nvSpPr>
        <p:spPr>
          <a:xfrm>
            <a:off x="741680" y="4653538"/>
            <a:ext cx="10728960" cy="117909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dirty="0"/>
          </a:p>
        </p:txBody>
      </p:sp>
      <p:sp>
        <p:nvSpPr>
          <p:cNvPr id="15" name="Rectangle: Rounded Corners 14">
            <a:extLst>
              <a:ext uri="{FF2B5EF4-FFF2-40B4-BE49-F238E27FC236}">
                <a16:creationId xmlns:a16="http://schemas.microsoft.com/office/drawing/2014/main" id="{FC3BB5C9-6C27-3C7D-AA13-707E8B41FFA1}"/>
              </a:ext>
            </a:extLst>
          </p:cNvPr>
          <p:cNvSpPr/>
          <p:nvPr/>
        </p:nvSpPr>
        <p:spPr>
          <a:xfrm>
            <a:off x="721360" y="3706274"/>
            <a:ext cx="10434320" cy="995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43B52D12-067F-FC9E-F97E-AC8F8F555718}"/>
              </a:ext>
            </a:extLst>
          </p:cNvPr>
          <p:cNvSpPr>
            <a:spLocks noGrp="1"/>
          </p:cNvSpPr>
          <p:nvPr>
            <p:ph idx="1"/>
          </p:nvPr>
        </p:nvSpPr>
        <p:spPr>
          <a:xfrm>
            <a:off x="1439498" y="3998743"/>
            <a:ext cx="8754959" cy="436966"/>
          </a:xfrm>
        </p:spPr>
        <p:txBody>
          <a:bodyPr>
            <a:normAutofit/>
          </a:bodyPr>
          <a:lstStyle/>
          <a:p>
            <a:pPr marL="0" indent="0">
              <a:buNone/>
            </a:pPr>
            <a:r>
              <a:rPr lang="en-IN" dirty="0"/>
              <a:t>The data set we are working on consist of 21 columns  and 114,000 Rows.</a:t>
            </a:r>
            <a:endParaRPr kumimoji="0" lang="en-US" altLang="en-US" sz="2000" b="0" i="0" u="none" strike="noStrike" cap="none" normalizeH="0" baseline="0" dirty="0">
              <a:ln>
                <a:noFill/>
              </a:ln>
              <a:solidFill>
                <a:schemeClr val="tx1"/>
              </a:solidFill>
              <a:effectLst/>
              <a:latin typeface="Inter"/>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6602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4C65-BDC4-0B35-3EA3-BAE41F75A33A}"/>
              </a:ext>
            </a:extLst>
          </p:cNvPr>
          <p:cNvSpPr>
            <a:spLocks noGrp="1"/>
          </p:cNvSpPr>
          <p:nvPr>
            <p:ph type="title"/>
          </p:nvPr>
        </p:nvSpPr>
        <p:spPr>
          <a:xfrm>
            <a:off x="155448" y="82640"/>
            <a:ext cx="4747097" cy="615154"/>
          </a:xfrm>
        </p:spPr>
        <p:txBody>
          <a:bodyPr>
            <a:normAutofit fontScale="90000"/>
          </a:bodyPr>
          <a:lstStyle/>
          <a:p>
            <a:r>
              <a:rPr lang="en-IN" u="sng" dirty="0"/>
              <a:t>Details of Dataset: </a:t>
            </a:r>
          </a:p>
        </p:txBody>
      </p:sp>
      <p:sp>
        <p:nvSpPr>
          <p:cNvPr id="6" name="Rectangle 3">
            <a:extLst>
              <a:ext uri="{FF2B5EF4-FFF2-40B4-BE49-F238E27FC236}">
                <a16:creationId xmlns:a16="http://schemas.microsoft.com/office/drawing/2014/main" id="{FE0CDE83-A9B2-21E5-65FE-3E768AFBA000}"/>
              </a:ext>
            </a:extLst>
          </p:cNvPr>
          <p:cNvSpPr>
            <a:spLocks noChangeArrowheads="1"/>
          </p:cNvSpPr>
          <p:nvPr/>
        </p:nvSpPr>
        <p:spPr bwMode="auto">
          <a:xfrm>
            <a:off x="-142043" y="42079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0713DB7-DEF7-B632-526B-4650A457237C}"/>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50BE266-7233-35C8-D71B-281B942EE3A3}"/>
              </a:ext>
            </a:extLst>
          </p:cNvPr>
          <p:cNvPicPr>
            <a:picLocks noChangeAspect="1"/>
          </p:cNvPicPr>
          <p:nvPr/>
        </p:nvPicPr>
        <p:blipFill>
          <a:blip r:embed="rId2"/>
          <a:stretch>
            <a:fillRect/>
          </a:stretch>
        </p:blipFill>
        <p:spPr>
          <a:xfrm>
            <a:off x="429357" y="1753485"/>
            <a:ext cx="11077575" cy="4387174"/>
          </a:xfrm>
          <a:prstGeom prst="rect">
            <a:avLst/>
          </a:prstGeom>
        </p:spPr>
      </p:pic>
      <p:pic>
        <p:nvPicPr>
          <p:cNvPr id="9" name="Picture 8">
            <a:extLst>
              <a:ext uri="{FF2B5EF4-FFF2-40B4-BE49-F238E27FC236}">
                <a16:creationId xmlns:a16="http://schemas.microsoft.com/office/drawing/2014/main" id="{7955DB5F-7A38-F2FE-031B-7ECA6DF09136}"/>
              </a:ext>
            </a:extLst>
          </p:cNvPr>
          <p:cNvPicPr>
            <a:picLocks noChangeAspect="1"/>
          </p:cNvPicPr>
          <p:nvPr/>
        </p:nvPicPr>
        <p:blipFill>
          <a:blip r:embed="rId3"/>
          <a:stretch>
            <a:fillRect/>
          </a:stretch>
        </p:blipFill>
        <p:spPr>
          <a:xfrm>
            <a:off x="5199971" y="82640"/>
            <a:ext cx="6306961" cy="1670845"/>
          </a:xfrm>
          <a:prstGeom prst="rect">
            <a:avLst/>
          </a:prstGeom>
        </p:spPr>
      </p:pic>
    </p:spTree>
    <p:extLst>
      <p:ext uri="{BB962C8B-B14F-4D97-AF65-F5344CB8AC3E}">
        <p14:creationId xmlns:p14="http://schemas.microsoft.com/office/powerpoint/2010/main" val="337035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008C-28D3-083D-0582-B568337611F7}"/>
              </a:ext>
            </a:extLst>
          </p:cNvPr>
          <p:cNvSpPr>
            <a:spLocks noGrp="1"/>
          </p:cNvSpPr>
          <p:nvPr>
            <p:ph type="title"/>
          </p:nvPr>
        </p:nvSpPr>
        <p:spPr>
          <a:xfrm>
            <a:off x="0" y="-74708"/>
            <a:ext cx="10058400" cy="760508"/>
          </a:xfrm>
        </p:spPr>
        <p:txBody>
          <a:bodyPr>
            <a:normAutofit fontScale="90000"/>
          </a:bodyPr>
          <a:lstStyle/>
          <a:p>
            <a:r>
              <a:rPr lang="en-US" dirty="0"/>
              <a:t>Dataset Information:</a:t>
            </a:r>
          </a:p>
        </p:txBody>
      </p:sp>
      <p:pic>
        <p:nvPicPr>
          <p:cNvPr id="5" name="Picture 4">
            <a:extLst>
              <a:ext uri="{FF2B5EF4-FFF2-40B4-BE49-F238E27FC236}">
                <a16:creationId xmlns:a16="http://schemas.microsoft.com/office/drawing/2014/main" id="{7F32C4DA-CC54-0A08-AB64-F94113447D77}"/>
              </a:ext>
            </a:extLst>
          </p:cNvPr>
          <p:cNvPicPr>
            <a:picLocks noChangeAspect="1"/>
          </p:cNvPicPr>
          <p:nvPr/>
        </p:nvPicPr>
        <p:blipFill>
          <a:blip r:embed="rId2"/>
          <a:stretch>
            <a:fillRect/>
          </a:stretch>
        </p:blipFill>
        <p:spPr>
          <a:xfrm>
            <a:off x="235720" y="685800"/>
            <a:ext cx="10786704" cy="6079789"/>
          </a:xfrm>
          <a:prstGeom prst="rect">
            <a:avLst/>
          </a:prstGeom>
        </p:spPr>
      </p:pic>
    </p:spTree>
    <p:extLst>
      <p:ext uri="{BB962C8B-B14F-4D97-AF65-F5344CB8AC3E}">
        <p14:creationId xmlns:p14="http://schemas.microsoft.com/office/powerpoint/2010/main" val="218374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5B0C-B5B3-D8BF-A060-389EF5F66CAF}"/>
              </a:ext>
            </a:extLst>
          </p:cNvPr>
          <p:cNvSpPr>
            <a:spLocks noGrp="1"/>
          </p:cNvSpPr>
          <p:nvPr>
            <p:ph type="title"/>
          </p:nvPr>
        </p:nvSpPr>
        <p:spPr>
          <a:xfrm>
            <a:off x="1" y="-322763"/>
            <a:ext cx="5826868" cy="1577631"/>
          </a:xfrm>
        </p:spPr>
        <p:txBody>
          <a:bodyPr/>
          <a:lstStyle/>
          <a:p>
            <a:r>
              <a:rPr lang="en-IN" u="sng" dirty="0"/>
              <a:t>Data Pre-processing:</a:t>
            </a:r>
          </a:p>
        </p:txBody>
      </p:sp>
      <p:pic>
        <p:nvPicPr>
          <p:cNvPr id="4" name="Picture 3">
            <a:extLst>
              <a:ext uri="{FF2B5EF4-FFF2-40B4-BE49-F238E27FC236}">
                <a16:creationId xmlns:a16="http://schemas.microsoft.com/office/drawing/2014/main" id="{8BC17BFD-F533-1367-546E-5DC72CB4D90B}"/>
              </a:ext>
            </a:extLst>
          </p:cNvPr>
          <p:cNvPicPr>
            <a:picLocks noChangeAspect="1"/>
          </p:cNvPicPr>
          <p:nvPr/>
        </p:nvPicPr>
        <p:blipFill>
          <a:blip r:embed="rId2"/>
          <a:stretch>
            <a:fillRect/>
          </a:stretch>
        </p:blipFill>
        <p:spPr>
          <a:xfrm>
            <a:off x="351868" y="807548"/>
            <a:ext cx="11488264" cy="5242904"/>
          </a:xfrm>
          <a:prstGeom prst="rect">
            <a:avLst/>
          </a:prstGeom>
        </p:spPr>
      </p:pic>
    </p:spTree>
    <p:extLst>
      <p:ext uri="{BB962C8B-B14F-4D97-AF65-F5344CB8AC3E}">
        <p14:creationId xmlns:p14="http://schemas.microsoft.com/office/powerpoint/2010/main" val="191421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000-CF69-B279-DB1E-407495E506C0}"/>
              </a:ext>
            </a:extLst>
          </p:cNvPr>
          <p:cNvSpPr>
            <a:spLocks noGrp="1"/>
          </p:cNvSpPr>
          <p:nvPr>
            <p:ph type="title"/>
          </p:nvPr>
        </p:nvSpPr>
        <p:spPr>
          <a:xfrm>
            <a:off x="272180" y="358173"/>
            <a:ext cx="10058400" cy="604866"/>
          </a:xfrm>
        </p:spPr>
        <p:txBody>
          <a:bodyPr>
            <a:normAutofit/>
          </a:bodyPr>
          <a:lstStyle/>
          <a:p>
            <a:r>
              <a:rPr lang="en-US" sz="3200" u="sng" dirty="0"/>
              <a:t>Logic To determine the overall number of original artists:</a:t>
            </a:r>
          </a:p>
        </p:txBody>
      </p:sp>
      <p:pic>
        <p:nvPicPr>
          <p:cNvPr id="4" name="Picture 3">
            <a:extLst>
              <a:ext uri="{FF2B5EF4-FFF2-40B4-BE49-F238E27FC236}">
                <a16:creationId xmlns:a16="http://schemas.microsoft.com/office/drawing/2014/main" id="{87E57502-A80C-F77C-0B32-800049C043B3}"/>
              </a:ext>
            </a:extLst>
          </p:cNvPr>
          <p:cNvPicPr>
            <a:picLocks noChangeAspect="1"/>
          </p:cNvPicPr>
          <p:nvPr/>
        </p:nvPicPr>
        <p:blipFill>
          <a:blip r:embed="rId2"/>
          <a:stretch>
            <a:fillRect/>
          </a:stretch>
        </p:blipFill>
        <p:spPr>
          <a:xfrm>
            <a:off x="1104900" y="846711"/>
            <a:ext cx="9982200" cy="1723316"/>
          </a:xfrm>
          <a:prstGeom prst="rect">
            <a:avLst/>
          </a:prstGeom>
        </p:spPr>
      </p:pic>
      <p:pic>
        <p:nvPicPr>
          <p:cNvPr id="7" name="Picture 6">
            <a:extLst>
              <a:ext uri="{FF2B5EF4-FFF2-40B4-BE49-F238E27FC236}">
                <a16:creationId xmlns:a16="http://schemas.microsoft.com/office/drawing/2014/main" id="{E2119989-AA77-0339-DC16-32D2B5D0FACB}"/>
              </a:ext>
            </a:extLst>
          </p:cNvPr>
          <p:cNvPicPr>
            <a:picLocks noChangeAspect="1"/>
          </p:cNvPicPr>
          <p:nvPr/>
        </p:nvPicPr>
        <p:blipFill>
          <a:blip r:embed="rId3"/>
          <a:stretch>
            <a:fillRect/>
          </a:stretch>
        </p:blipFill>
        <p:spPr>
          <a:xfrm>
            <a:off x="1100855" y="2677032"/>
            <a:ext cx="9229725" cy="4044782"/>
          </a:xfrm>
          <a:prstGeom prst="rect">
            <a:avLst/>
          </a:prstGeom>
        </p:spPr>
      </p:pic>
    </p:spTree>
    <p:extLst>
      <p:ext uri="{BB962C8B-B14F-4D97-AF65-F5344CB8AC3E}">
        <p14:creationId xmlns:p14="http://schemas.microsoft.com/office/powerpoint/2010/main" val="619193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{2CC0144B-99D2-4B26-93FD-438E155FB74B}tf03090434</Template>
  <TotalTime>1417</TotalTime>
  <Words>700</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Inter</vt:lpstr>
      <vt:lpstr>Rockwell</vt:lpstr>
      <vt:lpstr>Rockwell Condensed</vt:lpstr>
      <vt:lpstr>Wingdings</vt:lpstr>
      <vt:lpstr>Wood Type</vt:lpstr>
      <vt:lpstr>SPOTIFY Data Analysis </vt:lpstr>
      <vt:lpstr>Core Components:</vt:lpstr>
      <vt:lpstr>Introduction</vt:lpstr>
      <vt:lpstr>Problem Statements:</vt:lpstr>
      <vt:lpstr>PowerPoint Presentation</vt:lpstr>
      <vt:lpstr>Details of Dataset: </vt:lpstr>
      <vt:lpstr>Dataset Information:</vt:lpstr>
      <vt:lpstr>Data Pre-processing:</vt:lpstr>
      <vt:lpstr>Logic To determine the overall number of original artists:</vt:lpstr>
      <vt:lpstr>Logic To determine How many different genres of music altogether: </vt:lpstr>
      <vt:lpstr> Sentimental analysis on music type: </vt:lpstr>
      <vt:lpstr> Discovered the top five most popular artists:  </vt:lpstr>
      <vt:lpstr> The TOP 5 Songs with the Longest Length:  </vt:lpstr>
      <vt:lpstr>  The song's length in relation to its level of popularity:  </vt:lpstr>
      <vt:lpstr>Below is the loudness of the songs and its popularity:  </vt:lpstr>
      <vt:lpstr>Derived Top trending genre: </vt:lpstr>
      <vt:lpstr>Text mining analysis to print the 20 most common words in the album name: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Music on SPOTIFY</dc:title>
  <dc:creator>Mohan Sajja</dc:creator>
  <cp:lastModifiedBy>Koyya, Venu Sai Ram</cp:lastModifiedBy>
  <cp:revision>8</cp:revision>
  <dcterms:created xsi:type="dcterms:W3CDTF">2022-11-19T08:42:01Z</dcterms:created>
  <dcterms:modified xsi:type="dcterms:W3CDTF">2023-11-18T00:07:52Z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2023-05-10T03:38:38Z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91938a85-e025-4a73-878c-d4d864a72f13</vt:lpwstr>
  </property>
  <property fmtid="{D5CDD505-2E9C-101B-9397-08002B2CF9AE}" pid="8" name="MSIP_Label_defa4170-0d19-0005-0004-bc88714345d2_ContentBits">
    <vt:lpwstr>0</vt:lpwstr>
  </property>
</Properties>
</file>