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yya, Venu Sai Ram" userId="b8fe281d-63f7-4d6a-9b94-9598b8710385" providerId="ADAL" clId="{BFE924D1-0390-4728-A48B-5A3EA0E1BE11}"/>
    <pc:docChg chg="custSel modSld">
      <pc:chgData name="Koyya, Venu Sai Ram" userId="b8fe281d-63f7-4d6a-9b94-9598b8710385" providerId="ADAL" clId="{BFE924D1-0390-4728-A48B-5A3EA0E1BE11}" dt="2023-04-25T23:48:00.902" v="23" actId="20577"/>
      <pc:docMkLst>
        <pc:docMk/>
      </pc:docMkLst>
      <pc:sldChg chg="modSp mod">
        <pc:chgData name="Koyya, Venu Sai Ram" userId="b8fe281d-63f7-4d6a-9b94-9598b8710385" providerId="ADAL" clId="{BFE924D1-0390-4728-A48B-5A3EA0E1BE11}" dt="2023-04-25T23:47:35.488" v="19" actId="20577"/>
        <pc:sldMkLst>
          <pc:docMk/>
          <pc:sldMk cId="3910408143" sldId="256"/>
        </pc:sldMkLst>
        <pc:spChg chg="mod">
          <ac:chgData name="Koyya, Venu Sai Ram" userId="b8fe281d-63f7-4d6a-9b94-9598b8710385" providerId="ADAL" clId="{BFE924D1-0390-4728-A48B-5A3EA0E1BE11}" dt="2023-04-25T23:47:35.488" v="19" actId="20577"/>
          <ac:spMkLst>
            <pc:docMk/>
            <pc:sldMk cId="3910408143" sldId="256"/>
            <ac:spMk id="2" creationId="{93164C08-CA99-4515-610C-CC0D1F0734A7}"/>
          </ac:spMkLst>
        </pc:spChg>
      </pc:sldChg>
      <pc:sldChg chg="modSp mod">
        <pc:chgData name="Koyya, Venu Sai Ram" userId="b8fe281d-63f7-4d6a-9b94-9598b8710385" providerId="ADAL" clId="{BFE924D1-0390-4728-A48B-5A3EA0E1BE11}" dt="2023-04-25T23:48:00.902" v="23" actId="20577"/>
        <pc:sldMkLst>
          <pc:docMk/>
          <pc:sldMk cId="1342812851" sldId="257"/>
        </pc:sldMkLst>
        <pc:spChg chg="mod">
          <ac:chgData name="Koyya, Venu Sai Ram" userId="b8fe281d-63f7-4d6a-9b94-9598b8710385" providerId="ADAL" clId="{BFE924D1-0390-4728-A48B-5A3EA0E1BE11}" dt="2023-04-25T23:48:00.902" v="23" actId="20577"/>
          <ac:spMkLst>
            <pc:docMk/>
            <pc:sldMk cId="1342812851" sldId="257"/>
            <ac:spMk id="3" creationId="{A0668ACF-7B64-7281-38D8-CA37FC2FBD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220F-3268-39E9-BD24-9D1DECAC9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82121-BBA3-C074-AAE8-1B7F9C8D9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8D21-5691-B039-BE84-AC75FFA7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300E-9C36-4301-960B-D72C7E25CD3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E124-A1FB-F7BE-7D71-12AC7F06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729F-0F67-3D26-E0DB-AA3F2794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4CE-41F2-4046-B450-CBC6622B4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6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5A7-1080-94C3-F174-9DD592B6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01A53-FBBE-42CD-6CCC-632883A0A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E9DC-0072-0A5F-0C98-42AEAD67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300E-9C36-4301-960B-D72C7E25CD3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057BA-4076-8BE6-3F89-7BF53789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9EF2-D900-C7A5-449F-93A27CD4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4CE-41F2-4046-B450-CBC6622B4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0023E-BFD8-9C81-474A-B7D432434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2ED26-FDA0-06A2-A4D0-9CA8D4010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92DF9-154E-5E9F-A374-92EF2ABE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300E-9C36-4301-960B-D72C7E25CD3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4262-2B6B-CE99-F8C2-0E9166F1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B376-378D-6EB7-ED0F-3E2360D0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4CE-41F2-4046-B450-CBC6622B4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1A85-93CE-EE2C-ED91-3F5CF9D0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906D-C529-7373-46A5-01A3F901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545D-C2EC-13B9-8AB9-6CC83029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300E-9C36-4301-960B-D72C7E25CD3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7099-1B58-A9B7-F043-39BD0304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80AB-B0B6-845C-ED4F-14EADDE2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4CE-41F2-4046-B450-CBC6622B4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A9EB-7765-0AC7-427A-624478E1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79CDF-D654-50E0-10A5-F9D07B61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8A889-5242-C789-649D-17D7C041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300E-9C36-4301-960B-D72C7E25CD3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C1CD-ACF0-B3B6-10B7-5B7B4FC5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B3CB-3252-6C00-41C3-665A9B34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4CE-41F2-4046-B450-CBC6622B4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719D-8552-9000-6FA7-0E426373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B551-D4C6-B40F-E37D-73E6892F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20FA4-B7D3-80D4-CAEA-5E9C0E964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466FF-73B3-D16D-6AFE-8307290D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300E-9C36-4301-960B-D72C7E25CD3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C4D24-7715-086C-53D1-8999DE3F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5849-4409-DBAB-FF92-9EF72C90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4CE-41F2-4046-B450-CBC6622B4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8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9C3F-0810-6F16-E460-8AF5FDE8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8DFE4-8071-79CB-84A7-C4034444F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FB0A1-273B-93DB-DDC0-47E4AAB1B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1260C-5DB1-184E-AAF2-C4DDD474E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16FFE-2C16-E699-9DA2-E6F9FBABA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3E35B-F54F-A941-5F47-7D83D526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300E-9C36-4301-960B-D72C7E25CD3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CBEC0-CE54-A14D-9F16-2480C103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08171-26DB-04FC-F188-E60DCFB8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4CE-41F2-4046-B450-CBC6622B4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A6A9-44E0-983F-90FB-60E42BB7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9C085-CF37-5DE6-7B73-8AB980D7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300E-9C36-4301-960B-D72C7E25CD3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0F346-585A-6787-B88C-8E8914A1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ECF75-8896-32ED-6433-EC02D988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4CE-41F2-4046-B450-CBC6622B4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2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5310A-475B-80C0-9919-22F0458F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300E-9C36-4301-960B-D72C7E25CD3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CEC59-6007-D200-E69B-D82314D9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3B67-26F2-528F-C09A-CA9BBFAE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4CE-41F2-4046-B450-CBC6622B4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AC69-8F6C-6E2C-2FF6-A09BF27C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D841-42CA-AB1E-E21A-69F9ED56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40A8B-13E5-C15C-D324-4C1C0B9C2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DDAD5-C545-0F1B-825E-66931998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300E-9C36-4301-960B-D72C7E25CD3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DF83A-F7D7-D0C4-B750-F1A2997F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F3E41-8A85-AD22-7307-86FDB0F0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4CE-41F2-4046-B450-CBC6622B4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6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00D9-1407-1809-549F-E12D881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09C09-B0C6-9BDC-89C0-407AE4767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5067-B13B-C8EC-9E9D-E73B72EEC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256B-215A-2C6B-810C-EF38450A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300E-9C36-4301-960B-D72C7E25CD3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DC3E8-550F-8F1C-9CDE-34782933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6FE36-B5A8-225B-8609-14643957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4CE-41F2-4046-B450-CBC6622B4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F19F-34B7-ED91-0982-B35C4A4E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510A-529A-5A70-2E1C-6183FD09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4701-E75D-FA45-A66C-E3BB338C5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300E-9C36-4301-960B-D72C7E25CD3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B592-6D9A-2211-1CF7-A020FDA7E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010BF-C501-13CC-A2F7-B1B3CBE2B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C4CE-41F2-4046-B450-CBC6622B4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6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4C08-CA99-4515-610C-CC0D1F073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20" y="1244283"/>
            <a:ext cx="11541760" cy="2387600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Amazon E-Commerce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7BF0-0671-F399-1CD5-B2D90345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Summery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8ACF-7B64-7281-38D8-CA37FC2FB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using the online E-Commerce data, we have obtained below results: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The customer with the highest number of orders came from?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The customer who spent the most money on purchases ?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Inter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he most and least profitable month in terms of sales?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Inter"/>
              </a:rPr>
              <a:t>Which day saw the majority of orders placed?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Inter"/>
              </a:rPr>
              <a:t>What country is placing the most orders?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281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FCDF-9DB1-2291-0535-425A3255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Information and Data Cleaning: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31AC7-A896-E904-B3F9-EAD18499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1543844"/>
            <a:ext cx="6609080" cy="4027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4EEC5-E05B-45F4-ABFF-9DDD9524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15" y="1281113"/>
            <a:ext cx="5429250" cy="42902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B83164-8D42-F239-82F5-1F0F4BB98BEA}"/>
              </a:ext>
            </a:extLst>
          </p:cNvPr>
          <p:cNvSpPr txBox="1">
            <a:spLocks/>
          </p:cNvSpPr>
          <p:nvPr/>
        </p:nvSpPr>
        <p:spPr>
          <a:xfrm>
            <a:off x="838200" y="5424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Dataset Consists : </a:t>
            </a:r>
            <a:r>
              <a:rPr lang="en-US" dirty="0"/>
              <a:t>541909 Records,7 Columns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9092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18CD-C207-AA68-A322-8A41AE50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2721"/>
            <a:ext cx="10515600" cy="1188719"/>
          </a:xfrm>
        </p:spPr>
        <p:txBody>
          <a:bodyPr>
            <a:normAutofit fontScale="90000"/>
          </a:bodyPr>
          <a:lstStyle/>
          <a:p>
            <a:r>
              <a:rPr lang="en-US" sz="2200" b="1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The customer with the highest number of orders came from?</a:t>
            </a:r>
            <a:b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</a:br>
            <a:r>
              <a:rPr lang="en-US" sz="2200" dirty="0">
                <a:solidFill>
                  <a:srgbClr val="252525"/>
                </a:solidFill>
                <a:latin typeface="Open Sans" panose="020B0606030504020204" pitchFamily="34" charset="0"/>
              </a:rPr>
              <a:t>According to the data </a:t>
            </a:r>
            <a:r>
              <a:rPr lang="en-US" sz="2200" dirty="0" err="1">
                <a:solidFill>
                  <a:srgbClr val="252525"/>
                </a:solidFill>
                <a:latin typeface="Open Sans" panose="020B0606030504020204" pitchFamily="34" charset="0"/>
              </a:rPr>
              <a:t>CustomerID</a:t>
            </a:r>
            <a:r>
              <a:rPr lang="en-US" sz="2200" dirty="0">
                <a:solidFill>
                  <a:srgbClr val="252525"/>
                </a:solidFill>
                <a:latin typeface="Open Sans" panose="020B0606030504020204" pitchFamily="34" charset="0"/>
              </a:rPr>
              <a:t> &gt;17500 belongs to United Kingdom (UK), the highest orders came from that country.</a:t>
            </a:r>
            <a:b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C8A71-6FCD-985D-D636-09D7FADB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538287"/>
            <a:ext cx="106299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5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2878-F698-7538-9E0B-CFDC4132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252525"/>
                </a:solidFill>
                <a:latin typeface="Open Sans" panose="020B0606030504020204" pitchFamily="34" charset="0"/>
              </a:rPr>
              <a:t>The customer who spent the most money on purchases ?</a:t>
            </a:r>
            <a:br>
              <a:rPr lang="en-US" sz="2200" b="1" dirty="0">
                <a:solidFill>
                  <a:srgbClr val="252525"/>
                </a:solidFill>
                <a:latin typeface="Open Sans" panose="020B0606030504020204" pitchFamily="34" charset="0"/>
              </a:rPr>
            </a:br>
            <a:r>
              <a:rPr lang="en-US" sz="2200" dirty="0">
                <a:solidFill>
                  <a:srgbClr val="252525"/>
                </a:solidFill>
                <a:latin typeface="Open Sans" panose="020B0606030504020204" pitchFamily="34" charset="0"/>
              </a:rPr>
              <a:t>The highest money spent on purchases comes from Netherlands as per the data </a:t>
            </a:r>
            <a:r>
              <a:rPr lang="en-US" sz="2200" dirty="0" err="1">
                <a:solidFill>
                  <a:srgbClr val="252525"/>
                </a:solidFill>
                <a:latin typeface="Open Sans" panose="020B0606030504020204" pitchFamily="34" charset="0"/>
              </a:rPr>
              <a:t>CustomerID</a:t>
            </a:r>
            <a:r>
              <a:rPr lang="en-US" sz="2200" dirty="0">
                <a:solidFill>
                  <a:srgbClr val="252525"/>
                </a:solidFill>
                <a:latin typeface="Open Sans" panose="020B0606030504020204" pitchFamily="34" charset="0"/>
              </a:rPr>
              <a:t> between14000 to 14500 belongs to that country. 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9E7E1-3B95-11E6-E710-825BC3FBD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1511300"/>
            <a:ext cx="9537700" cy="4394994"/>
          </a:xfrm>
        </p:spPr>
      </p:pic>
    </p:spTree>
    <p:extLst>
      <p:ext uri="{BB962C8B-B14F-4D97-AF65-F5344CB8AC3E}">
        <p14:creationId xmlns:p14="http://schemas.microsoft.com/office/powerpoint/2010/main" val="11971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02D7-109F-E0E9-78B2-78274413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-30543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52525"/>
                </a:solidFill>
                <a:latin typeface="Open Sans" panose="020B0606030504020204" pitchFamily="34" charset="0"/>
              </a:rPr>
              <a:t>The most and least profitable month in terms of sales?</a:t>
            </a:r>
            <a:br>
              <a:rPr lang="en-US" sz="2000" dirty="0">
                <a:solidFill>
                  <a:srgbClr val="252525"/>
                </a:solidFill>
                <a:latin typeface="Open Sans" panose="020B0606030504020204" pitchFamily="34" charset="0"/>
              </a:rPr>
            </a:br>
            <a:r>
              <a:rPr lang="en-US" sz="2000" dirty="0">
                <a:solidFill>
                  <a:srgbClr val="252525"/>
                </a:solidFill>
                <a:latin typeface="Open Sans" panose="020B0606030504020204" pitchFamily="34" charset="0"/>
              </a:rPr>
              <a:t>November 2011 has the highest sale and December 2011 has lowest sale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CA34E-B570-20DD-A450-283675D6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5400"/>
            <a:ext cx="990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C7A7-016C-81FF-A238-D0D4191C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163195"/>
            <a:ext cx="1116076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52525"/>
                </a:solidFill>
                <a:latin typeface="Open Sans" panose="020B0606030504020204" pitchFamily="34" charset="0"/>
              </a:rPr>
              <a:t>Which day saw the majority of orders placed?</a:t>
            </a:r>
            <a:br>
              <a:rPr lang="en-US" sz="2000" b="1" dirty="0">
                <a:solidFill>
                  <a:srgbClr val="252525"/>
                </a:solidFill>
                <a:latin typeface="Open Sans" panose="020B0606030504020204" pitchFamily="34" charset="0"/>
              </a:rPr>
            </a:br>
            <a:r>
              <a:rPr lang="en-US" sz="2000" dirty="0">
                <a:solidFill>
                  <a:srgbClr val="252525"/>
                </a:solidFill>
                <a:latin typeface="Open Sans" panose="020B0606030504020204" pitchFamily="34" charset="0"/>
              </a:rPr>
              <a:t>By looking at the graph below, we can observe that there were more orders on Thursday’s.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D00CB-5F9B-2683-EF57-103DD078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825625"/>
            <a:ext cx="93440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5BDA-BBC3-541E-7439-A1D4ED47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52525"/>
                </a:solidFill>
                <a:latin typeface="Open Sans" panose="020B0606030504020204" pitchFamily="34" charset="0"/>
              </a:rPr>
              <a:t>What country is placing the most orders?</a:t>
            </a:r>
            <a:br>
              <a:rPr lang="en-US" sz="2000" b="1" dirty="0">
                <a:solidFill>
                  <a:srgbClr val="252525"/>
                </a:solidFill>
                <a:latin typeface="Open Sans" panose="020B0606030504020204" pitchFamily="34" charset="0"/>
              </a:rPr>
            </a:br>
            <a:r>
              <a:rPr lang="en-US" sz="2000" dirty="0">
                <a:solidFill>
                  <a:srgbClr val="252525"/>
                </a:solidFill>
                <a:latin typeface="Open Sans" panose="020B0606030504020204" pitchFamily="34" charset="0"/>
              </a:rPr>
              <a:t>United Kingdom (UK), has placed more orders.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4FC31-91B8-BC3E-8466-106712B3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82" y="1854200"/>
            <a:ext cx="97440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7AFA-224F-7C1D-9306-AC0722ED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0" y="2427605"/>
            <a:ext cx="5008880" cy="1325563"/>
          </a:xfrm>
        </p:spPr>
        <p:txBody>
          <a:bodyPr>
            <a:noAutofit/>
          </a:bodyPr>
          <a:lstStyle/>
          <a:p>
            <a:r>
              <a:rPr lang="en-US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0758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Open Sans</vt:lpstr>
      <vt:lpstr>zeitung</vt:lpstr>
      <vt:lpstr>Office Theme</vt:lpstr>
      <vt:lpstr>Amazon E-Commerce Sales</vt:lpstr>
      <vt:lpstr>Summery:</vt:lpstr>
      <vt:lpstr>Data Information and Data Cleaning:</vt:lpstr>
      <vt:lpstr>The customer with the highest number of orders came from? According to the data CustomerID &gt;17500 belongs to United Kingdom (UK), the highest orders came from that country. </vt:lpstr>
      <vt:lpstr>The customer who spent the most money on purchases ? The highest money spent on purchases comes from Netherlands as per the data CustomerID between14000 to 14500 belongs to that country.  </vt:lpstr>
      <vt:lpstr>The most and least profitable month in terms of sales? November 2011 has the highest sale and December 2011 has lowest sale</vt:lpstr>
      <vt:lpstr>Which day saw the majority of orders placed? By looking at the graph below, we can observe that there were more orders on Thursday’s.</vt:lpstr>
      <vt:lpstr>What country is placing the most orders? United Kingdom (UK), has placed more orders.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Trend In Online E-Commerce</dc:title>
  <dc:creator>Koyya, Venu Sai Ram</dc:creator>
  <cp:lastModifiedBy>Koyya, Venu Sai Ram</cp:lastModifiedBy>
  <cp:revision>1</cp:revision>
  <dcterms:created xsi:type="dcterms:W3CDTF">2022-12-16T05:06:31Z</dcterms:created>
  <dcterms:modified xsi:type="dcterms:W3CDTF">2023-04-25T23:48:08Z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2022-12-16T05:45:05Z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b102e487-31d0-49c9-9ec0-29e5dcb06431</vt:lpwstr>
  </property>
  <property fmtid="{D5CDD505-2E9C-101B-9397-08002B2CF9AE}" pid="8" name="MSIP_Label_defa4170-0d19-0005-0004-bc88714345d2_ContentBits">
    <vt:lpwstr>0</vt:lpwstr>
  </property>
</Properties>
</file>