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1" r:id="rId4"/>
    <p:sldId id="259" r:id="rId5"/>
    <p:sldId id="260" r:id="rId6"/>
    <p:sldId id="268" r:id="rId7"/>
    <p:sldId id="274" r:id="rId8"/>
    <p:sldId id="279" r:id="rId9"/>
    <p:sldId id="263" r:id="rId10"/>
    <p:sldId id="264" r:id="rId11"/>
    <p:sldId id="262" r:id="rId12"/>
    <p:sldId id="261" r:id="rId13"/>
    <p:sldId id="278" r:id="rId14"/>
    <p:sldId id="265" r:id="rId15"/>
    <p:sldId id="277" r:id="rId16"/>
    <p:sldId id="267" r:id="rId17"/>
    <p:sldId id="269" r:id="rId18"/>
    <p:sldId id="276" r:id="rId19"/>
    <p:sldId id="275" r:id="rId20"/>
    <p:sldId id="280"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89C443-E0B6-4EAF-A9EF-5530B2F6CEFF}" v="49" dt="2023-02-05T23:30:35.0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79" autoAdjust="0"/>
    <p:restoredTop sz="94660"/>
  </p:normalViewPr>
  <p:slideViewPr>
    <p:cSldViewPr snapToGrid="0">
      <p:cViewPr varScale="1">
        <p:scale>
          <a:sx n="99" d="100"/>
          <a:sy n="99" d="100"/>
        </p:scale>
        <p:origin x="78"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09B5452-D321-447B-BE59-4F2CB393B25C}" type="datetimeFigureOut">
              <a:rPr lang="en-US" smtClean="0"/>
              <a:t>2/5/2023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AC09A19-2715-46EA-96EF-10736CD8A88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7662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9B5452-D321-447B-BE59-4F2CB393B25C}"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09A19-2715-46EA-96EF-10736CD8A88D}" type="slidenum">
              <a:rPr lang="en-US" smtClean="0"/>
              <a:t>‹#›</a:t>
            </a:fld>
            <a:endParaRPr lang="en-US"/>
          </a:p>
        </p:txBody>
      </p:sp>
    </p:spTree>
    <p:extLst>
      <p:ext uri="{BB962C8B-B14F-4D97-AF65-F5344CB8AC3E}">
        <p14:creationId xmlns:p14="http://schemas.microsoft.com/office/powerpoint/2010/main" val="4117402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B5452-D321-447B-BE59-4F2CB393B25C}"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09A19-2715-46EA-96EF-10736CD8A88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9404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B5452-D321-447B-BE59-4F2CB393B25C}"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09A19-2715-46EA-96EF-10736CD8A88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5214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B5452-D321-447B-BE59-4F2CB393B25C}"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09A19-2715-46EA-96EF-10736CD8A88D}" type="slidenum">
              <a:rPr lang="en-US" smtClean="0"/>
              <a:t>‹#›</a:t>
            </a:fld>
            <a:endParaRPr lang="en-US"/>
          </a:p>
        </p:txBody>
      </p:sp>
    </p:spTree>
    <p:extLst>
      <p:ext uri="{BB962C8B-B14F-4D97-AF65-F5344CB8AC3E}">
        <p14:creationId xmlns:p14="http://schemas.microsoft.com/office/powerpoint/2010/main" val="3502923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B5452-D321-447B-BE59-4F2CB393B25C}"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09A19-2715-46EA-96EF-10736CD8A88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1310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B5452-D321-447B-BE59-4F2CB393B25C}"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09A19-2715-46EA-96EF-10736CD8A88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1437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9B5452-D321-447B-BE59-4F2CB393B25C}"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09A19-2715-46EA-96EF-10736CD8A88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165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9B5452-D321-447B-BE59-4F2CB393B25C}"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09A19-2715-46EA-96EF-10736CD8A88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550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9B5452-D321-447B-BE59-4F2CB393B25C}"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09A19-2715-46EA-96EF-10736CD8A88D}" type="slidenum">
              <a:rPr lang="en-US" smtClean="0"/>
              <a:t>‹#›</a:t>
            </a:fld>
            <a:endParaRPr lang="en-US"/>
          </a:p>
        </p:txBody>
      </p:sp>
    </p:spTree>
    <p:extLst>
      <p:ext uri="{BB962C8B-B14F-4D97-AF65-F5344CB8AC3E}">
        <p14:creationId xmlns:p14="http://schemas.microsoft.com/office/powerpoint/2010/main" val="860487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B5452-D321-447B-BE59-4F2CB393B25C}"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09A19-2715-46EA-96EF-10736CD8A88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4923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9B5452-D321-447B-BE59-4F2CB393B25C}"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09A19-2715-46EA-96EF-10736CD8A88D}" type="slidenum">
              <a:rPr lang="en-US" smtClean="0"/>
              <a:t>‹#›</a:t>
            </a:fld>
            <a:endParaRPr lang="en-US"/>
          </a:p>
        </p:txBody>
      </p:sp>
    </p:spTree>
    <p:extLst>
      <p:ext uri="{BB962C8B-B14F-4D97-AF65-F5344CB8AC3E}">
        <p14:creationId xmlns:p14="http://schemas.microsoft.com/office/powerpoint/2010/main" val="3871077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9B5452-D321-447B-BE59-4F2CB393B25C}" type="datetimeFigureOut">
              <a:rPr lang="en-US" smtClean="0"/>
              <a:t>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09A19-2715-46EA-96EF-10736CD8A88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5987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9B5452-D321-447B-BE59-4F2CB393B25C}" type="datetimeFigureOut">
              <a:rPr lang="en-US" smtClean="0"/>
              <a:t>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09A19-2715-46EA-96EF-10736CD8A88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954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9B5452-D321-447B-BE59-4F2CB393B25C}" type="datetimeFigureOut">
              <a:rPr lang="en-US" smtClean="0"/>
              <a:t>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09A19-2715-46EA-96EF-10736CD8A88D}" type="slidenum">
              <a:rPr lang="en-US" smtClean="0"/>
              <a:t>‹#›</a:t>
            </a:fld>
            <a:endParaRPr lang="en-US"/>
          </a:p>
        </p:txBody>
      </p:sp>
    </p:spTree>
    <p:extLst>
      <p:ext uri="{BB962C8B-B14F-4D97-AF65-F5344CB8AC3E}">
        <p14:creationId xmlns:p14="http://schemas.microsoft.com/office/powerpoint/2010/main" val="1578283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9B5452-D321-447B-BE59-4F2CB393B25C}"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09A19-2715-46EA-96EF-10736CD8A88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813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9B5452-D321-447B-BE59-4F2CB393B25C}"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09A19-2715-46EA-96EF-10736CD8A88D}" type="slidenum">
              <a:rPr lang="en-US" smtClean="0"/>
              <a:t>‹#›</a:t>
            </a:fld>
            <a:endParaRPr lang="en-US"/>
          </a:p>
        </p:txBody>
      </p:sp>
    </p:spTree>
    <p:extLst>
      <p:ext uri="{BB962C8B-B14F-4D97-AF65-F5344CB8AC3E}">
        <p14:creationId xmlns:p14="http://schemas.microsoft.com/office/powerpoint/2010/main" val="223709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9B5452-D321-447B-BE59-4F2CB393B25C}" type="datetimeFigureOut">
              <a:rPr lang="en-US" smtClean="0"/>
              <a:t>2/5/2023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C09A19-2715-46EA-96EF-10736CD8A88D}" type="slidenum">
              <a:rPr lang="en-US" smtClean="0"/>
              <a:t>‹#›</a:t>
            </a:fld>
            <a:endParaRPr lang="en-US"/>
          </a:p>
        </p:txBody>
      </p:sp>
    </p:spTree>
    <p:extLst>
      <p:ext uri="{BB962C8B-B14F-4D97-AF65-F5344CB8AC3E}">
        <p14:creationId xmlns:p14="http://schemas.microsoft.com/office/powerpoint/2010/main" val="35435038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caesarmario/our-world-in-data-covid19-datase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4A6AF-4CD7-8C52-D116-6A32C2309443}"/>
              </a:ext>
            </a:extLst>
          </p:cNvPr>
          <p:cNvSpPr>
            <a:spLocks noGrp="1"/>
          </p:cNvSpPr>
          <p:nvPr>
            <p:ph type="ctrTitle"/>
          </p:nvPr>
        </p:nvSpPr>
        <p:spPr>
          <a:xfrm>
            <a:off x="2692398" y="1780675"/>
            <a:ext cx="6815669" cy="2627696"/>
          </a:xfrm>
        </p:spPr>
        <p:txBody>
          <a:bodyPr/>
          <a:lstStyle/>
          <a:p>
            <a:br>
              <a:rPr lang="en-US" dirty="0"/>
            </a:br>
            <a:r>
              <a:rPr lang="en-US" dirty="0"/>
              <a:t>      </a:t>
            </a:r>
            <a:br>
              <a:rPr lang="en-US" dirty="0"/>
            </a:br>
            <a:br>
              <a:rPr lang="en-US" dirty="0"/>
            </a:br>
            <a:br>
              <a:rPr lang="en-US" dirty="0"/>
            </a:br>
            <a:br>
              <a:rPr lang="en-US" dirty="0"/>
            </a:br>
            <a:br>
              <a:rPr lang="en-US" dirty="0"/>
            </a:br>
            <a:r>
              <a:rPr lang="en-US" dirty="0"/>
              <a:t>Covid-19 Global Trend</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3047031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D258B1-C75A-BEB8-2934-A56C0A2B6373}"/>
              </a:ext>
            </a:extLst>
          </p:cNvPr>
          <p:cNvSpPr txBox="1"/>
          <p:nvPr/>
        </p:nvSpPr>
        <p:spPr>
          <a:xfrm>
            <a:off x="613611" y="621176"/>
            <a:ext cx="10898204" cy="646331"/>
          </a:xfrm>
          <a:prstGeom prst="rect">
            <a:avLst/>
          </a:prstGeom>
          <a:noFill/>
        </p:spPr>
        <p:txBody>
          <a:bodyPr wrap="square">
            <a:spAutoFit/>
          </a:bodyPr>
          <a:lstStyle/>
          <a:p>
            <a:r>
              <a:rPr lang="en-US" b="1" i="0" u="sng" dirty="0">
                <a:solidFill>
                  <a:srgbClr val="212121"/>
                </a:solidFill>
                <a:effectLst/>
                <a:latin typeface="Roboto" panose="02000000000000000000" pitchFamily="2" charset="0"/>
              </a:rPr>
              <a:t>Problem statement -2</a:t>
            </a:r>
            <a:r>
              <a:rPr lang="en-US" b="1" i="0" dirty="0">
                <a:solidFill>
                  <a:srgbClr val="212121"/>
                </a:solidFill>
                <a:effectLst/>
                <a:latin typeface="Roboto" panose="02000000000000000000" pitchFamily="2" charset="0"/>
              </a:rPr>
              <a:t>:</a:t>
            </a:r>
            <a:r>
              <a:rPr lang="en-US" b="0" i="0" dirty="0">
                <a:solidFill>
                  <a:srgbClr val="212121"/>
                </a:solidFill>
                <a:effectLst/>
                <a:latin typeface="Roboto" panose="02000000000000000000" pitchFamily="2" charset="0"/>
              </a:rPr>
              <a:t> How much of the world's population was affected by the coronavirus, and what percentage of people died as a result.</a:t>
            </a:r>
            <a:endParaRPr lang="en-US" dirty="0"/>
          </a:p>
        </p:txBody>
      </p:sp>
      <p:pic>
        <p:nvPicPr>
          <p:cNvPr id="6" name="Picture 5">
            <a:extLst>
              <a:ext uri="{FF2B5EF4-FFF2-40B4-BE49-F238E27FC236}">
                <a16:creationId xmlns:a16="http://schemas.microsoft.com/office/drawing/2014/main" id="{8FBCB411-20DE-D8E0-A55B-2EA479C73E25}"/>
              </a:ext>
            </a:extLst>
          </p:cNvPr>
          <p:cNvPicPr>
            <a:picLocks noChangeAspect="1"/>
          </p:cNvPicPr>
          <p:nvPr/>
        </p:nvPicPr>
        <p:blipFill>
          <a:blip r:embed="rId2"/>
          <a:stretch>
            <a:fillRect/>
          </a:stretch>
        </p:blipFill>
        <p:spPr>
          <a:xfrm>
            <a:off x="1528762" y="1267507"/>
            <a:ext cx="9134475" cy="4825285"/>
          </a:xfrm>
          <a:prstGeom prst="rect">
            <a:avLst/>
          </a:prstGeom>
        </p:spPr>
      </p:pic>
    </p:spTree>
    <p:extLst>
      <p:ext uri="{BB962C8B-B14F-4D97-AF65-F5344CB8AC3E}">
        <p14:creationId xmlns:p14="http://schemas.microsoft.com/office/powerpoint/2010/main" val="208087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CEE31A-7CF8-1747-7D2E-4C6184754BFE}"/>
              </a:ext>
            </a:extLst>
          </p:cNvPr>
          <p:cNvSpPr txBox="1"/>
          <p:nvPr/>
        </p:nvSpPr>
        <p:spPr>
          <a:xfrm>
            <a:off x="632861" y="644174"/>
            <a:ext cx="10407316" cy="369332"/>
          </a:xfrm>
          <a:prstGeom prst="rect">
            <a:avLst/>
          </a:prstGeom>
          <a:noFill/>
        </p:spPr>
        <p:txBody>
          <a:bodyPr wrap="square">
            <a:spAutoFit/>
          </a:bodyPr>
          <a:lstStyle/>
          <a:p>
            <a:pPr algn="l"/>
            <a:r>
              <a:rPr lang="en-US" b="1" i="0" u="sng" dirty="0">
                <a:solidFill>
                  <a:srgbClr val="212121"/>
                </a:solidFill>
                <a:effectLst/>
                <a:latin typeface="Roboto" panose="02000000000000000000" pitchFamily="2" charset="0"/>
              </a:rPr>
              <a:t>Problem statement - 3</a:t>
            </a:r>
            <a:r>
              <a:rPr lang="en-US" b="0" i="0" u="sng" dirty="0">
                <a:solidFill>
                  <a:srgbClr val="212121"/>
                </a:solidFill>
                <a:effectLst/>
                <a:latin typeface="Roboto" panose="02000000000000000000" pitchFamily="2" charset="0"/>
              </a:rPr>
              <a:t> </a:t>
            </a:r>
            <a:r>
              <a:rPr lang="en-US" b="0" i="0" dirty="0">
                <a:solidFill>
                  <a:srgbClr val="212121"/>
                </a:solidFill>
                <a:effectLst/>
                <a:latin typeface="Roboto" panose="02000000000000000000" pitchFamily="2" charset="0"/>
              </a:rPr>
              <a:t>: Which year had the most COVID cases on each continent.</a:t>
            </a:r>
          </a:p>
        </p:txBody>
      </p:sp>
      <p:pic>
        <p:nvPicPr>
          <p:cNvPr id="1026" name="Picture 2">
            <a:extLst>
              <a:ext uri="{FF2B5EF4-FFF2-40B4-BE49-F238E27FC236}">
                <a16:creationId xmlns:a16="http://schemas.microsoft.com/office/drawing/2014/main" id="{CEAACA56-8103-429A-149F-6762F4B2B9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525" y="1013506"/>
            <a:ext cx="10327909" cy="5079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790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F37A79-5409-6458-A9D8-9B98F86140E5}"/>
              </a:ext>
            </a:extLst>
          </p:cNvPr>
          <p:cNvSpPr txBox="1"/>
          <p:nvPr/>
        </p:nvSpPr>
        <p:spPr>
          <a:xfrm>
            <a:off x="652111" y="711550"/>
            <a:ext cx="10051181" cy="369332"/>
          </a:xfrm>
          <a:prstGeom prst="rect">
            <a:avLst/>
          </a:prstGeom>
          <a:noFill/>
        </p:spPr>
        <p:txBody>
          <a:bodyPr wrap="square">
            <a:spAutoFit/>
          </a:bodyPr>
          <a:lstStyle/>
          <a:p>
            <a:pPr algn="l"/>
            <a:r>
              <a:rPr lang="en-US" b="1" i="0" u="sng" dirty="0">
                <a:solidFill>
                  <a:srgbClr val="212121"/>
                </a:solidFill>
                <a:effectLst/>
                <a:latin typeface="Roboto" panose="02000000000000000000" pitchFamily="2" charset="0"/>
              </a:rPr>
              <a:t>Problem statement - 4:</a:t>
            </a:r>
            <a:r>
              <a:rPr lang="en-US" b="1" i="0" dirty="0">
                <a:solidFill>
                  <a:srgbClr val="212121"/>
                </a:solidFill>
                <a:effectLst/>
                <a:latin typeface="Roboto" panose="02000000000000000000" pitchFamily="2" charset="0"/>
              </a:rPr>
              <a:t> </a:t>
            </a:r>
            <a:r>
              <a:rPr lang="en-US" b="0" i="0" dirty="0">
                <a:solidFill>
                  <a:srgbClr val="212121"/>
                </a:solidFill>
                <a:effectLst/>
                <a:latin typeface="Roboto" panose="02000000000000000000" pitchFamily="2" charset="0"/>
              </a:rPr>
              <a:t>Which year had the most COVID deaths on each continent.</a:t>
            </a:r>
          </a:p>
        </p:txBody>
      </p:sp>
      <p:pic>
        <p:nvPicPr>
          <p:cNvPr id="2050" name="Picture 2">
            <a:extLst>
              <a:ext uri="{FF2B5EF4-FFF2-40B4-BE49-F238E27FC236}">
                <a16:creationId xmlns:a16="http://schemas.microsoft.com/office/drawing/2014/main" id="{21B578DF-28BB-E42E-B3C5-B5A4C42100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80883"/>
            <a:ext cx="10433785" cy="5065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915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94B7D51-DFAE-64D0-129F-CA6D11F34FDD}"/>
              </a:ext>
            </a:extLst>
          </p:cNvPr>
          <p:cNvSpPr txBox="1"/>
          <p:nvPr/>
        </p:nvSpPr>
        <p:spPr>
          <a:xfrm>
            <a:off x="623235" y="653799"/>
            <a:ext cx="9964553" cy="369332"/>
          </a:xfrm>
          <a:prstGeom prst="rect">
            <a:avLst/>
          </a:prstGeom>
          <a:noFill/>
        </p:spPr>
        <p:txBody>
          <a:bodyPr wrap="square">
            <a:spAutoFit/>
          </a:bodyPr>
          <a:lstStyle/>
          <a:p>
            <a:pPr algn="l"/>
            <a:r>
              <a:rPr lang="en-US" b="1" i="0" u="sng" dirty="0">
                <a:solidFill>
                  <a:srgbClr val="212121"/>
                </a:solidFill>
                <a:effectLst/>
                <a:latin typeface="Roboto" panose="02000000000000000000" pitchFamily="2" charset="0"/>
              </a:rPr>
              <a:t>Problem statement - 5</a:t>
            </a:r>
            <a:r>
              <a:rPr lang="en-US" b="0" i="0" dirty="0">
                <a:solidFill>
                  <a:srgbClr val="212121"/>
                </a:solidFill>
                <a:effectLst/>
                <a:latin typeface="Roboto" panose="02000000000000000000" pitchFamily="2" charset="0"/>
              </a:rPr>
              <a:t>: Which month had the most COVID cases on each continent.</a:t>
            </a:r>
          </a:p>
        </p:txBody>
      </p:sp>
      <p:pic>
        <p:nvPicPr>
          <p:cNvPr id="3074" name="Picture 2">
            <a:extLst>
              <a:ext uri="{FF2B5EF4-FFF2-40B4-BE49-F238E27FC236}">
                <a16:creationId xmlns:a16="http://schemas.microsoft.com/office/drawing/2014/main" id="{84393942-9846-0D10-CF13-27A731202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147" y="1023131"/>
            <a:ext cx="10366409" cy="5068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415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0DC4DB-45CD-0E7B-5037-B252CB79C201}"/>
              </a:ext>
            </a:extLst>
          </p:cNvPr>
          <p:cNvSpPr txBox="1"/>
          <p:nvPr/>
        </p:nvSpPr>
        <p:spPr>
          <a:xfrm>
            <a:off x="584734" y="692300"/>
            <a:ext cx="10128183" cy="369332"/>
          </a:xfrm>
          <a:prstGeom prst="rect">
            <a:avLst/>
          </a:prstGeom>
          <a:noFill/>
        </p:spPr>
        <p:txBody>
          <a:bodyPr wrap="square">
            <a:spAutoFit/>
          </a:bodyPr>
          <a:lstStyle/>
          <a:p>
            <a:pPr algn="l"/>
            <a:r>
              <a:rPr lang="en-US" b="1" i="0" u="sng" dirty="0">
                <a:solidFill>
                  <a:srgbClr val="212121"/>
                </a:solidFill>
                <a:effectLst/>
                <a:latin typeface="Roboto" panose="02000000000000000000" pitchFamily="2" charset="0"/>
              </a:rPr>
              <a:t>Problem statement - 6</a:t>
            </a:r>
            <a:r>
              <a:rPr lang="en-US" b="0" i="0" dirty="0">
                <a:solidFill>
                  <a:srgbClr val="212121"/>
                </a:solidFill>
                <a:effectLst/>
                <a:latin typeface="Roboto" panose="02000000000000000000" pitchFamily="2" charset="0"/>
              </a:rPr>
              <a:t>: Which month had the most COVID deaths on each continent.</a:t>
            </a:r>
          </a:p>
        </p:txBody>
      </p:sp>
      <p:pic>
        <p:nvPicPr>
          <p:cNvPr id="4098" name="Picture 2">
            <a:extLst>
              <a:ext uri="{FF2B5EF4-FFF2-40B4-BE49-F238E27FC236}">
                <a16:creationId xmlns:a16="http://schemas.microsoft.com/office/drawing/2014/main" id="{940EDA3D-63A7-6E28-E1C9-F4C67D4BAB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773" y="1061632"/>
            <a:ext cx="10520412" cy="5104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428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9536A0-E80C-AF11-8D93-03270A88778E}"/>
              </a:ext>
            </a:extLst>
          </p:cNvPr>
          <p:cNvSpPr txBox="1"/>
          <p:nvPr/>
        </p:nvSpPr>
        <p:spPr>
          <a:xfrm>
            <a:off x="661736" y="701925"/>
            <a:ext cx="10003055" cy="369332"/>
          </a:xfrm>
          <a:prstGeom prst="rect">
            <a:avLst/>
          </a:prstGeom>
          <a:noFill/>
        </p:spPr>
        <p:txBody>
          <a:bodyPr wrap="square">
            <a:spAutoFit/>
          </a:bodyPr>
          <a:lstStyle/>
          <a:p>
            <a:pPr algn="l"/>
            <a:r>
              <a:rPr lang="en-US" b="1" i="0" u="sng" dirty="0">
                <a:solidFill>
                  <a:srgbClr val="212121"/>
                </a:solidFill>
                <a:effectLst/>
                <a:latin typeface="Roboto" panose="02000000000000000000" pitchFamily="2" charset="0"/>
              </a:rPr>
              <a:t>Problem statement - 7</a:t>
            </a:r>
            <a:r>
              <a:rPr lang="en-US" b="0" i="0" u="sng" dirty="0">
                <a:solidFill>
                  <a:srgbClr val="212121"/>
                </a:solidFill>
                <a:effectLst/>
                <a:latin typeface="Roboto" panose="02000000000000000000" pitchFamily="2" charset="0"/>
              </a:rPr>
              <a:t> </a:t>
            </a:r>
            <a:r>
              <a:rPr lang="en-US" b="0" i="0" dirty="0">
                <a:solidFill>
                  <a:srgbClr val="212121"/>
                </a:solidFill>
                <a:effectLst/>
                <a:latin typeface="Roboto" panose="02000000000000000000" pitchFamily="2" charset="0"/>
              </a:rPr>
              <a:t>: Determine how many people on each continent are fully vaccinated.</a:t>
            </a:r>
          </a:p>
        </p:txBody>
      </p:sp>
      <p:pic>
        <p:nvPicPr>
          <p:cNvPr id="10" name="Picture 9">
            <a:extLst>
              <a:ext uri="{FF2B5EF4-FFF2-40B4-BE49-F238E27FC236}">
                <a16:creationId xmlns:a16="http://schemas.microsoft.com/office/drawing/2014/main" id="{8898C693-9BD9-3A14-ADDB-593BA7A2C3B6}"/>
              </a:ext>
            </a:extLst>
          </p:cNvPr>
          <p:cNvPicPr>
            <a:picLocks noChangeAspect="1"/>
          </p:cNvPicPr>
          <p:nvPr/>
        </p:nvPicPr>
        <p:blipFill>
          <a:blip r:embed="rId2"/>
          <a:stretch>
            <a:fillRect/>
          </a:stretch>
        </p:blipFill>
        <p:spPr>
          <a:xfrm>
            <a:off x="1990023" y="1374307"/>
            <a:ext cx="8401050" cy="3794459"/>
          </a:xfrm>
          <a:prstGeom prst="rect">
            <a:avLst/>
          </a:prstGeom>
        </p:spPr>
      </p:pic>
    </p:spTree>
    <p:extLst>
      <p:ext uri="{BB962C8B-B14F-4D97-AF65-F5344CB8AC3E}">
        <p14:creationId xmlns:p14="http://schemas.microsoft.com/office/powerpoint/2010/main" val="4017336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5A86E8F9-27EA-469A-1431-C80F8EFDCD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154" y="750771"/>
            <a:ext cx="10154652" cy="5409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01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F37F7BF9-EC14-B234-C3D7-7ACF3A839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419" y="695425"/>
            <a:ext cx="10501162" cy="54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712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E5D9B6-1158-04CE-B60B-F86A8C1B21AE}"/>
              </a:ext>
            </a:extLst>
          </p:cNvPr>
          <p:cNvPicPr>
            <a:picLocks noChangeAspect="1"/>
          </p:cNvPicPr>
          <p:nvPr/>
        </p:nvPicPr>
        <p:blipFill>
          <a:blip r:embed="rId2"/>
          <a:stretch>
            <a:fillRect/>
          </a:stretch>
        </p:blipFill>
        <p:spPr>
          <a:xfrm>
            <a:off x="1034716" y="1159709"/>
            <a:ext cx="9998241" cy="4988427"/>
          </a:xfrm>
          <a:prstGeom prst="rect">
            <a:avLst/>
          </a:prstGeom>
        </p:spPr>
      </p:pic>
    </p:spTree>
    <p:extLst>
      <p:ext uri="{BB962C8B-B14F-4D97-AF65-F5344CB8AC3E}">
        <p14:creationId xmlns:p14="http://schemas.microsoft.com/office/powerpoint/2010/main" val="1444725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72FF24-7974-4E7E-2BC7-5DCACADB95B7}"/>
              </a:ext>
            </a:extLst>
          </p:cNvPr>
          <p:cNvSpPr txBox="1"/>
          <p:nvPr/>
        </p:nvSpPr>
        <p:spPr>
          <a:xfrm>
            <a:off x="719487" y="644174"/>
            <a:ext cx="10686449" cy="369332"/>
          </a:xfrm>
          <a:prstGeom prst="rect">
            <a:avLst/>
          </a:prstGeom>
          <a:noFill/>
        </p:spPr>
        <p:txBody>
          <a:bodyPr wrap="square">
            <a:spAutoFit/>
          </a:bodyPr>
          <a:lstStyle/>
          <a:p>
            <a:pPr algn="l"/>
            <a:r>
              <a:rPr lang="en-US" b="1" i="0" u="sng" dirty="0">
                <a:solidFill>
                  <a:srgbClr val="212121"/>
                </a:solidFill>
                <a:effectLst/>
                <a:latin typeface="Roboto" panose="02000000000000000000" pitchFamily="2" charset="0"/>
              </a:rPr>
              <a:t>Problem statement - 8</a:t>
            </a:r>
            <a:r>
              <a:rPr lang="en-US" b="0" i="0" dirty="0">
                <a:solidFill>
                  <a:srgbClr val="212121"/>
                </a:solidFill>
                <a:effectLst/>
                <a:latin typeface="Roboto" panose="02000000000000000000" pitchFamily="2" charset="0"/>
              </a:rPr>
              <a:t>:Determine how many people on each continent are Partially vaccinated.</a:t>
            </a:r>
          </a:p>
        </p:txBody>
      </p:sp>
      <p:pic>
        <p:nvPicPr>
          <p:cNvPr id="7170" name="Picture 2">
            <a:extLst>
              <a:ext uri="{FF2B5EF4-FFF2-40B4-BE49-F238E27FC236}">
                <a16:creationId xmlns:a16="http://schemas.microsoft.com/office/drawing/2014/main" id="{F2602217-29DD-BF85-40DD-7DA75DE16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133" y="1144166"/>
            <a:ext cx="10165733" cy="5069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997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DFB06-EC9A-56AC-A4EC-7CE88EC5AAFE}"/>
              </a:ext>
            </a:extLst>
          </p:cNvPr>
          <p:cNvSpPr>
            <a:spLocks noGrp="1"/>
          </p:cNvSpPr>
          <p:nvPr>
            <p:ph type="title"/>
          </p:nvPr>
        </p:nvSpPr>
        <p:spPr>
          <a:xfrm>
            <a:off x="1295402" y="1239520"/>
            <a:ext cx="4038598" cy="1046479"/>
          </a:xfrm>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37D743E5-55DB-8CE4-02F3-54E301E9E71D}"/>
              </a:ext>
            </a:extLst>
          </p:cNvPr>
          <p:cNvSpPr>
            <a:spLocks noGrp="1"/>
          </p:cNvSpPr>
          <p:nvPr>
            <p:ph idx="1"/>
          </p:nvPr>
        </p:nvSpPr>
        <p:spPr/>
        <p:txBody>
          <a:bodyPr>
            <a:normAutofit/>
          </a:bodyPr>
          <a:lstStyle/>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The project examines global coronavirus trends using descriptive and visual analysis. I found the data set at the website below, which is available to the public:</a:t>
            </a:r>
            <a:br>
              <a:rPr lang="en-US" dirty="0">
                <a:effectLst/>
                <a:latin typeface="Calibri" panose="020F0502020204030204" pitchFamily="34" charset="0"/>
                <a:ea typeface="Calibri" panose="020F0502020204030204" pitchFamily="34" charset="0"/>
                <a:cs typeface="Times New Roman" panose="02020603050405020304" pitchFamily="18" charset="0"/>
              </a:rPr>
            </a:b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Our World in Data - COVID-19 | Kaggle</a:t>
            </a:r>
            <a:endParaRPr lang="en-US"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This dataset includes data on all country’s cases of covid diseases as well as additional specific information about the number of cases, deaths, vaccines, and other factors. And this dataset has 228993 records and 33 columns.</a:t>
            </a:r>
          </a:p>
        </p:txBody>
      </p:sp>
      <p:sp>
        <p:nvSpPr>
          <p:cNvPr id="5" name="Rectangle 2">
            <a:extLst>
              <a:ext uri="{FF2B5EF4-FFF2-40B4-BE49-F238E27FC236}">
                <a16:creationId xmlns:a16="http://schemas.microsoft.com/office/drawing/2014/main" id="{A4645BD4-D04E-1629-90A3-72AE78ACFCFF}"/>
              </a:ext>
            </a:extLst>
          </p:cNvPr>
          <p:cNvSpPr>
            <a:spLocks noChangeArrowheads="1"/>
          </p:cNvSpPr>
          <p:nvPr/>
        </p:nvSpPr>
        <p:spPr bwMode="auto">
          <a:xfrm>
            <a:off x="0" y="151656"/>
            <a:ext cx="7694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3732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945027-2B03-FE6E-4E34-BD06A8AE6950}"/>
              </a:ext>
            </a:extLst>
          </p:cNvPr>
          <p:cNvSpPr txBox="1"/>
          <p:nvPr/>
        </p:nvSpPr>
        <p:spPr>
          <a:xfrm>
            <a:off x="671363" y="682674"/>
            <a:ext cx="10493942" cy="369332"/>
          </a:xfrm>
          <a:prstGeom prst="rect">
            <a:avLst/>
          </a:prstGeom>
          <a:noFill/>
        </p:spPr>
        <p:txBody>
          <a:bodyPr wrap="square">
            <a:spAutoFit/>
          </a:bodyPr>
          <a:lstStyle/>
          <a:p>
            <a:pPr algn="l"/>
            <a:r>
              <a:rPr lang="en-US" b="1" i="0" u="sng" dirty="0">
                <a:solidFill>
                  <a:srgbClr val="212121"/>
                </a:solidFill>
                <a:effectLst/>
                <a:latin typeface="Roboto" panose="02000000000000000000" pitchFamily="2" charset="0"/>
              </a:rPr>
              <a:t>Problem statement - 9</a:t>
            </a:r>
            <a:r>
              <a:rPr lang="en-US" b="0" i="0" dirty="0">
                <a:solidFill>
                  <a:srgbClr val="212121"/>
                </a:solidFill>
                <a:effectLst/>
                <a:latin typeface="Roboto" panose="02000000000000000000" pitchFamily="2" charset="0"/>
              </a:rPr>
              <a:t>:Determine how many people on each continent had a Booster dose.</a:t>
            </a:r>
          </a:p>
        </p:txBody>
      </p:sp>
      <p:pic>
        <p:nvPicPr>
          <p:cNvPr id="8194" name="Picture 2">
            <a:extLst>
              <a:ext uri="{FF2B5EF4-FFF2-40B4-BE49-F238E27FC236}">
                <a16:creationId xmlns:a16="http://schemas.microsoft.com/office/drawing/2014/main" id="{F11630CF-A1D1-04E1-F706-3AB98BDB05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651" y="972152"/>
            <a:ext cx="10231654" cy="5293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252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CF4087-F667-01B7-E456-62B9F782CE47}"/>
              </a:ext>
            </a:extLst>
          </p:cNvPr>
          <p:cNvSpPr txBox="1"/>
          <p:nvPr/>
        </p:nvSpPr>
        <p:spPr>
          <a:xfrm>
            <a:off x="3146323" y="2332081"/>
            <a:ext cx="6115664" cy="1569660"/>
          </a:xfrm>
          <a:prstGeom prst="rect">
            <a:avLst/>
          </a:prstGeom>
          <a:noFill/>
        </p:spPr>
        <p:txBody>
          <a:bodyPr wrap="square">
            <a:spAutoFit/>
          </a:bodyPr>
          <a:lstStyle/>
          <a:p>
            <a:r>
              <a:rPr lang="en-US" sz="9600" dirty="0"/>
              <a:t>Thank You</a:t>
            </a:r>
            <a:r>
              <a:rPr lang="en-US" dirty="0"/>
              <a:t> </a:t>
            </a:r>
          </a:p>
        </p:txBody>
      </p:sp>
    </p:spTree>
    <p:extLst>
      <p:ext uri="{BB962C8B-B14F-4D97-AF65-F5344CB8AC3E}">
        <p14:creationId xmlns:p14="http://schemas.microsoft.com/office/powerpoint/2010/main" val="3439071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DF8D9-9E27-25C7-B707-426B01AD38AA}"/>
              </a:ext>
            </a:extLst>
          </p:cNvPr>
          <p:cNvSpPr>
            <a:spLocks noGrp="1"/>
          </p:cNvSpPr>
          <p:nvPr>
            <p:ph type="title"/>
          </p:nvPr>
        </p:nvSpPr>
        <p:spPr>
          <a:xfrm>
            <a:off x="1295402" y="982132"/>
            <a:ext cx="5041898" cy="1303867"/>
          </a:xfrm>
        </p:spPr>
        <p:txBody>
          <a:bodyPr>
            <a:normAutofit fontScale="90000"/>
          </a:bodyPr>
          <a:lstStyle/>
          <a:p>
            <a:r>
              <a:rPr lang="en-US" b="1" dirty="0"/>
              <a:t>Problem statements :</a:t>
            </a:r>
            <a:endParaRPr lang="en-US" dirty="0"/>
          </a:p>
        </p:txBody>
      </p:sp>
      <p:sp>
        <p:nvSpPr>
          <p:cNvPr id="3" name="Content Placeholder 2">
            <a:extLst>
              <a:ext uri="{FF2B5EF4-FFF2-40B4-BE49-F238E27FC236}">
                <a16:creationId xmlns:a16="http://schemas.microsoft.com/office/drawing/2014/main" id="{C38D452B-A1D5-481B-9463-CB92FED940A9}"/>
              </a:ext>
            </a:extLst>
          </p:cNvPr>
          <p:cNvSpPr>
            <a:spLocks noGrp="1"/>
          </p:cNvSpPr>
          <p:nvPr>
            <p:ph idx="1"/>
          </p:nvPr>
        </p:nvSpPr>
        <p:spPr/>
        <p:txBody>
          <a:bodyPr>
            <a:normAutofit fontScale="70000" lnSpcReduction="20000"/>
          </a:bodyPr>
          <a:lstStyle/>
          <a:p>
            <a:pPr marL="0" marR="0" indent="0">
              <a:lnSpc>
                <a:spcPct val="107000"/>
              </a:lnSpc>
              <a:spcBef>
                <a:spcPts val="0"/>
              </a:spcBef>
              <a:spcAft>
                <a:spcPts val="800"/>
              </a:spcAft>
              <a:buNone/>
            </a:pPr>
            <a:r>
              <a:rPr lang="fr-FR" sz="1800" b="1" u="sng" dirty="0" err="1">
                <a:effectLst/>
                <a:latin typeface="Calibri" panose="020F0502020204030204" pitchFamily="34" charset="0"/>
                <a:ea typeface="Calibri" panose="020F0502020204030204" pitchFamily="34" charset="0"/>
                <a:cs typeface="Times New Roman" panose="02020603050405020304" pitchFamily="18" charset="0"/>
              </a:rPr>
              <a:t>Developer</a:t>
            </a:r>
            <a:r>
              <a:rPr lang="fr-FR" sz="1800" b="1" dirty="0">
                <a:effectLst/>
                <a:latin typeface="Calibri" panose="020F0502020204030204" pitchFamily="34" charset="0"/>
                <a:ea typeface="Calibri" panose="020F0502020204030204" pitchFamily="34" charset="0"/>
                <a:cs typeface="Times New Roman" panose="02020603050405020304" pitchFamily="18" charset="0"/>
              </a:rPr>
              <a:t> : Koyya Venu Sai Ram  </a:t>
            </a:r>
          </a:p>
          <a:p>
            <a:pPr marL="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1)To determine the number of days in each continent without cases and with cases?</a:t>
            </a:r>
          </a:p>
          <a:p>
            <a:pPr marL="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2) How much of the world's population was affected by the coronavirus, and what percentage of people died as a result?</a:t>
            </a:r>
          </a:p>
          <a:p>
            <a:pPr marL="0" indent="0">
              <a:lnSpc>
                <a:spcPct val="107000"/>
              </a:lnSpc>
              <a:spcBef>
                <a:spcPts val="0"/>
              </a:spcBef>
              <a:spcAft>
                <a:spcPts val="800"/>
              </a:spcAft>
              <a:buNone/>
            </a:pPr>
            <a:r>
              <a:rPr lang="fr-FR" sz="1800" b="1" u="sng" dirty="0" err="1">
                <a:effectLst/>
                <a:latin typeface="Calibri" panose="020F0502020204030204" pitchFamily="34" charset="0"/>
                <a:ea typeface="Calibri" panose="020F0502020204030204" pitchFamily="34" charset="0"/>
                <a:cs typeface="Times New Roman" panose="02020603050405020304" pitchFamily="18" charset="0"/>
              </a:rPr>
              <a:t>Developer</a:t>
            </a:r>
            <a:r>
              <a:rPr lang="fr-FR" sz="1800" b="1" dirty="0">
                <a:effectLst/>
                <a:latin typeface="Calibri" panose="020F0502020204030204" pitchFamily="34" charset="0"/>
                <a:ea typeface="Calibri" panose="020F0502020204030204" pitchFamily="34" charset="0"/>
                <a:cs typeface="Times New Roman" panose="02020603050405020304" pitchFamily="18" charset="0"/>
              </a:rPr>
              <a:t> :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Pokuri</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Satyavardhan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3)Which year had the most COVID cases on each continent?</a:t>
            </a:r>
          </a:p>
          <a:p>
            <a:pPr marL="0" marR="0" lvl="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4)Which year had the most COVID deaths on each continent?</a:t>
            </a:r>
          </a:p>
          <a:p>
            <a:pPr marL="0" marR="0" indent="0">
              <a:lnSpc>
                <a:spcPct val="107000"/>
              </a:lnSpc>
              <a:spcBef>
                <a:spcPts val="0"/>
              </a:spcBef>
              <a:spcAft>
                <a:spcPts val="800"/>
              </a:spcAft>
              <a:buNone/>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Developer</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Vakkalagadda</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Deva Sai Vikas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5)Which month had the most COVID cases on each continent?</a:t>
            </a:r>
          </a:p>
          <a:p>
            <a:pPr marL="0" marR="0" lvl="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6)Which month had the most COVID deaths on each continent?</a:t>
            </a:r>
          </a:p>
          <a:p>
            <a:pPr marL="0" marR="0" indent="0">
              <a:lnSpc>
                <a:spcPct val="107000"/>
              </a:lnSpc>
              <a:spcBef>
                <a:spcPts val="0"/>
              </a:spcBef>
              <a:spcAft>
                <a:spcPts val="800"/>
              </a:spcAft>
              <a:buNone/>
            </a:pPr>
            <a:r>
              <a:rPr lang="fr-FR" sz="1800" b="1" u="sng" dirty="0" err="1">
                <a:effectLst/>
                <a:latin typeface="Calibri" panose="020F0502020204030204" pitchFamily="34" charset="0"/>
                <a:ea typeface="Calibri" panose="020F0502020204030204" pitchFamily="34" charset="0"/>
                <a:cs typeface="Times New Roman" panose="02020603050405020304" pitchFamily="18" charset="0"/>
              </a:rPr>
              <a:t>Developer</a:t>
            </a:r>
            <a:r>
              <a:rPr lang="fr-FR" sz="1800" b="1" dirty="0">
                <a:effectLst/>
                <a:latin typeface="Calibri" panose="020F0502020204030204" pitchFamily="34" charset="0"/>
                <a:ea typeface="Calibri" panose="020F0502020204030204" pitchFamily="34" charset="0"/>
                <a:cs typeface="Times New Roman" panose="02020603050405020304" pitchFamily="18" charset="0"/>
              </a:rPr>
              <a:t> :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Chaudhari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Keval</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Vinubhai</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7)Determine how many people on each continent are fully vaccinated?</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8)Determine how many people on each continent are Partially vaccinated</a:t>
            </a:r>
          </a:p>
        </p:txBody>
      </p:sp>
    </p:spTree>
    <p:extLst>
      <p:ext uri="{BB962C8B-B14F-4D97-AF65-F5344CB8AC3E}">
        <p14:creationId xmlns:p14="http://schemas.microsoft.com/office/powerpoint/2010/main" val="1559958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ED431-6367-E60E-65AC-0B2C1881ADAB}"/>
              </a:ext>
            </a:extLst>
          </p:cNvPr>
          <p:cNvSpPr>
            <a:spLocks noGrp="1"/>
          </p:cNvSpPr>
          <p:nvPr>
            <p:ph type="title"/>
          </p:nvPr>
        </p:nvSpPr>
        <p:spPr>
          <a:xfrm>
            <a:off x="1216744" y="1178778"/>
            <a:ext cx="4535127" cy="1303867"/>
          </a:xfrm>
        </p:spPr>
        <p:txBody>
          <a:bodyPr>
            <a:normAutofit fontScale="90000"/>
          </a:bodyPr>
          <a:lstStyle/>
          <a:p>
            <a:r>
              <a:rPr lang="en-US" b="1" dirty="0"/>
              <a:t>Core</a:t>
            </a:r>
            <a:r>
              <a:rPr lang="en-US" dirty="0"/>
              <a:t> </a:t>
            </a:r>
            <a:r>
              <a:rPr lang="en-US" b="1" dirty="0"/>
              <a:t>Components</a:t>
            </a:r>
            <a:r>
              <a:rPr lang="en-US" dirty="0"/>
              <a:t>:</a:t>
            </a:r>
          </a:p>
        </p:txBody>
      </p:sp>
      <p:sp>
        <p:nvSpPr>
          <p:cNvPr id="3" name="Content Placeholder 2">
            <a:extLst>
              <a:ext uri="{FF2B5EF4-FFF2-40B4-BE49-F238E27FC236}">
                <a16:creationId xmlns:a16="http://schemas.microsoft.com/office/drawing/2014/main" id="{D04B69EA-5FF2-A8D3-B343-5E7C413C98B9}"/>
              </a:ext>
            </a:extLst>
          </p:cNvPr>
          <p:cNvSpPr>
            <a:spLocks noGrp="1"/>
          </p:cNvSpPr>
          <p:nvPr>
            <p:ph idx="1"/>
          </p:nvPr>
        </p:nvSpPr>
        <p:spPr/>
        <p:txBody>
          <a:bodyPr>
            <a:normAutofit fontScale="85000" lnSpcReduction="20000"/>
          </a:bodyPr>
          <a:lstStyle/>
          <a:p>
            <a:r>
              <a:rPr lang="en-US" dirty="0"/>
              <a:t>Language:</a:t>
            </a:r>
          </a:p>
          <a:p>
            <a:pPr marL="0" indent="0">
              <a:buNone/>
            </a:pPr>
            <a:r>
              <a:rPr lang="en-US" dirty="0"/>
              <a:t>           </a:t>
            </a:r>
            <a:r>
              <a:rPr lang="en-US" b="1" dirty="0"/>
              <a:t>Python ,Pandas</a:t>
            </a:r>
          </a:p>
          <a:p>
            <a:endParaRPr lang="en-US" dirty="0"/>
          </a:p>
          <a:p>
            <a:r>
              <a:rPr lang="en-US" dirty="0"/>
              <a:t>Executing the script:</a:t>
            </a:r>
          </a:p>
          <a:p>
            <a:pPr marL="0" indent="0">
              <a:buNone/>
            </a:pPr>
            <a:r>
              <a:rPr lang="en-US" dirty="0"/>
              <a:t> 	     </a:t>
            </a:r>
            <a:r>
              <a:rPr lang="en-US" b="1" dirty="0" err="1"/>
              <a:t>colab</a:t>
            </a:r>
            <a:endParaRPr lang="en-US" b="1" dirty="0"/>
          </a:p>
          <a:p>
            <a:pPr marL="0" indent="0">
              <a:buNone/>
            </a:pPr>
            <a:endParaRPr lang="en-US" b="1" dirty="0"/>
          </a:p>
          <a:p>
            <a:r>
              <a:rPr lang="en-US" b="1" dirty="0"/>
              <a:t>Notebook Link </a:t>
            </a:r>
            <a:r>
              <a:rPr lang="en-US" dirty="0"/>
              <a:t>: https://colab.research.google.com/drive/1SLPGVm3zvNUMmagx3n5G45k9WRc_vxk9?usp=sharing</a:t>
            </a:r>
          </a:p>
          <a:p>
            <a:endParaRPr lang="en-US" dirty="0"/>
          </a:p>
        </p:txBody>
      </p:sp>
    </p:spTree>
    <p:extLst>
      <p:ext uri="{BB962C8B-B14F-4D97-AF65-F5344CB8AC3E}">
        <p14:creationId xmlns:p14="http://schemas.microsoft.com/office/powerpoint/2010/main" val="106314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95989CE-17E5-FF4C-B820-0994BF66C564}"/>
              </a:ext>
            </a:extLst>
          </p:cNvPr>
          <p:cNvSpPr>
            <a:spLocks noGrp="1"/>
          </p:cNvSpPr>
          <p:nvPr>
            <p:ph idx="1"/>
          </p:nvPr>
        </p:nvSpPr>
        <p:spPr>
          <a:xfrm>
            <a:off x="812800" y="2712720"/>
            <a:ext cx="2082800" cy="11994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indent="0">
              <a:buNone/>
            </a:pPr>
            <a:r>
              <a:rPr lang="en-US" sz="2000" dirty="0">
                <a:solidFill>
                  <a:schemeClr val="tx1"/>
                </a:solidFill>
              </a:rPr>
              <a:t>Raw Covid-19 Dataset</a:t>
            </a:r>
          </a:p>
        </p:txBody>
      </p:sp>
      <p:cxnSp>
        <p:nvCxnSpPr>
          <p:cNvPr id="6" name="Straight Arrow Connector 5">
            <a:extLst>
              <a:ext uri="{FF2B5EF4-FFF2-40B4-BE49-F238E27FC236}">
                <a16:creationId xmlns:a16="http://schemas.microsoft.com/office/drawing/2014/main" id="{962166B8-73BC-C9C3-2FDB-EC810290F6F5}"/>
              </a:ext>
            </a:extLst>
          </p:cNvPr>
          <p:cNvCxnSpPr>
            <a:cxnSpLocks/>
            <a:stCxn id="4" idx="3"/>
          </p:cNvCxnSpPr>
          <p:nvPr/>
        </p:nvCxnSpPr>
        <p:spPr>
          <a:xfrm>
            <a:off x="2895600" y="3312424"/>
            <a:ext cx="284480" cy="10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ontent Placeholder 3">
            <a:extLst>
              <a:ext uri="{FF2B5EF4-FFF2-40B4-BE49-F238E27FC236}">
                <a16:creationId xmlns:a16="http://schemas.microsoft.com/office/drawing/2014/main" id="{3C28EEF2-A38E-8A1E-4670-8E558956D43E}"/>
              </a:ext>
            </a:extLst>
          </p:cNvPr>
          <p:cNvSpPr txBox="1">
            <a:spLocks/>
          </p:cNvSpPr>
          <p:nvPr/>
        </p:nvSpPr>
        <p:spPr>
          <a:xfrm>
            <a:off x="3180080" y="2733037"/>
            <a:ext cx="1828800" cy="11790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lt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lt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lt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lt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9pPr>
          </a:lstStyle>
          <a:p>
            <a:pPr marL="0" indent="0">
              <a:buNone/>
            </a:pPr>
            <a:r>
              <a:rPr lang="en-US" sz="2000" dirty="0">
                <a:solidFill>
                  <a:schemeClr val="tx1"/>
                </a:solidFill>
              </a:rPr>
              <a:t> Preprocessing       	Data</a:t>
            </a:r>
          </a:p>
        </p:txBody>
      </p:sp>
      <p:sp>
        <p:nvSpPr>
          <p:cNvPr id="14" name="Content Placeholder 3">
            <a:extLst>
              <a:ext uri="{FF2B5EF4-FFF2-40B4-BE49-F238E27FC236}">
                <a16:creationId xmlns:a16="http://schemas.microsoft.com/office/drawing/2014/main" id="{F625E7F5-3DE5-87FB-9409-1578FC4E3A7F}"/>
              </a:ext>
            </a:extLst>
          </p:cNvPr>
          <p:cNvSpPr txBox="1">
            <a:spLocks/>
          </p:cNvSpPr>
          <p:nvPr/>
        </p:nvSpPr>
        <p:spPr>
          <a:xfrm>
            <a:off x="5257800" y="2733037"/>
            <a:ext cx="1828800" cy="11790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lt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lt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lt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lt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9pPr>
          </a:lstStyle>
          <a:p>
            <a:pPr marL="0" indent="0">
              <a:buNone/>
            </a:pPr>
            <a:r>
              <a:rPr lang="en-US" sz="2000" dirty="0">
                <a:solidFill>
                  <a:schemeClr val="tx1"/>
                </a:solidFill>
              </a:rPr>
              <a:t> Data cleaning</a:t>
            </a:r>
          </a:p>
        </p:txBody>
      </p:sp>
      <p:cxnSp>
        <p:nvCxnSpPr>
          <p:cNvPr id="16" name="Straight Arrow Connector 15">
            <a:extLst>
              <a:ext uri="{FF2B5EF4-FFF2-40B4-BE49-F238E27FC236}">
                <a16:creationId xmlns:a16="http://schemas.microsoft.com/office/drawing/2014/main" id="{59304A84-4CC3-A2B6-29AA-880990A79C8E}"/>
              </a:ext>
            </a:extLst>
          </p:cNvPr>
          <p:cNvCxnSpPr>
            <a:stCxn id="10" idx="3"/>
            <a:endCxn id="14" idx="1"/>
          </p:cNvCxnSpPr>
          <p:nvPr/>
        </p:nvCxnSpPr>
        <p:spPr>
          <a:xfrm>
            <a:off x="5008880" y="3322582"/>
            <a:ext cx="248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ontent Placeholder 3">
            <a:extLst>
              <a:ext uri="{FF2B5EF4-FFF2-40B4-BE49-F238E27FC236}">
                <a16:creationId xmlns:a16="http://schemas.microsoft.com/office/drawing/2014/main" id="{A8A92F34-3A7E-C161-A682-15693B5D1D97}"/>
              </a:ext>
            </a:extLst>
          </p:cNvPr>
          <p:cNvSpPr txBox="1">
            <a:spLocks/>
          </p:cNvSpPr>
          <p:nvPr/>
        </p:nvSpPr>
        <p:spPr>
          <a:xfrm>
            <a:off x="7325360" y="2733037"/>
            <a:ext cx="1828800" cy="11790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lt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lt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lt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lt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9pPr>
          </a:lstStyle>
          <a:p>
            <a:pPr marL="0" indent="0">
              <a:buNone/>
            </a:pPr>
            <a:r>
              <a:rPr lang="en-US" sz="2000" dirty="0">
                <a:solidFill>
                  <a:schemeClr val="tx1"/>
                </a:solidFill>
              </a:rPr>
              <a:t>Applied Functions to extract output for problem statement</a:t>
            </a:r>
          </a:p>
        </p:txBody>
      </p:sp>
      <p:cxnSp>
        <p:nvCxnSpPr>
          <p:cNvPr id="20" name="Straight Arrow Connector 19">
            <a:extLst>
              <a:ext uri="{FF2B5EF4-FFF2-40B4-BE49-F238E27FC236}">
                <a16:creationId xmlns:a16="http://schemas.microsoft.com/office/drawing/2014/main" id="{B505E78B-29FD-2C7D-CC62-25F1E721FFBD}"/>
              </a:ext>
            </a:extLst>
          </p:cNvPr>
          <p:cNvCxnSpPr>
            <a:cxnSpLocks/>
            <a:stCxn id="14" idx="3"/>
            <a:endCxn id="19" idx="1"/>
          </p:cNvCxnSpPr>
          <p:nvPr/>
        </p:nvCxnSpPr>
        <p:spPr>
          <a:xfrm>
            <a:off x="7086600" y="3322582"/>
            <a:ext cx="238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B6CCA215-1A69-984E-33ED-D128CC7C0E17}"/>
              </a:ext>
            </a:extLst>
          </p:cNvPr>
          <p:cNvSpPr/>
          <p:nvPr/>
        </p:nvSpPr>
        <p:spPr>
          <a:xfrm>
            <a:off x="9296400" y="2733037"/>
            <a:ext cx="2082800" cy="11689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Visualization</a:t>
            </a:r>
          </a:p>
        </p:txBody>
      </p:sp>
      <p:cxnSp>
        <p:nvCxnSpPr>
          <p:cNvPr id="24" name="Straight Arrow Connector 23">
            <a:extLst>
              <a:ext uri="{FF2B5EF4-FFF2-40B4-BE49-F238E27FC236}">
                <a16:creationId xmlns:a16="http://schemas.microsoft.com/office/drawing/2014/main" id="{01FFF87D-0E78-8E41-EC0D-C73900127D1B}"/>
              </a:ext>
            </a:extLst>
          </p:cNvPr>
          <p:cNvCxnSpPr>
            <a:cxnSpLocks/>
            <a:endCxn id="23" idx="2"/>
          </p:cNvCxnSpPr>
          <p:nvPr/>
        </p:nvCxnSpPr>
        <p:spPr>
          <a:xfrm flipV="1">
            <a:off x="9154160" y="3317502"/>
            <a:ext cx="142240" cy="5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itle 1">
            <a:extLst>
              <a:ext uri="{FF2B5EF4-FFF2-40B4-BE49-F238E27FC236}">
                <a16:creationId xmlns:a16="http://schemas.microsoft.com/office/drawing/2014/main" id="{1F3A03C8-2353-A504-B9F8-BFAE39549D90}"/>
              </a:ext>
            </a:extLst>
          </p:cNvPr>
          <p:cNvSpPr>
            <a:spLocks noGrp="1"/>
          </p:cNvSpPr>
          <p:nvPr>
            <p:ph type="title"/>
          </p:nvPr>
        </p:nvSpPr>
        <p:spPr>
          <a:xfrm>
            <a:off x="1295400" y="982663"/>
            <a:ext cx="5359400" cy="1303337"/>
          </a:xfrm>
        </p:spPr>
        <p:txBody>
          <a:bodyPr/>
          <a:lstStyle/>
          <a:p>
            <a:r>
              <a:rPr lang="en-US" b="1" dirty="0"/>
              <a:t>Data Transformation:</a:t>
            </a:r>
            <a:endParaRPr lang="en-US" dirty="0"/>
          </a:p>
        </p:txBody>
      </p:sp>
      <p:sp>
        <p:nvSpPr>
          <p:cNvPr id="30" name="Title 1">
            <a:extLst>
              <a:ext uri="{FF2B5EF4-FFF2-40B4-BE49-F238E27FC236}">
                <a16:creationId xmlns:a16="http://schemas.microsoft.com/office/drawing/2014/main" id="{76AC5E46-A07E-B59B-2AA7-A96506B5AF9E}"/>
              </a:ext>
            </a:extLst>
          </p:cNvPr>
          <p:cNvSpPr txBox="1">
            <a:spLocks/>
          </p:cNvSpPr>
          <p:nvPr/>
        </p:nvSpPr>
        <p:spPr>
          <a:xfrm>
            <a:off x="741680" y="4653538"/>
            <a:ext cx="10728960" cy="117909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u="sng" dirty="0"/>
              <a:t>Covid Dataset </a:t>
            </a:r>
            <a:r>
              <a:rPr lang="en-US" sz="2400" dirty="0"/>
              <a:t>: </a:t>
            </a:r>
            <a:r>
              <a:rPr lang="en-US" altLang="en-US" sz="2400" b="1" dirty="0"/>
              <a:t>228993</a:t>
            </a:r>
            <a:r>
              <a:rPr lang="en-US" altLang="en-US" sz="2400" dirty="0"/>
              <a:t> records with </a:t>
            </a:r>
            <a:r>
              <a:rPr lang="en-US" altLang="en-US" sz="2400" b="1" dirty="0"/>
              <a:t>33</a:t>
            </a:r>
            <a:r>
              <a:rPr lang="en-US" altLang="en-US" sz="2400" dirty="0"/>
              <a:t> columns</a:t>
            </a:r>
            <a:r>
              <a:rPr lang="en-US" sz="2400" b="1" dirty="0"/>
              <a:t> </a:t>
            </a:r>
            <a:endParaRPr lang="en-US" sz="2400" dirty="0"/>
          </a:p>
        </p:txBody>
      </p:sp>
    </p:spTree>
    <p:extLst>
      <p:ext uri="{BB962C8B-B14F-4D97-AF65-F5344CB8AC3E}">
        <p14:creationId xmlns:p14="http://schemas.microsoft.com/office/powerpoint/2010/main" val="3898904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E55C93-64F9-05BE-1AF2-A8D8A4A65505}"/>
              </a:ext>
            </a:extLst>
          </p:cNvPr>
          <p:cNvPicPr>
            <a:picLocks noChangeAspect="1"/>
          </p:cNvPicPr>
          <p:nvPr/>
        </p:nvPicPr>
        <p:blipFill>
          <a:blip r:embed="rId2"/>
          <a:stretch>
            <a:fillRect/>
          </a:stretch>
        </p:blipFill>
        <p:spPr>
          <a:xfrm>
            <a:off x="1430203" y="776488"/>
            <a:ext cx="8696325" cy="1685925"/>
          </a:xfrm>
          <a:prstGeom prst="rect">
            <a:avLst/>
          </a:prstGeom>
        </p:spPr>
      </p:pic>
      <p:pic>
        <p:nvPicPr>
          <p:cNvPr id="6" name="Picture 5">
            <a:extLst>
              <a:ext uri="{FF2B5EF4-FFF2-40B4-BE49-F238E27FC236}">
                <a16:creationId xmlns:a16="http://schemas.microsoft.com/office/drawing/2014/main" id="{1F6110E6-6C2F-1C17-48E2-6ED994F2B49F}"/>
              </a:ext>
            </a:extLst>
          </p:cNvPr>
          <p:cNvPicPr>
            <a:picLocks noChangeAspect="1"/>
          </p:cNvPicPr>
          <p:nvPr/>
        </p:nvPicPr>
        <p:blipFill>
          <a:blip r:embed="rId3"/>
          <a:stretch>
            <a:fillRect/>
          </a:stretch>
        </p:blipFill>
        <p:spPr>
          <a:xfrm>
            <a:off x="1430203" y="2576413"/>
            <a:ext cx="5695950" cy="3638349"/>
          </a:xfrm>
          <a:prstGeom prst="rect">
            <a:avLst/>
          </a:prstGeom>
        </p:spPr>
      </p:pic>
    </p:spTree>
    <p:extLst>
      <p:ext uri="{BB962C8B-B14F-4D97-AF65-F5344CB8AC3E}">
        <p14:creationId xmlns:p14="http://schemas.microsoft.com/office/powerpoint/2010/main" val="3970454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E7A300-9165-DC01-C3B3-B64EA830A673}"/>
              </a:ext>
            </a:extLst>
          </p:cNvPr>
          <p:cNvPicPr>
            <a:picLocks noChangeAspect="1"/>
          </p:cNvPicPr>
          <p:nvPr/>
        </p:nvPicPr>
        <p:blipFill>
          <a:blip r:embed="rId2"/>
          <a:stretch>
            <a:fillRect/>
          </a:stretch>
        </p:blipFill>
        <p:spPr>
          <a:xfrm>
            <a:off x="847023" y="731520"/>
            <a:ext cx="9760017" cy="5361272"/>
          </a:xfrm>
          <a:prstGeom prst="rect">
            <a:avLst/>
          </a:prstGeom>
        </p:spPr>
      </p:pic>
    </p:spTree>
    <p:extLst>
      <p:ext uri="{BB962C8B-B14F-4D97-AF65-F5344CB8AC3E}">
        <p14:creationId xmlns:p14="http://schemas.microsoft.com/office/powerpoint/2010/main" val="2158436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6B91FF-12C0-735D-2FC0-5E55F4EA2A7F}"/>
              </a:ext>
            </a:extLst>
          </p:cNvPr>
          <p:cNvPicPr>
            <a:picLocks noChangeAspect="1"/>
          </p:cNvPicPr>
          <p:nvPr/>
        </p:nvPicPr>
        <p:blipFill>
          <a:blip r:embed="rId2"/>
          <a:stretch>
            <a:fillRect/>
          </a:stretch>
        </p:blipFill>
        <p:spPr>
          <a:xfrm>
            <a:off x="897957" y="729114"/>
            <a:ext cx="9843837" cy="5399772"/>
          </a:xfrm>
          <a:prstGeom prst="rect">
            <a:avLst/>
          </a:prstGeom>
        </p:spPr>
      </p:pic>
    </p:spTree>
    <p:extLst>
      <p:ext uri="{BB962C8B-B14F-4D97-AF65-F5344CB8AC3E}">
        <p14:creationId xmlns:p14="http://schemas.microsoft.com/office/powerpoint/2010/main" val="4147277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3897D-DF5B-52B9-4E1E-7D965D8A904A}"/>
              </a:ext>
            </a:extLst>
          </p:cNvPr>
          <p:cNvSpPr txBox="1"/>
          <p:nvPr/>
        </p:nvSpPr>
        <p:spPr>
          <a:xfrm>
            <a:off x="738739" y="699869"/>
            <a:ext cx="10773075" cy="369332"/>
          </a:xfrm>
          <a:prstGeom prst="rect">
            <a:avLst/>
          </a:prstGeom>
          <a:noFill/>
        </p:spPr>
        <p:txBody>
          <a:bodyPr wrap="square">
            <a:spAutoFit/>
          </a:bodyPr>
          <a:lstStyle/>
          <a:p>
            <a:pPr algn="l"/>
            <a:r>
              <a:rPr lang="en-US" b="1" i="0" u="sng" dirty="0">
                <a:solidFill>
                  <a:srgbClr val="212121"/>
                </a:solidFill>
                <a:effectLst/>
                <a:latin typeface="Roboto" panose="02000000000000000000" pitchFamily="2" charset="0"/>
              </a:rPr>
              <a:t>Problem statement -1</a:t>
            </a:r>
            <a:r>
              <a:rPr lang="en-US" b="0" i="0" dirty="0">
                <a:solidFill>
                  <a:srgbClr val="212121"/>
                </a:solidFill>
                <a:effectLst/>
                <a:latin typeface="Roboto" panose="02000000000000000000" pitchFamily="2" charset="0"/>
              </a:rPr>
              <a:t>:To determine the number of days in each continent without cases and with cases.</a:t>
            </a:r>
          </a:p>
        </p:txBody>
      </p:sp>
      <p:pic>
        <p:nvPicPr>
          <p:cNvPr id="6" name="Picture 5">
            <a:extLst>
              <a:ext uri="{FF2B5EF4-FFF2-40B4-BE49-F238E27FC236}">
                <a16:creationId xmlns:a16="http://schemas.microsoft.com/office/drawing/2014/main" id="{DA3F380F-AC71-1672-7C2F-C2DE243887FE}"/>
              </a:ext>
            </a:extLst>
          </p:cNvPr>
          <p:cNvPicPr>
            <a:picLocks noChangeAspect="1"/>
          </p:cNvPicPr>
          <p:nvPr/>
        </p:nvPicPr>
        <p:blipFill>
          <a:blip r:embed="rId2"/>
          <a:stretch>
            <a:fillRect/>
          </a:stretch>
        </p:blipFill>
        <p:spPr>
          <a:xfrm>
            <a:off x="919162" y="1145406"/>
            <a:ext cx="10353675" cy="5012725"/>
          </a:xfrm>
          <a:prstGeom prst="rect">
            <a:avLst/>
          </a:prstGeom>
        </p:spPr>
      </p:pic>
    </p:spTree>
    <p:extLst>
      <p:ext uri="{BB962C8B-B14F-4D97-AF65-F5344CB8AC3E}">
        <p14:creationId xmlns:p14="http://schemas.microsoft.com/office/powerpoint/2010/main" val="2817723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100</TotalTime>
  <Words>476</Words>
  <Application>Microsoft Office PowerPoint</Application>
  <PresentationFormat>Widescreen</PresentationFormat>
  <Paragraphs>43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Courier New</vt:lpstr>
      <vt:lpstr>Garamond</vt:lpstr>
      <vt:lpstr>Roboto</vt:lpstr>
      <vt:lpstr>Organic</vt:lpstr>
      <vt:lpstr>            Covid-19 Global Trend </vt:lpstr>
      <vt:lpstr>Introduction:</vt:lpstr>
      <vt:lpstr>Problem statements :</vt:lpstr>
      <vt:lpstr>Core Components:</vt:lpstr>
      <vt:lpstr>Data Transformation: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Coronavirus Trend</dc:title>
  <dc:creator>Koyya, Venu Sai Ram</dc:creator>
  <cp:lastModifiedBy>Koyya, Venu Sai Ram</cp:lastModifiedBy>
  <cp:revision>7</cp:revision>
  <dcterms:created xsi:type="dcterms:W3CDTF">2022-11-13T14:42:44Z</dcterms:created>
  <dcterms:modified xsi:type="dcterms:W3CDTF">2023-02-05T23:31:08Z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2022-11-14T00:15:11Z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350c54e6-0497-4fff-b117-17d8181c8aac</vt:lpwstr>
  </property>
  <property fmtid="{D5CDD505-2E9C-101B-9397-08002B2CF9AE}" pid="7" name="MSIP_Label_defa4170-0d19-0005-0004-bc88714345d2_ActionId">
    <vt:lpwstr>11d0a3d2-ad1e-451e-81d5-e4a8dd0f0a69</vt:lpwstr>
  </property>
  <property fmtid="{D5CDD505-2E9C-101B-9397-08002B2CF9AE}" pid="8" name="MSIP_Label_defa4170-0d19-0005-0004-bc88714345d2_ContentBits">
    <vt:lpwstr>0</vt:lpwstr>
  </property>
</Properties>
</file>