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9" r:id="rId4"/>
    <p:sldId id="285" r:id="rId5"/>
    <p:sldId id="260" r:id="rId6"/>
    <p:sldId id="261" r:id="rId7"/>
    <p:sldId id="280" r:id="rId8"/>
    <p:sldId id="273" r:id="rId9"/>
    <p:sldId id="275" r:id="rId10"/>
    <p:sldId id="276" r:id="rId11"/>
    <p:sldId id="277" r:id="rId12"/>
    <p:sldId id="281" r:id="rId13"/>
    <p:sldId id="279" r:id="rId14"/>
    <p:sldId id="263" r:id="rId15"/>
    <p:sldId id="283" r:id="rId16"/>
    <p:sldId id="284" r:id="rId17"/>
    <p:sldId id="282" r:id="rId18"/>
    <p:sldId id="270" r:id="rId19"/>
    <p:sldId id="272" r:id="rId20"/>
    <p:sldId id="271"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qbIHAAHxKlkP0xTwBY50tiZm1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521479-BC93-49A8-8AB1-42A87EE4AF99}" v="9" dt="2024-03-17T15:31:1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2"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ya, Venu Sai Ram" userId="b8fe281d-63f7-4d6a-9b94-9598b8710385" providerId="ADAL" clId="{30521479-BC93-49A8-8AB1-42A87EE4AF99}"/>
    <pc:docChg chg="undo custSel addSld delSld modSld">
      <pc:chgData name="Koyya, Venu Sai Ram" userId="b8fe281d-63f7-4d6a-9b94-9598b8710385" providerId="ADAL" clId="{30521479-BC93-49A8-8AB1-42A87EE4AF99}" dt="2024-03-17T15:31:18.869" v="132" actId="20577"/>
      <pc:docMkLst>
        <pc:docMk/>
      </pc:docMkLst>
      <pc:sldChg chg="modSp">
        <pc:chgData name="Koyya, Venu Sai Ram" userId="b8fe281d-63f7-4d6a-9b94-9598b8710385" providerId="ADAL" clId="{30521479-BC93-49A8-8AB1-42A87EE4AF99}" dt="2024-03-17T15:31:18.869" v="132" actId="20577"/>
        <pc:sldMkLst>
          <pc:docMk/>
          <pc:sldMk cId="0" sldId="256"/>
        </pc:sldMkLst>
        <pc:spChg chg="mod">
          <ac:chgData name="Koyya, Venu Sai Ram" userId="b8fe281d-63f7-4d6a-9b94-9598b8710385" providerId="ADAL" clId="{30521479-BC93-49A8-8AB1-42A87EE4AF99}" dt="2024-03-17T15:31:18.869" v="132" actId="20577"/>
          <ac:spMkLst>
            <pc:docMk/>
            <pc:sldMk cId="0" sldId="256"/>
            <ac:spMk id="79" creationId="{00000000-0000-0000-0000-000000000000}"/>
          </ac:spMkLst>
        </pc:spChg>
      </pc:sldChg>
      <pc:sldChg chg="modSp mod">
        <pc:chgData name="Koyya, Venu Sai Ram" userId="b8fe281d-63f7-4d6a-9b94-9598b8710385" providerId="ADAL" clId="{30521479-BC93-49A8-8AB1-42A87EE4AF99}" dt="2024-03-17T04:49:09.819" v="107"/>
        <pc:sldMkLst>
          <pc:docMk/>
          <pc:sldMk cId="0" sldId="257"/>
        </pc:sldMkLst>
        <pc:spChg chg="mod">
          <ac:chgData name="Koyya, Venu Sai Ram" userId="b8fe281d-63f7-4d6a-9b94-9598b8710385" providerId="ADAL" clId="{30521479-BC93-49A8-8AB1-42A87EE4AF99}" dt="2024-03-15T13:52:02.488" v="20" actId="108"/>
          <ac:spMkLst>
            <pc:docMk/>
            <pc:sldMk cId="0" sldId="257"/>
            <ac:spMk id="84" creationId="{00000000-0000-0000-0000-000000000000}"/>
          </ac:spMkLst>
        </pc:spChg>
        <pc:spChg chg="mod">
          <ac:chgData name="Koyya, Venu Sai Ram" userId="b8fe281d-63f7-4d6a-9b94-9598b8710385" providerId="ADAL" clId="{30521479-BC93-49A8-8AB1-42A87EE4AF99}" dt="2024-03-17T04:49:09.819" v="107"/>
          <ac:spMkLst>
            <pc:docMk/>
            <pc:sldMk cId="0" sldId="257"/>
            <ac:spMk id="85" creationId="{00000000-0000-0000-0000-000000000000}"/>
          </ac:spMkLst>
        </pc:spChg>
      </pc:sldChg>
      <pc:sldChg chg="modSp mod">
        <pc:chgData name="Koyya, Venu Sai Ram" userId="b8fe281d-63f7-4d6a-9b94-9598b8710385" providerId="ADAL" clId="{30521479-BC93-49A8-8AB1-42A87EE4AF99}" dt="2024-03-15T13:51:48.324" v="18"/>
        <pc:sldMkLst>
          <pc:docMk/>
          <pc:sldMk cId="0" sldId="259"/>
        </pc:sldMkLst>
        <pc:spChg chg="mod">
          <ac:chgData name="Koyya, Venu Sai Ram" userId="b8fe281d-63f7-4d6a-9b94-9598b8710385" providerId="ADAL" clId="{30521479-BC93-49A8-8AB1-42A87EE4AF99}" dt="2024-03-15T13:51:48.324" v="18"/>
          <ac:spMkLst>
            <pc:docMk/>
            <pc:sldMk cId="0" sldId="259"/>
            <ac:spMk id="99" creationId="{00000000-0000-0000-0000-000000000000}"/>
          </ac:spMkLst>
        </pc:spChg>
        <pc:spChg chg="mod">
          <ac:chgData name="Koyya, Venu Sai Ram" userId="b8fe281d-63f7-4d6a-9b94-9598b8710385" providerId="ADAL" clId="{30521479-BC93-49A8-8AB1-42A87EE4AF99}" dt="2024-03-15T13:51:42.001" v="16" actId="27636"/>
          <ac:spMkLst>
            <pc:docMk/>
            <pc:sldMk cId="0" sldId="259"/>
            <ac:spMk id="100" creationId="{00000000-0000-0000-0000-000000000000}"/>
          </ac:spMkLst>
        </pc:spChg>
      </pc:sldChg>
      <pc:sldChg chg="modSp mod">
        <pc:chgData name="Koyya, Venu Sai Ram" userId="b8fe281d-63f7-4d6a-9b94-9598b8710385" providerId="ADAL" clId="{30521479-BC93-49A8-8AB1-42A87EE4AF99}" dt="2024-03-17T04:38:04.705" v="26" actId="20577"/>
        <pc:sldMkLst>
          <pc:docMk/>
          <pc:sldMk cId="0" sldId="261"/>
        </pc:sldMkLst>
        <pc:spChg chg="mod">
          <ac:chgData name="Koyya, Venu Sai Ram" userId="b8fe281d-63f7-4d6a-9b94-9598b8710385" providerId="ADAL" clId="{30521479-BC93-49A8-8AB1-42A87EE4AF99}" dt="2024-03-17T04:38:04.705" v="26" actId="20577"/>
          <ac:spMkLst>
            <pc:docMk/>
            <pc:sldMk cId="0" sldId="261"/>
            <ac:spMk id="106" creationId="{00000000-0000-0000-0000-000000000000}"/>
          </ac:spMkLst>
        </pc:spChg>
      </pc:sldChg>
      <pc:sldChg chg="modSp mod">
        <pc:chgData name="Koyya, Venu Sai Ram" userId="b8fe281d-63f7-4d6a-9b94-9598b8710385" providerId="ADAL" clId="{30521479-BC93-49A8-8AB1-42A87EE4AF99}" dt="2024-03-17T04:42:13.711" v="59" actId="20577"/>
        <pc:sldMkLst>
          <pc:docMk/>
          <pc:sldMk cId="0" sldId="263"/>
        </pc:sldMkLst>
        <pc:spChg chg="mod">
          <ac:chgData name="Koyya, Venu Sai Ram" userId="b8fe281d-63f7-4d6a-9b94-9598b8710385" providerId="ADAL" clId="{30521479-BC93-49A8-8AB1-42A87EE4AF99}" dt="2024-03-17T04:42:13.711" v="59" actId="20577"/>
          <ac:spMkLst>
            <pc:docMk/>
            <pc:sldMk cId="0" sldId="263"/>
            <ac:spMk id="128" creationId="{00000000-0000-0000-0000-000000000000}"/>
          </ac:spMkLst>
        </pc:spChg>
      </pc:sldChg>
      <pc:sldChg chg="delSp modSp del mod">
        <pc:chgData name="Koyya, Venu Sai Ram" userId="b8fe281d-63f7-4d6a-9b94-9598b8710385" providerId="ADAL" clId="{30521479-BC93-49A8-8AB1-42A87EE4AF99}" dt="2024-03-15T13:51:52.045" v="19" actId="47"/>
        <pc:sldMkLst>
          <pc:docMk/>
          <pc:sldMk cId="0" sldId="264"/>
        </pc:sldMkLst>
        <pc:spChg chg="del mod">
          <ac:chgData name="Koyya, Venu Sai Ram" userId="b8fe281d-63f7-4d6a-9b94-9598b8710385" providerId="ADAL" clId="{30521479-BC93-49A8-8AB1-42A87EE4AF99}" dt="2024-03-15T13:51:27.175" v="9"/>
          <ac:spMkLst>
            <pc:docMk/>
            <pc:sldMk cId="0" sldId="264"/>
            <ac:spMk id="3" creationId="{EA8E1E86-7038-07F9-D1ED-A8C00D043466}"/>
          </ac:spMkLst>
        </pc:spChg>
        <pc:spChg chg="mod">
          <ac:chgData name="Koyya, Venu Sai Ram" userId="b8fe281d-63f7-4d6a-9b94-9598b8710385" providerId="ADAL" clId="{30521479-BC93-49A8-8AB1-42A87EE4AF99}" dt="2024-03-15T13:51:45.585" v="17" actId="21"/>
          <ac:spMkLst>
            <pc:docMk/>
            <pc:sldMk cId="0" sldId="264"/>
            <ac:spMk id="87" creationId="{00000000-0000-0000-0000-000000000000}"/>
          </ac:spMkLst>
        </pc:spChg>
        <pc:spChg chg="del mod">
          <ac:chgData name="Koyya, Venu Sai Ram" userId="b8fe281d-63f7-4d6a-9b94-9598b8710385" providerId="ADAL" clId="{30521479-BC93-49A8-8AB1-42A87EE4AF99}" dt="2024-03-15T13:51:11.524" v="5" actId="478"/>
          <ac:spMkLst>
            <pc:docMk/>
            <pc:sldMk cId="0" sldId="264"/>
            <ac:spMk id="124" creationId="{00000000-0000-0000-0000-000000000000}"/>
          </ac:spMkLst>
        </pc:spChg>
      </pc:sldChg>
      <pc:sldChg chg="modSp mod">
        <pc:chgData name="Koyya, Venu Sai Ram" userId="b8fe281d-63f7-4d6a-9b94-9598b8710385" providerId="ADAL" clId="{30521479-BC93-49A8-8AB1-42A87EE4AF99}" dt="2024-03-17T15:29:38.661" v="123" actId="20577"/>
        <pc:sldMkLst>
          <pc:docMk/>
          <pc:sldMk cId="345217041" sldId="270"/>
        </pc:sldMkLst>
        <pc:spChg chg="mod">
          <ac:chgData name="Koyya, Venu Sai Ram" userId="b8fe281d-63f7-4d6a-9b94-9598b8710385" providerId="ADAL" clId="{30521479-BC93-49A8-8AB1-42A87EE4AF99}" dt="2024-03-15T13:52:18.849" v="21" actId="108"/>
          <ac:spMkLst>
            <pc:docMk/>
            <pc:sldMk cId="345217041" sldId="270"/>
            <ac:spMk id="2" creationId="{35FD6E5E-F935-85FC-708F-481EDDD60376}"/>
          </ac:spMkLst>
        </pc:spChg>
        <pc:spChg chg="mod">
          <ac:chgData name="Koyya, Venu Sai Ram" userId="b8fe281d-63f7-4d6a-9b94-9598b8710385" providerId="ADAL" clId="{30521479-BC93-49A8-8AB1-42A87EE4AF99}" dt="2024-03-17T15:29:38.661" v="123" actId="20577"/>
          <ac:spMkLst>
            <pc:docMk/>
            <pc:sldMk cId="345217041" sldId="270"/>
            <ac:spMk id="3" creationId="{1605A5C3-EE1F-A611-0F28-07767D68B1C5}"/>
          </ac:spMkLst>
        </pc:spChg>
      </pc:sldChg>
      <pc:sldChg chg="modSp mod">
        <pc:chgData name="Koyya, Venu Sai Ram" userId="b8fe281d-63f7-4d6a-9b94-9598b8710385" providerId="ADAL" clId="{30521479-BC93-49A8-8AB1-42A87EE4AF99}" dt="2024-03-15T13:52:29.755" v="22" actId="108"/>
        <pc:sldMkLst>
          <pc:docMk/>
          <pc:sldMk cId="2374209415" sldId="272"/>
        </pc:sldMkLst>
        <pc:spChg chg="mod">
          <ac:chgData name="Koyya, Venu Sai Ram" userId="b8fe281d-63f7-4d6a-9b94-9598b8710385" providerId="ADAL" clId="{30521479-BC93-49A8-8AB1-42A87EE4AF99}" dt="2024-03-15T13:52:29.755" v="22" actId="108"/>
          <ac:spMkLst>
            <pc:docMk/>
            <pc:sldMk cId="2374209415" sldId="272"/>
            <ac:spMk id="2" creationId="{6D079718-5E53-0738-C5E7-A84FC694105A}"/>
          </ac:spMkLst>
        </pc:spChg>
      </pc:sldChg>
      <pc:sldChg chg="modSp mod">
        <pc:chgData name="Koyya, Venu Sai Ram" userId="b8fe281d-63f7-4d6a-9b94-9598b8710385" providerId="ADAL" clId="{30521479-BC93-49A8-8AB1-42A87EE4AF99}" dt="2024-03-17T04:46:16.415" v="100" actId="14100"/>
        <pc:sldMkLst>
          <pc:docMk/>
          <pc:sldMk cId="1346369941" sldId="273"/>
        </pc:sldMkLst>
        <pc:spChg chg="mod">
          <ac:chgData name="Koyya, Venu Sai Ram" userId="b8fe281d-63f7-4d6a-9b94-9598b8710385" providerId="ADAL" clId="{30521479-BC93-49A8-8AB1-42A87EE4AF99}" dt="2024-03-17T04:46:07.460" v="97" actId="20577"/>
          <ac:spMkLst>
            <pc:docMk/>
            <pc:sldMk cId="1346369941" sldId="273"/>
            <ac:spMk id="5" creationId="{0DCAA249-00A6-4A9F-5103-A37359660C07}"/>
          </ac:spMkLst>
        </pc:spChg>
        <pc:picChg chg="mod">
          <ac:chgData name="Koyya, Venu Sai Ram" userId="b8fe281d-63f7-4d6a-9b94-9598b8710385" providerId="ADAL" clId="{30521479-BC93-49A8-8AB1-42A87EE4AF99}" dt="2024-03-17T04:46:16.415" v="100" actId="14100"/>
          <ac:picMkLst>
            <pc:docMk/>
            <pc:sldMk cId="1346369941" sldId="273"/>
            <ac:picMk id="3" creationId="{6D472FD4-7740-FF9A-E978-12038F9583B4}"/>
          </ac:picMkLst>
        </pc:picChg>
      </pc:sldChg>
      <pc:sldChg chg="modSp mod">
        <pc:chgData name="Koyya, Venu Sai Ram" userId="b8fe281d-63f7-4d6a-9b94-9598b8710385" providerId="ADAL" clId="{30521479-BC93-49A8-8AB1-42A87EE4AF99}" dt="2024-03-17T04:50:11.419" v="112" actId="1076"/>
        <pc:sldMkLst>
          <pc:docMk/>
          <pc:sldMk cId="1851663703" sldId="275"/>
        </pc:sldMkLst>
        <pc:spChg chg="mod">
          <ac:chgData name="Koyya, Venu Sai Ram" userId="b8fe281d-63f7-4d6a-9b94-9598b8710385" providerId="ADAL" clId="{30521479-BC93-49A8-8AB1-42A87EE4AF99}" dt="2024-03-17T04:50:08.206" v="111" actId="1076"/>
          <ac:spMkLst>
            <pc:docMk/>
            <pc:sldMk cId="1851663703" sldId="275"/>
            <ac:spMk id="5" creationId="{0DCAA249-00A6-4A9F-5103-A37359660C07}"/>
          </ac:spMkLst>
        </pc:spChg>
        <pc:picChg chg="mod">
          <ac:chgData name="Koyya, Venu Sai Ram" userId="b8fe281d-63f7-4d6a-9b94-9598b8710385" providerId="ADAL" clId="{30521479-BC93-49A8-8AB1-42A87EE4AF99}" dt="2024-03-17T04:50:11.419" v="112" actId="1076"/>
          <ac:picMkLst>
            <pc:docMk/>
            <pc:sldMk cId="1851663703" sldId="275"/>
            <ac:picMk id="3" creationId="{53931C81-0465-1013-4537-AFE663FE47C4}"/>
          </ac:picMkLst>
        </pc:picChg>
      </pc:sldChg>
      <pc:sldChg chg="modSp mod">
        <pc:chgData name="Koyya, Venu Sai Ram" userId="b8fe281d-63f7-4d6a-9b94-9598b8710385" providerId="ADAL" clId="{30521479-BC93-49A8-8AB1-42A87EE4AF99}" dt="2024-03-17T04:44:22.628" v="83" actId="1076"/>
        <pc:sldMkLst>
          <pc:docMk/>
          <pc:sldMk cId="103178651" sldId="276"/>
        </pc:sldMkLst>
        <pc:spChg chg="mod">
          <ac:chgData name="Koyya, Venu Sai Ram" userId="b8fe281d-63f7-4d6a-9b94-9598b8710385" providerId="ADAL" clId="{30521479-BC93-49A8-8AB1-42A87EE4AF99}" dt="2024-03-17T04:44:19.156" v="82" actId="1076"/>
          <ac:spMkLst>
            <pc:docMk/>
            <pc:sldMk cId="103178651" sldId="276"/>
            <ac:spMk id="5" creationId="{0DCAA249-00A6-4A9F-5103-A37359660C07}"/>
          </ac:spMkLst>
        </pc:spChg>
        <pc:picChg chg="mod">
          <ac:chgData name="Koyya, Venu Sai Ram" userId="b8fe281d-63f7-4d6a-9b94-9598b8710385" providerId="ADAL" clId="{30521479-BC93-49A8-8AB1-42A87EE4AF99}" dt="2024-03-17T04:44:22.628" v="83" actId="1076"/>
          <ac:picMkLst>
            <pc:docMk/>
            <pc:sldMk cId="103178651" sldId="276"/>
            <ac:picMk id="3" creationId="{1E2FECC3-28C1-7617-E54E-F460C213D772}"/>
          </ac:picMkLst>
        </pc:picChg>
      </pc:sldChg>
      <pc:sldChg chg="modSp mod">
        <pc:chgData name="Koyya, Venu Sai Ram" userId="b8fe281d-63f7-4d6a-9b94-9598b8710385" providerId="ADAL" clId="{30521479-BC93-49A8-8AB1-42A87EE4AF99}" dt="2024-03-17T04:45:23.370" v="91" actId="14100"/>
        <pc:sldMkLst>
          <pc:docMk/>
          <pc:sldMk cId="1614386831" sldId="277"/>
        </pc:sldMkLst>
        <pc:spChg chg="mod">
          <ac:chgData name="Koyya, Venu Sai Ram" userId="b8fe281d-63f7-4d6a-9b94-9598b8710385" providerId="ADAL" clId="{30521479-BC93-49A8-8AB1-42A87EE4AF99}" dt="2024-03-17T04:45:11.934" v="87" actId="1076"/>
          <ac:spMkLst>
            <pc:docMk/>
            <pc:sldMk cId="1614386831" sldId="277"/>
            <ac:spMk id="5" creationId="{0DCAA249-00A6-4A9F-5103-A37359660C07}"/>
          </ac:spMkLst>
        </pc:spChg>
        <pc:picChg chg="mod">
          <ac:chgData name="Koyya, Venu Sai Ram" userId="b8fe281d-63f7-4d6a-9b94-9598b8710385" providerId="ADAL" clId="{30521479-BC93-49A8-8AB1-42A87EE4AF99}" dt="2024-03-17T04:45:23.370" v="91" actId="14100"/>
          <ac:picMkLst>
            <pc:docMk/>
            <pc:sldMk cId="1614386831" sldId="277"/>
            <ac:picMk id="3" creationId="{3AFDA6B1-3810-2336-C3A1-6BB3B8A29074}"/>
          </ac:picMkLst>
        </pc:picChg>
      </pc:sldChg>
      <pc:sldChg chg="modSp mod">
        <pc:chgData name="Koyya, Venu Sai Ram" userId="b8fe281d-63f7-4d6a-9b94-9598b8710385" providerId="ADAL" clId="{30521479-BC93-49A8-8AB1-42A87EE4AF99}" dt="2024-03-17T04:42:49.025" v="69" actId="14100"/>
        <pc:sldMkLst>
          <pc:docMk/>
          <pc:sldMk cId="2261215137" sldId="279"/>
        </pc:sldMkLst>
        <pc:spChg chg="mod">
          <ac:chgData name="Koyya, Venu Sai Ram" userId="b8fe281d-63f7-4d6a-9b94-9598b8710385" providerId="ADAL" clId="{30521479-BC93-49A8-8AB1-42A87EE4AF99}" dt="2024-03-17T04:42:49.025" v="69" actId="14100"/>
          <ac:spMkLst>
            <pc:docMk/>
            <pc:sldMk cId="2261215137" sldId="279"/>
            <ac:spMk id="5" creationId="{0DCAA249-00A6-4A9F-5103-A37359660C07}"/>
          </ac:spMkLst>
        </pc:spChg>
        <pc:picChg chg="mod">
          <ac:chgData name="Koyya, Venu Sai Ram" userId="b8fe281d-63f7-4d6a-9b94-9598b8710385" providerId="ADAL" clId="{30521479-BC93-49A8-8AB1-42A87EE4AF99}" dt="2024-03-17T04:42:40.362" v="64" actId="14100"/>
          <ac:picMkLst>
            <pc:docMk/>
            <pc:sldMk cId="2261215137" sldId="279"/>
            <ac:picMk id="6" creationId="{8BED7A0B-7592-B7D8-B413-B2394D587272}"/>
          </ac:picMkLst>
        </pc:picChg>
      </pc:sldChg>
      <pc:sldChg chg="modSp mod">
        <pc:chgData name="Koyya, Venu Sai Ram" userId="b8fe281d-63f7-4d6a-9b94-9598b8710385" providerId="ADAL" clId="{30521479-BC93-49A8-8AB1-42A87EE4AF99}" dt="2024-03-17T04:48:30.818" v="106" actId="14100"/>
        <pc:sldMkLst>
          <pc:docMk/>
          <pc:sldMk cId="2343089324" sldId="280"/>
        </pc:sldMkLst>
        <pc:spChg chg="mod">
          <ac:chgData name="Koyya, Venu Sai Ram" userId="b8fe281d-63f7-4d6a-9b94-9598b8710385" providerId="ADAL" clId="{30521479-BC93-49A8-8AB1-42A87EE4AF99}" dt="2024-03-17T04:48:24.559" v="104" actId="1076"/>
          <ac:spMkLst>
            <pc:docMk/>
            <pc:sldMk cId="2343089324" sldId="280"/>
            <ac:spMk id="5" creationId="{0DCAA249-00A6-4A9F-5103-A37359660C07}"/>
          </ac:spMkLst>
        </pc:spChg>
        <pc:picChg chg="mod">
          <ac:chgData name="Koyya, Venu Sai Ram" userId="b8fe281d-63f7-4d6a-9b94-9598b8710385" providerId="ADAL" clId="{30521479-BC93-49A8-8AB1-42A87EE4AF99}" dt="2024-03-17T04:48:30.818" v="106" actId="14100"/>
          <ac:picMkLst>
            <pc:docMk/>
            <pc:sldMk cId="2343089324" sldId="280"/>
            <ac:picMk id="6" creationId="{2E63BBE1-2C0F-764A-2A40-D5FEB50D9ACD}"/>
          </ac:picMkLst>
        </pc:picChg>
      </pc:sldChg>
      <pc:sldChg chg="modSp mod">
        <pc:chgData name="Koyya, Venu Sai Ram" userId="b8fe281d-63f7-4d6a-9b94-9598b8710385" providerId="ADAL" clId="{30521479-BC93-49A8-8AB1-42A87EE4AF99}" dt="2024-03-17T04:43:27.010" v="75" actId="14100"/>
        <pc:sldMkLst>
          <pc:docMk/>
          <pc:sldMk cId="809567219" sldId="281"/>
        </pc:sldMkLst>
        <pc:spChg chg="mod">
          <ac:chgData name="Koyya, Venu Sai Ram" userId="b8fe281d-63f7-4d6a-9b94-9598b8710385" providerId="ADAL" clId="{30521479-BC93-49A8-8AB1-42A87EE4AF99}" dt="2024-03-17T04:43:07.496" v="73" actId="27636"/>
          <ac:spMkLst>
            <pc:docMk/>
            <pc:sldMk cId="809567219" sldId="281"/>
            <ac:spMk id="5" creationId="{0DCAA249-00A6-4A9F-5103-A37359660C07}"/>
          </ac:spMkLst>
        </pc:spChg>
        <pc:picChg chg="mod">
          <ac:chgData name="Koyya, Venu Sai Ram" userId="b8fe281d-63f7-4d6a-9b94-9598b8710385" providerId="ADAL" clId="{30521479-BC93-49A8-8AB1-42A87EE4AF99}" dt="2024-03-17T04:43:27.010" v="75" actId="14100"/>
          <ac:picMkLst>
            <pc:docMk/>
            <pc:sldMk cId="809567219" sldId="281"/>
            <ac:picMk id="3" creationId="{EEBF0E9D-6086-7E23-51F0-5CCF0498217D}"/>
          </ac:picMkLst>
        </pc:picChg>
      </pc:sldChg>
      <pc:sldChg chg="modSp mod">
        <pc:chgData name="Koyya, Venu Sai Ram" userId="b8fe281d-63f7-4d6a-9b94-9598b8710385" providerId="ADAL" clId="{30521479-BC93-49A8-8AB1-42A87EE4AF99}" dt="2024-03-17T04:40:52.970" v="43" actId="20577"/>
        <pc:sldMkLst>
          <pc:docMk/>
          <pc:sldMk cId="3634523046" sldId="283"/>
        </pc:sldMkLst>
        <pc:spChg chg="mod">
          <ac:chgData name="Koyya, Venu Sai Ram" userId="b8fe281d-63f7-4d6a-9b94-9598b8710385" providerId="ADAL" clId="{30521479-BC93-49A8-8AB1-42A87EE4AF99}" dt="2024-03-17T04:40:52.970" v="43" actId="20577"/>
          <ac:spMkLst>
            <pc:docMk/>
            <pc:sldMk cId="3634523046" sldId="283"/>
            <ac:spMk id="7" creationId="{660FFDC6-F6EF-DAB1-3D0A-974789E59ADA}"/>
          </ac:spMkLst>
        </pc:spChg>
      </pc:sldChg>
      <pc:sldChg chg="modSp mod">
        <pc:chgData name="Koyya, Venu Sai Ram" userId="b8fe281d-63f7-4d6a-9b94-9598b8710385" providerId="ADAL" clId="{30521479-BC93-49A8-8AB1-42A87EE4AF99}" dt="2024-03-17T04:39:44.862" v="37" actId="20577"/>
        <pc:sldMkLst>
          <pc:docMk/>
          <pc:sldMk cId="2474718652" sldId="284"/>
        </pc:sldMkLst>
        <pc:spChg chg="mod">
          <ac:chgData name="Koyya, Venu Sai Ram" userId="b8fe281d-63f7-4d6a-9b94-9598b8710385" providerId="ADAL" clId="{30521479-BC93-49A8-8AB1-42A87EE4AF99}" dt="2024-03-17T04:39:44.862" v="37" actId="20577"/>
          <ac:spMkLst>
            <pc:docMk/>
            <pc:sldMk cId="2474718652" sldId="284"/>
            <ac:spMk id="6" creationId="{84EDC432-409C-5729-C3AD-F6FAB73FCC9B}"/>
          </ac:spMkLst>
        </pc:spChg>
      </pc:sldChg>
      <pc:sldChg chg="add">
        <pc:chgData name="Koyya, Venu Sai Ram" userId="b8fe281d-63f7-4d6a-9b94-9598b8710385" providerId="ADAL" clId="{30521479-BC93-49A8-8AB1-42A87EE4AF99}" dt="2024-03-15T13:51:21.164" v="6" actId="2890"/>
        <pc:sldMkLst>
          <pc:docMk/>
          <pc:sldMk cId="896152077" sldId="285"/>
        </pc:sldMkLst>
      </pc:sldChg>
      <pc:sldMasterChg chg="delSldLayout">
        <pc:chgData name="Koyya, Venu Sai Ram" userId="b8fe281d-63f7-4d6a-9b94-9598b8710385" providerId="ADAL" clId="{30521479-BC93-49A8-8AB1-42A87EE4AF99}" dt="2024-03-15T13:51:52.045" v="19" actId="47"/>
        <pc:sldMasterMkLst>
          <pc:docMk/>
          <pc:sldMasterMk cId="0" sldId="2147483648"/>
        </pc:sldMasterMkLst>
        <pc:sldLayoutChg chg="del">
          <pc:chgData name="Koyya, Venu Sai Ram" userId="b8fe281d-63f7-4d6a-9b94-9598b8710385" providerId="ADAL" clId="{30521479-BC93-49A8-8AB1-42A87EE4AF99}" dt="2024-03-15T13:51:52.045" v="19" actId="47"/>
          <pc:sldLayoutMkLst>
            <pc:docMk/>
            <pc:sldMasterMk cId="0" sldId="2147483648"/>
            <pc:sldLayoutMk cId="131405664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938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61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4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021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9517df89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9517df89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9517df89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9517df89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9517df89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9517df8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9517df89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9517df8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86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9517df89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9517df8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19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67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586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12"/>
          <p:cNvSpPr/>
          <p:nvPr/>
        </p:nvSpPr>
        <p:spPr>
          <a:xfrm>
            <a:off x="-4088943" y="4309241"/>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2"/>
          <p:cNvSpPr/>
          <p:nvPr/>
        </p:nvSpPr>
        <p:spPr>
          <a:xfrm>
            <a:off x="9657633" y="-4008395"/>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2"/>
          <p:cNvSpPr txBox="1">
            <a:spLocks noGrp="1"/>
          </p:cNvSpPr>
          <p:nvPr>
            <p:ph type="title"/>
          </p:nvPr>
        </p:nvSpPr>
        <p:spPr>
          <a:xfrm>
            <a:off x="422552" y="1709738"/>
            <a:ext cx="11346896"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77BD"/>
              </a:buClr>
              <a:buSzPts val="4500"/>
              <a:buFont typeface="Arial"/>
              <a:buNone/>
              <a:defRPr sz="4500" b="1"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body" idx="1"/>
          </p:nvPr>
        </p:nvSpPr>
        <p:spPr>
          <a:xfrm>
            <a:off x="422551" y="4589463"/>
            <a:ext cx="11346895"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888888"/>
              </a:buClr>
              <a:buSzPts val="2400"/>
              <a:buNone/>
              <a:defRPr sz="2400" b="0" i="0">
                <a:solidFill>
                  <a:srgbClr val="888888"/>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15" name="Google Shape;15;p12"/>
          <p:cNvPicPr preferRelativeResize="0"/>
          <p:nvPr/>
        </p:nvPicPr>
        <p:blipFill rotWithShape="1">
          <a:blip r:embed="rId2">
            <a:alphaModFix/>
          </a:blip>
          <a:srcRect/>
          <a:stretch/>
        </p:blipFill>
        <p:spPr>
          <a:xfrm>
            <a:off x="422552" y="768350"/>
            <a:ext cx="11140719" cy="19310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16"/>
          <p:cNvSpPr txBox="1">
            <a:spLocks noGrp="1"/>
          </p:cNvSpPr>
          <p:nvPr>
            <p:ph type="title"/>
          </p:nvPr>
        </p:nvSpPr>
        <p:spPr>
          <a:xfrm>
            <a:off x="570155" y="585841"/>
            <a:ext cx="8479252" cy="8272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a:solidFill>
                  <a:srgbClr val="0077B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body" idx="1"/>
          </p:nvPr>
        </p:nvSpPr>
        <p:spPr>
          <a:xfrm>
            <a:off x="570154" y="1825625"/>
            <a:ext cx="11106837" cy="35240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 name="Google Shape;19;p16"/>
          <p:cNvPicPr preferRelativeResize="0"/>
          <p:nvPr/>
        </p:nvPicPr>
        <p:blipFill rotWithShape="1">
          <a:blip r:embed="rId2">
            <a:alphaModFix/>
          </a:blip>
          <a:srcRect/>
          <a:stretch/>
        </p:blipFill>
        <p:spPr>
          <a:xfrm>
            <a:off x="9214986" y="614263"/>
            <a:ext cx="2462005" cy="827286"/>
          </a:xfrm>
          <a:prstGeom prst="rect">
            <a:avLst/>
          </a:prstGeom>
          <a:noFill/>
          <a:ln>
            <a:noFill/>
          </a:ln>
        </p:spPr>
      </p:pic>
      <p:sp>
        <p:nvSpPr>
          <p:cNvPr id="20" name="Google Shape;20;p16"/>
          <p:cNvSpPr/>
          <p:nvPr/>
        </p:nvSpPr>
        <p:spPr>
          <a:xfrm>
            <a:off x="2674883" y="-6298872"/>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 name="Google Shape;21;p16"/>
          <p:cNvSpPr/>
          <p:nvPr/>
        </p:nvSpPr>
        <p:spPr>
          <a:xfrm>
            <a:off x="2702455" y="6631940"/>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570155" y="365125"/>
            <a:ext cx="1110683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a:solidFill>
                  <a:srgbClr val="0077B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body" idx="1"/>
          </p:nvPr>
        </p:nvSpPr>
        <p:spPr>
          <a:xfrm>
            <a:off x="570154" y="1825625"/>
            <a:ext cx="11106837" cy="35240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14"/>
          <p:cNvPicPr preferRelativeResize="0"/>
          <p:nvPr/>
        </p:nvPicPr>
        <p:blipFill rotWithShape="1">
          <a:blip r:embed="rId2">
            <a:alphaModFix/>
          </a:blip>
          <a:srcRect/>
          <a:stretch/>
        </p:blipFill>
        <p:spPr>
          <a:xfrm>
            <a:off x="575508" y="5547657"/>
            <a:ext cx="2462005" cy="827286"/>
          </a:xfrm>
          <a:prstGeom prst="rect">
            <a:avLst/>
          </a:prstGeom>
          <a:noFill/>
          <a:ln>
            <a:noFill/>
          </a:ln>
        </p:spPr>
      </p:pic>
      <p:sp>
        <p:nvSpPr>
          <p:cNvPr id="26" name="Google Shape;26;p14"/>
          <p:cNvSpPr/>
          <p:nvPr/>
        </p:nvSpPr>
        <p:spPr>
          <a:xfrm>
            <a:off x="-5127749"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14"/>
          <p:cNvSpPr/>
          <p:nvPr/>
        </p:nvSpPr>
        <p:spPr>
          <a:xfrm>
            <a:off x="10531362"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570155" y="585841"/>
            <a:ext cx="8479252" cy="8272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a:solidFill>
                  <a:srgbClr val="0077B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570154" y="1825625"/>
            <a:ext cx="11106837" cy="35240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7"/>
          <p:cNvSpPr/>
          <p:nvPr/>
        </p:nvSpPr>
        <p:spPr>
          <a:xfrm>
            <a:off x="2674883" y="-6298872"/>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 name="Google Shape;32;p17"/>
          <p:cNvSpPr/>
          <p:nvPr/>
        </p:nvSpPr>
        <p:spPr>
          <a:xfrm>
            <a:off x="2702455" y="6631940"/>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3" name="Google Shape;33;p17"/>
          <p:cNvPicPr preferRelativeResize="0"/>
          <p:nvPr/>
        </p:nvPicPr>
        <p:blipFill rotWithShape="1">
          <a:blip r:embed="rId2">
            <a:alphaModFix/>
          </a:blip>
          <a:srcRect/>
          <a:stretch/>
        </p:blipFill>
        <p:spPr>
          <a:xfrm>
            <a:off x="575508" y="5547657"/>
            <a:ext cx="2462005" cy="82728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566177"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b="1" i="0">
                <a:solidFill>
                  <a:srgbClr val="0077B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566177"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77BD"/>
              </a:buClr>
              <a:buSzPts val="2400"/>
              <a:buNone/>
              <a:defRPr sz="2400" b="1" i="0">
                <a:solidFill>
                  <a:srgbClr val="0077BD"/>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20"/>
          <p:cNvSpPr txBox="1">
            <a:spLocks noGrp="1"/>
          </p:cNvSpPr>
          <p:nvPr>
            <p:ph type="body" idx="2"/>
          </p:nvPr>
        </p:nvSpPr>
        <p:spPr>
          <a:xfrm>
            <a:off x="566177" y="2505075"/>
            <a:ext cx="5157787" cy="288673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0"/>
          <p:cNvSpPr txBox="1">
            <a:spLocks noGrp="1"/>
          </p:cNvSpPr>
          <p:nvPr>
            <p:ph type="body" idx="3"/>
          </p:nvPr>
        </p:nvSpPr>
        <p:spPr>
          <a:xfrm>
            <a:off x="5898589"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77BD"/>
              </a:buClr>
              <a:buSzPts val="2400"/>
              <a:buNone/>
              <a:defRPr sz="2400" b="1" i="0">
                <a:solidFill>
                  <a:srgbClr val="0077BD"/>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4"/>
          </p:nvPr>
        </p:nvSpPr>
        <p:spPr>
          <a:xfrm>
            <a:off x="5898589" y="2505075"/>
            <a:ext cx="5183188" cy="288673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0" name="Google Shape;40;p20"/>
          <p:cNvPicPr preferRelativeResize="0"/>
          <p:nvPr/>
        </p:nvPicPr>
        <p:blipFill rotWithShape="1">
          <a:blip r:embed="rId2">
            <a:alphaModFix/>
          </a:blip>
          <a:srcRect/>
          <a:stretch/>
        </p:blipFill>
        <p:spPr>
          <a:xfrm>
            <a:off x="575508" y="5547657"/>
            <a:ext cx="2462005" cy="827286"/>
          </a:xfrm>
          <a:prstGeom prst="rect">
            <a:avLst/>
          </a:prstGeom>
          <a:noFill/>
          <a:ln>
            <a:noFill/>
          </a:ln>
        </p:spPr>
      </p:pic>
      <p:sp>
        <p:nvSpPr>
          <p:cNvPr id="41" name="Google Shape;41;p20"/>
          <p:cNvSpPr/>
          <p:nvPr/>
        </p:nvSpPr>
        <p:spPr>
          <a:xfrm>
            <a:off x="-4432667" y="513419"/>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570155" y="365125"/>
            <a:ext cx="1110683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a:solidFill>
                  <a:srgbClr val="0077B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70154" y="1825625"/>
            <a:ext cx="11106837" cy="35240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p:nvPr/>
        </p:nvSpPr>
        <p:spPr>
          <a:xfrm>
            <a:off x="-5127749"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15"/>
          <p:cNvSpPr/>
          <p:nvPr/>
        </p:nvSpPr>
        <p:spPr>
          <a:xfrm>
            <a:off x="10531362"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3" name="Google Shape;53;p15"/>
          <p:cNvPicPr preferRelativeResize="0"/>
          <p:nvPr/>
        </p:nvPicPr>
        <p:blipFill rotWithShape="1">
          <a:blip r:embed="rId2">
            <a:alphaModFix/>
          </a:blip>
          <a:srcRect/>
          <a:stretch/>
        </p:blipFill>
        <p:spPr>
          <a:xfrm>
            <a:off x="9214986" y="614263"/>
            <a:ext cx="2462005" cy="82728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itle Slide" type="title">
  <p:cSld name="TITLE">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12228" y="3056267"/>
            <a:ext cx="10573363"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77BD"/>
              </a:buClr>
              <a:buSzPts val="5000"/>
              <a:buFont typeface="Arial"/>
              <a:buNone/>
              <a:defRPr sz="5000" b="1" i="0">
                <a:solidFill>
                  <a:srgbClr val="0077B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1"/>
          </p:nvPr>
        </p:nvSpPr>
        <p:spPr>
          <a:xfrm>
            <a:off x="612228" y="5593000"/>
            <a:ext cx="10573363" cy="873539"/>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7F7F7F"/>
              </a:buClr>
              <a:buSzPts val="2400"/>
              <a:buNone/>
              <a:defRPr sz="2400" b="1" i="0">
                <a:solidFill>
                  <a:srgbClr val="7F7F7F"/>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57" name="Google Shape;57;p13"/>
          <p:cNvPicPr preferRelativeResize="0"/>
          <p:nvPr/>
        </p:nvPicPr>
        <p:blipFill rotWithShape="1">
          <a:blip r:embed="rId2">
            <a:alphaModFix/>
          </a:blip>
          <a:srcRect/>
          <a:stretch/>
        </p:blipFill>
        <p:spPr>
          <a:xfrm>
            <a:off x="4080092" y="1041400"/>
            <a:ext cx="7105499" cy="2387600"/>
          </a:xfrm>
          <a:prstGeom prst="rect">
            <a:avLst/>
          </a:prstGeom>
          <a:noFill/>
          <a:ln>
            <a:noFill/>
          </a:ln>
        </p:spPr>
      </p:pic>
      <p:sp>
        <p:nvSpPr>
          <p:cNvPr id="58" name="Google Shape;58;p13"/>
          <p:cNvSpPr/>
          <p:nvPr/>
        </p:nvSpPr>
        <p:spPr>
          <a:xfrm>
            <a:off x="-4088943" y="-3785967"/>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13"/>
          <p:cNvSpPr/>
          <p:nvPr/>
        </p:nvSpPr>
        <p:spPr>
          <a:xfrm>
            <a:off x="9169661" y="4037617"/>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559397"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body" idx="1"/>
          </p:nvPr>
        </p:nvSpPr>
        <p:spPr>
          <a:xfrm>
            <a:off x="559397" y="1825625"/>
            <a:ext cx="5181600" cy="35661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8"/>
          <p:cNvSpPr txBox="1">
            <a:spLocks noGrp="1"/>
          </p:cNvSpPr>
          <p:nvPr>
            <p:ph type="body" idx="2"/>
          </p:nvPr>
        </p:nvSpPr>
        <p:spPr>
          <a:xfrm>
            <a:off x="5893397" y="1825625"/>
            <a:ext cx="5181600" cy="35661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4" name="Google Shape;64;p18"/>
          <p:cNvPicPr preferRelativeResize="0"/>
          <p:nvPr/>
        </p:nvPicPr>
        <p:blipFill rotWithShape="1">
          <a:blip r:embed="rId2">
            <a:alphaModFix/>
          </a:blip>
          <a:srcRect/>
          <a:stretch/>
        </p:blipFill>
        <p:spPr>
          <a:xfrm>
            <a:off x="575508" y="5547657"/>
            <a:ext cx="2462005" cy="827286"/>
          </a:xfrm>
          <a:prstGeom prst="rect">
            <a:avLst/>
          </a:prstGeom>
          <a:noFill/>
          <a:ln>
            <a:noFill/>
          </a:ln>
        </p:spPr>
      </p:pic>
      <p:sp>
        <p:nvSpPr>
          <p:cNvPr id="65" name="Google Shape;65;p18"/>
          <p:cNvSpPr/>
          <p:nvPr/>
        </p:nvSpPr>
        <p:spPr>
          <a:xfrm>
            <a:off x="7130991" y="513419"/>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152400" y="152400"/>
            <a:ext cx="11885407" cy="6549615"/>
          </a:xfrm>
          <a:prstGeom prst="rect">
            <a:avLst/>
          </a:prstGeom>
          <a:noFill/>
          <a:ln w="317500" cap="flat" cmpd="sng">
            <a:solidFill>
              <a:srgbClr val="0041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77BD"/>
              </a:buClr>
              <a:buSzPts val="4400"/>
              <a:buFont typeface="Arial"/>
              <a:buNone/>
              <a:defRPr sz="4400" b="1" i="0" u="none" strike="noStrike" cap="none">
                <a:solidFill>
                  <a:srgbClr val="0077B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p:nvPr/>
        </p:nvSpPr>
        <p:spPr>
          <a:xfrm>
            <a:off x="11805920" y="6461761"/>
            <a:ext cx="396838" cy="3962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title"/>
          </p:nvPr>
        </p:nvSpPr>
        <p:spPr>
          <a:xfrm>
            <a:off x="422552" y="2791286"/>
            <a:ext cx="11346896" cy="2852737"/>
          </a:xfrm>
          <a:prstGeom prst="rect">
            <a:avLst/>
          </a:prstGeom>
          <a:noFill/>
          <a:ln>
            <a:noFill/>
          </a:ln>
        </p:spPr>
        <p:txBody>
          <a:bodyPr spcFirstLastPara="1" wrap="square" lIns="91425" tIns="45700" rIns="91425" bIns="45700" anchor="b" anchorCtr="0">
            <a:normAutofit fontScale="90000"/>
          </a:bodyPr>
          <a:lstStyle/>
          <a:p>
            <a:r>
              <a:rPr lang="en-US" dirty="0"/>
              <a:t>A Comprehensive Data Analysis for Understanding Gun Violence in the United States</a:t>
            </a:r>
            <a:br>
              <a:rPr lang="en-US" dirty="0"/>
            </a:br>
            <a:br>
              <a:rPr lang="en-US" dirty="0"/>
            </a:br>
            <a:endParaRPr dirty="0">
              <a:latin typeface="Times New Roman" panose="02020603050405020304" pitchFamily="18" charset="0"/>
              <a:cs typeface="Times New Roman" panose="02020603050405020304" pitchFamily="18" charset="0"/>
            </a:endParaRPr>
          </a:p>
        </p:txBody>
      </p:sp>
      <p:sp>
        <p:nvSpPr>
          <p:cNvPr id="79" name="Google Shape;79;p1"/>
          <p:cNvSpPr txBox="1">
            <a:spLocks noGrp="1"/>
          </p:cNvSpPr>
          <p:nvPr>
            <p:ph type="body" idx="1"/>
          </p:nvPr>
        </p:nvSpPr>
        <p:spPr>
          <a:xfrm>
            <a:off x="6913267" y="4679898"/>
            <a:ext cx="4665261" cy="1479741"/>
          </a:xfrm>
          <a:prstGeom prst="rect">
            <a:avLst/>
          </a:prstGeom>
          <a:noFill/>
          <a:ln>
            <a:noFill/>
          </a:ln>
        </p:spPr>
        <p:txBody>
          <a:bodyPr spcFirstLastPara="1" wrap="square" lIns="91425" tIns="45700" rIns="91425" bIns="45700" anchor="t" anchorCtr="0">
            <a:normAutofit fontScale="62500" lnSpcReduction="20000"/>
          </a:bodyPr>
          <a:lstStyle/>
          <a:p>
            <a:pPr>
              <a:lnSpc>
                <a:spcPct val="100000"/>
              </a:lnSpc>
              <a:spcBef>
                <a:spcPts val="575"/>
              </a:spcBef>
            </a:pPr>
            <a:r>
              <a:rPr lang="en-US" dirty="0">
                <a:latin typeface="Times New Roman" panose="02020603050405020304" pitchFamily="18" charset="0"/>
                <a:cs typeface="Times New Roman" panose="02020603050405020304" pitchFamily="18" charset="0"/>
              </a:rPr>
              <a:t>Student:</a:t>
            </a:r>
            <a:r>
              <a:rPr lang="en-US" spc="-4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Venu Sai Ram </a:t>
            </a:r>
            <a:r>
              <a:rPr lang="en-US" dirty="0" err="1">
                <a:latin typeface="Times New Roman" panose="02020603050405020304" pitchFamily="18" charset="0"/>
                <a:cs typeface="Times New Roman" panose="02020603050405020304" pitchFamily="18" charset="0"/>
              </a:rPr>
              <a:t>Udayabhaskara</a:t>
            </a:r>
            <a:r>
              <a:rPr lang="en-US" dirty="0">
                <a:latin typeface="Times New Roman" panose="02020603050405020304" pitchFamily="18" charset="0"/>
                <a:cs typeface="Times New Roman" panose="02020603050405020304" pitchFamily="18" charset="0"/>
              </a:rPr>
              <a:t> Reddy Koyya</a:t>
            </a:r>
          </a:p>
          <a:p>
            <a:pPr>
              <a:lnSpc>
                <a:spcPts val="2375"/>
              </a:lnSpc>
              <a:spcBef>
                <a:spcPts val="480"/>
              </a:spcBef>
            </a:pPr>
            <a:r>
              <a:rPr lang="en-US" dirty="0">
                <a:latin typeface="Times New Roman" panose="02020603050405020304" pitchFamily="18" charset="0"/>
                <a:cs typeface="Times New Roman" panose="02020603050405020304" pitchFamily="18" charset="0"/>
              </a:rPr>
              <a:t>Chandraprakash Reddy </a:t>
            </a:r>
            <a:r>
              <a:rPr lang="en-US" dirty="0" err="1">
                <a:latin typeface="Times New Roman" panose="02020603050405020304" pitchFamily="18" charset="0"/>
                <a:cs typeface="Times New Roman" panose="02020603050405020304" pitchFamily="18" charset="0"/>
              </a:rPr>
              <a:t>Kasarla</a:t>
            </a:r>
            <a:endParaRPr lang="en-US" dirty="0">
              <a:latin typeface="Times New Roman" panose="02020603050405020304" pitchFamily="18" charset="0"/>
              <a:cs typeface="Times New Roman" panose="02020603050405020304" pitchFamily="18" charset="0"/>
            </a:endParaRPr>
          </a:p>
          <a:p>
            <a:pPr>
              <a:lnSpc>
                <a:spcPts val="2375"/>
              </a:lnSpc>
              <a:spcBef>
                <a:spcPts val="480"/>
              </a:spcBef>
            </a:pPr>
            <a:r>
              <a:rPr lang="en-US" dirty="0">
                <a:latin typeface="Times New Roman" panose="02020603050405020304" pitchFamily="18" charset="0"/>
                <a:cs typeface="Times New Roman" panose="02020603050405020304" pitchFamily="18" charset="0"/>
              </a:rPr>
              <a:t>Professor:</a:t>
            </a:r>
            <a:r>
              <a:rPr lang="en-US" spc="-65" dirty="0">
                <a:latin typeface="Times New Roman" panose="02020603050405020304" pitchFamily="18" charset="0"/>
                <a:cs typeface="Times New Roman" panose="02020603050405020304" pitchFamily="18" charset="0"/>
              </a:rPr>
              <a:t> </a:t>
            </a:r>
            <a:r>
              <a:rPr lang="en-US" spc="-65" dirty="0" err="1">
                <a:latin typeface="Times New Roman" panose="02020603050405020304" pitchFamily="18" charset="0"/>
                <a:cs typeface="Times New Roman" panose="02020603050405020304" pitchFamily="18" charset="0"/>
              </a:rPr>
              <a:t>Dr.</a:t>
            </a:r>
            <a:r>
              <a:rPr lang="en-US" dirty="0" err="1">
                <a:latin typeface="Times New Roman" panose="02020603050405020304" pitchFamily="18" charset="0"/>
                <a:cs typeface="Times New Roman" panose="02020603050405020304" pitchFamily="18" charset="0"/>
              </a:rPr>
              <a:t>Gulhan</a:t>
            </a:r>
            <a:r>
              <a:rPr lang="en-US" spc="-2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Bizel</a:t>
            </a:r>
            <a:r>
              <a:rPr lang="en-US" spc="-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a:t>
            </a:r>
            <a:r>
              <a:rPr lang="en-US" spc="-10" dirty="0">
                <a:latin typeface="Times New Roman" panose="02020603050405020304" pitchFamily="18" charset="0"/>
                <a:cs typeface="Times New Roman" panose="02020603050405020304" pitchFamily="18" charset="0"/>
              </a:rPr>
              <a:t> </a:t>
            </a:r>
            <a:r>
              <a:rPr lang="en-US" spc="-65" dirty="0" err="1">
                <a:latin typeface="Times New Roman" panose="02020603050405020304" pitchFamily="18" charset="0"/>
                <a:cs typeface="Times New Roman" panose="02020603050405020304" pitchFamily="18" charset="0"/>
              </a:rPr>
              <a:t>Dr.</a:t>
            </a:r>
            <a:r>
              <a:rPr lang="en-US" spc="-10" dirty="0" err="1">
                <a:latin typeface="Times New Roman" panose="02020603050405020304" pitchFamily="18" charset="0"/>
                <a:cs typeface="Times New Roman" panose="02020603050405020304" pitchFamily="18" charset="0"/>
              </a:rPr>
              <a:t>Sharath</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Kumar</a:t>
            </a:r>
            <a:r>
              <a:rPr lang="en-US" spc="-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Jagannathan</a:t>
            </a:r>
            <a:endParaRPr lang="en-US" dirty="0">
              <a:latin typeface="Times New Roman" panose="02020603050405020304" pitchFamily="18" charset="0"/>
              <a:cs typeface="Times New Roman" panose="02020603050405020304" pitchFamily="18" charset="0"/>
            </a:endParaRPr>
          </a:p>
          <a:p>
            <a:pPr marL="0" lvl="0" indent="0" algn="r" rtl="0">
              <a:lnSpc>
                <a:spcPct val="90000"/>
              </a:lnSpc>
              <a:spcBef>
                <a:spcPts val="0"/>
              </a:spcBef>
              <a:spcAft>
                <a:spcPts val="0"/>
              </a:spcAft>
              <a:buClr>
                <a:srgbClr val="888888"/>
              </a:buClr>
              <a:buSzPts val="240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1000"/>
                                        <p:tgtEl>
                                          <p:spTgt spid="7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Google Shape;105;g299517df894_0_33">
            <a:extLst>
              <a:ext uri="{FF2B5EF4-FFF2-40B4-BE49-F238E27FC236}">
                <a16:creationId xmlns:a16="http://schemas.microsoft.com/office/drawing/2014/main" id="{95CF0D67-235F-1F7B-3563-EBD0B38E6226}"/>
              </a:ext>
            </a:extLst>
          </p:cNvPr>
          <p:cNvSpPr txBox="1">
            <a:spLocks noGrp="1"/>
          </p:cNvSpPr>
          <p:nvPr>
            <p:ph type="title"/>
          </p:nvPr>
        </p:nvSpPr>
        <p:spPr>
          <a:xfrm>
            <a:off x="0" y="335629"/>
            <a:ext cx="11507275" cy="1325563"/>
          </a:xfrm>
          <a:prstGeom prst="rect">
            <a:avLst/>
          </a:prstGeom>
        </p:spPr>
        <p:txBody>
          <a:bodyPr spcFirstLastPara="1" wrap="square" lIns="91425" tIns="45700" rIns="91425" bIns="45700" anchor="ctr" anchorCtr="0">
            <a:normAutofit/>
          </a:bodyPr>
          <a:lstStyle/>
          <a:p>
            <a:pPr marL="457200" marR="0" algn="ctr">
              <a:lnSpc>
                <a:spcPct val="107000"/>
              </a:lnSpc>
              <a:spcBef>
                <a:spcPts val="0"/>
              </a:spcBef>
              <a:spcAft>
                <a:spcPts val="800"/>
              </a:spcAft>
            </a:pPr>
            <a:r>
              <a:rPr lang="en-US" sz="2200" dirty="0">
                <a:solidFill>
                  <a:srgbClr val="0070C0"/>
                </a:solidFill>
                <a:latin typeface="Times New Roman" panose="02020603050405020304" pitchFamily="18" charset="0"/>
                <a:cs typeface="Times New Roman" panose="02020603050405020304" pitchFamily="18" charset="0"/>
              </a:rPr>
              <a:t>Determine whether cases using stolen guns differ from those involving legally owned guns.</a:t>
            </a:r>
            <a:br>
              <a:rPr lang="en-US" sz="2200" dirty="0">
                <a:solidFill>
                  <a:srgbClr val="0070C0"/>
                </a:solidFill>
                <a:latin typeface="Times New Roman" panose="02020603050405020304" pitchFamily="18" charset="0"/>
                <a:cs typeface="Times New Roman" panose="02020603050405020304" pitchFamily="18" charset="0"/>
              </a:rPr>
            </a:br>
            <a:endParaRPr lang="en-US" sz="2200" dirty="0">
              <a:solidFill>
                <a:srgbClr val="0070C0"/>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DCAA249-00A6-4A9F-5103-A37359660C07}"/>
              </a:ext>
            </a:extLst>
          </p:cNvPr>
          <p:cNvSpPr>
            <a:spLocks noGrp="1"/>
          </p:cNvSpPr>
          <p:nvPr>
            <p:ph type="body" idx="2"/>
          </p:nvPr>
        </p:nvSpPr>
        <p:spPr>
          <a:xfrm>
            <a:off x="474906" y="1053545"/>
            <a:ext cx="11242188" cy="2886732"/>
          </a:xfrm>
        </p:spPr>
        <p:txBody>
          <a:bodyPr>
            <a:normAutofit/>
          </a:bodyPr>
          <a:lstStyle/>
          <a:p>
            <a:r>
              <a:rPr lang="en-US" dirty="0"/>
              <a:t>The figure delineates disparities between gun violence incidents involving stolen and legally owned firearms in 2017, revealing potential differences in characteristics and outcomes. By focusing on firearm origin, it provides valuable insights into the varying dynamics of these incidents and their implications for policy and intervention strategies.</a:t>
            </a:r>
          </a:p>
        </p:txBody>
      </p:sp>
      <p:pic>
        <p:nvPicPr>
          <p:cNvPr id="3" name="image4.png">
            <a:extLst>
              <a:ext uri="{FF2B5EF4-FFF2-40B4-BE49-F238E27FC236}">
                <a16:creationId xmlns:a16="http://schemas.microsoft.com/office/drawing/2014/main" id="{1E2FECC3-28C1-7617-E54E-F460C213D772}"/>
              </a:ext>
            </a:extLst>
          </p:cNvPr>
          <p:cNvPicPr/>
          <p:nvPr/>
        </p:nvPicPr>
        <p:blipFill>
          <a:blip r:embed="rId3"/>
          <a:srcRect/>
          <a:stretch>
            <a:fillRect/>
          </a:stretch>
        </p:blipFill>
        <p:spPr>
          <a:xfrm>
            <a:off x="4053346" y="2917724"/>
            <a:ext cx="3851787" cy="2886731"/>
          </a:xfrm>
          <a:prstGeom prst="rect">
            <a:avLst/>
          </a:prstGeom>
          <a:ln/>
        </p:spPr>
      </p:pic>
    </p:spTree>
    <p:extLst>
      <p:ext uri="{BB962C8B-B14F-4D97-AF65-F5344CB8AC3E}">
        <p14:creationId xmlns:p14="http://schemas.microsoft.com/office/powerpoint/2010/main" val="10317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Google Shape;105;g299517df894_0_33">
            <a:extLst>
              <a:ext uri="{FF2B5EF4-FFF2-40B4-BE49-F238E27FC236}">
                <a16:creationId xmlns:a16="http://schemas.microsoft.com/office/drawing/2014/main" id="{95CF0D67-235F-1F7B-3563-EBD0B38E6226}"/>
              </a:ext>
            </a:extLst>
          </p:cNvPr>
          <p:cNvSpPr txBox="1">
            <a:spLocks noGrp="1"/>
          </p:cNvSpPr>
          <p:nvPr>
            <p:ph type="title"/>
          </p:nvPr>
        </p:nvSpPr>
        <p:spPr>
          <a:xfrm>
            <a:off x="-121520" y="119317"/>
            <a:ext cx="11487610" cy="1325563"/>
          </a:xfrm>
          <a:prstGeom prst="rect">
            <a:avLst/>
          </a:prstGeom>
        </p:spPr>
        <p:txBody>
          <a:bodyPr spcFirstLastPara="1" wrap="square" lIns="91425" tIns="45700" rIns="91425" bIns="45700" anchor="ctr" anchorCtr="0">
            <a:normAutofit/>
          </a:bodyPr>
          <a:lstStyle/>
          <a:p>
            <a:pPr marL="457200" algn="ctr">
              <a:lnSpc>
                <a:spcPct val="107000"/>
              </a:lnSpc>
              <a:spcAft>
                <a:spcPts val="800"/>
              </a:spcAft>
            </a:pPr>
            <a:r>
              <a:rPr lang="en-US" sz="2200" dirty="0">
                <a:solidFill>
                  <a:srgbClr val="0070C0"/>
                </a:solidFill>
                <a:latin typeface="Times New Roman" panose="02020603050405020304" pitchFamily="18" charset="0"/>
                <a:cs typeface="Times New Roman" panose="02020603050405020304" pitchFamily="18" charset="0"/>
              </a:rPr>
              <a:t>Determine participant relation type in violent events particularly prone to gun violence. </a:t>
            </a:r>
          </a:p>
        </p:txBody>
      </p:sp>
      <p:sp>
        <p:nvSpPr>
          <p:cNvPr id="5" name="Text Placeholder 4">
            <a:extLst>
              <a:ext uri="{FF2B5EF4-FFF2-40B4-BE49-F238E27FC236}">
                <a16:creationId xmlns:a16="http://schemas.microsoft.com/office/drawing/2014/main" id="{0DCAA249-00A6-4A9F-5103-A37359660C07}"/>
              </a:ext>
            </a:extLst>
          </p:cNvPr>
          <p:cNvSpPr>
            <a:spLocks noGrp="1"/>
          </p:cNvSpPr>
          <p:nvPr>
            <p:ph type="body" idx="2"/>
          </p:nvPr>
        </p:nvSpPr>
        <p:spPr>
          <a:xfrm>
            <a:off x="487519" y="1063858"/>
            <a:ext cx="11006391" cy="2886732"/>
          </a:xfrm>
        </p:spPr>
        <p:txBody>
          <a:bodyPr>
            <a:normAutofit/>
          </a:bodyPr>
          <a:lstStyle/>
          <a:p>
            <a:r>
              <a:rPr lang="en-US" dirty="0"/>
              <a:t>Robbery emerges as the predominant category in gun-related incidents, while analysis of participant relationships unveils underlying dynamics and motives, informing targeted prevention strategies.</a:t>
            </a:r>
          </a:p>
        </p:txBody>
      </p:sp>
      <p:pic>
        <p:nvPicPr>
          <p:cNvPr id="3" name="image7.png">
            <a:extLst>
              <a:ext uri="{FF2B5EF4-FFF2-40B4-BE49-F238E27FC236}">
                <a16:creationId xmlns:a16="http://schemas.microsoft.com/office/drawing/2014/main" id="{3AFDA6B1-3810-2336-C3A1-6BB3B8A29074}"/>
              </a:ext>
            </a:extLst>
          </p:cNvPr>
          <p:cNvPicPr/>
          <p:nvPr/>
        </p:nvPicPr>
        <p:blipFill>
          <a:blip r:embed="rId3"/>
          <a:srcRect/>
          <a:stretch>
            <a:fillRect/>
          </a:stretch>
        </p:blipFill>
        <p:spPr>
          <a:xfrm>
            <a:off x="3377380" y="2564240"/>
            <a:ext cx="5068529" cy="2764844"/>
          </a:xfrm>
          <a:prstGeom prst="rect">
            <a:avLst/>
          </a:prstGeom>
          <a:ln/>
        </p:spPr>
      </p:pic>
    </p:spTree>
    <p:extLst>
      <p:ext uri="{BB962C8B-B14F-4D97-AF65-F5344CB8AC3E}">
        <p14:creationId xmlns:p14="http://schemas.microsoft.com/office/powerpoint/2010/main" val="161438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Google Shape;105;g299517df894_0_33">
            <a:extLst>
              <a:ext uri="{FF2B5EF4-FFF2-40B4-BE49-F238E27FC236}">
                <a16:creationId xmlns:a16="http://schemas.microsoft.com/office/drawing/2014/main" id="{95CF0D67-235F-1F7B-3563-EBD0B38E6226}"/>
              </a:ext>
            </a:extLst>
          </p:cNvPr>
          <p:cNvSpPr txBox="1">
            <a:spLocks noGrp="1"/>
          </p:cNvSpPr>
          <p:nvPr>
            <p:ph type="title"/>
          </p:nvPr>
        </p:nvSpPr>
        <p:spPr>
          <a:xfrm>
            <a:off x="379925" y="109486"/>
            <a:ext cx="11487610" cy="1325563"/>
          </a:xfrm>
          <a:prstGeom prst="rect">
            <a:avLst/>
          </a:prstGeom>
        </p:spPr>
        <p:txBody>
          <a:bodyPr spcFirstLastPara="1" wrap="square" lIns="91425" tIns="45700" rIns="91425" bIns="45700" anchor="ctr" anchorCtr="0">
            <a:normAutofit/>
          </a:bodyPr>
          <a:lstStyle/>
          <a:p>
            <a:pPr marL="457200" marR="0">
              <a:lnSpc>
                <a:spcPct val="107000"/>
              </a:lnSpc>
              <a:spcBef>
                <a:spcPts val="0"/>
              </a:spcBef>
              <a:spcAft>
                <a:spcPts val="800"/>
              </a:spcAft>
            </a:pPr>
            <a:r>
              <a:rPr lang="en-US" sz="2200" dirty="0">
                <a:solidFill>
                  <a:srgbClr val="0070C0"/>
                </a:solidFill>
                <a:latin typeface="Times New Roman" panose="02020603050405020304" pitchFamily="18" charset="0"/>
                <a:cs typeface="Times New Roman" panose="02020603050405020304" pitchFamily="18" charset="0"/>
              </a:rPr>
              <a:t>Identify what ages are particularly engaged in these types of situations and which age group plays the biggest part in this violence.</a:t>
            </a:r>
          </a:p>
        </p:txBody>
      </p:sp>
      <p:sp>
        <p:nvSpPr>
          <p:cNvPr id="5" name="Text Placeholder 4">
            <a:extLst>
              <a:ext uri="{FF2B5EF4-FFF2-40B4-BE49-F238E27FC236}">
                <a16:creationId xmlns:a16="http://schemas.microsoft.com/office/drawing/2014/main" id="{0DCAA249-00A6-4A9F-5103-A37359660C07}"/>
              </a:ext>
            </a:extLst>
          </p:cNvPr>
          <p:cNvSpPr>
            <a:spLocks noGrp="1"/>
          </p:cNvSpPr>
          <p:nvPr>
            <p:ph type="body" idx="2"/>
          </p:nvPr>
        </p:nvSpPr>
        <p:spPr>
          <a:xfrm>
            <a:off x="566177" y="1435049"/>
            <a:ext cx="6277075" cy="3567593"/>
          </a:xfrm>
        </p:spPr>
        <p:txBody>
          <a:bodyPr>
            <a:normAutofit/>
          </a:bodyPr>
          <a:lstStyle/>
          <a:p>
            <a:r>
              <a:rPr lang="en-US" dirty="0"/>
              <a:t>The analysis reveals that individuals aged 18 and older are predominantly involved in committing crimes, while other age groups also exhibit significant engagement in such violations. </a:t>
            </a:r>
          </a:p>
          <a:p>
            <a:r>
              <a:rPr lang="en-US" dirty="0"/>
              <a:t>Furthermore, upon further examination, it becomes apparent that the male age group plays a predominant role in perpetrating acts of violence.</a:t>
            </a:r>
          </a:p>
        </p:txBody>
      </p:sp>
      <p:pic>
        <p:nvPicPr>
          <p:cNvPr id="4" name="image11.png">
            <a:extLst>
              <a:ext uri="{FF2B5EF4-FFF2-40B4-BE49-F238E27FC236}">
                <a16:creationId xmlns:a16="http://schemas.microsoft.com/office/drawing/2014/main" id="{56480833-74A9-EFC0-32C3-D471EF93FD0C}"/>
              </a:ext>
            </a:extLst>
          </p:cNvPr>
          <p:cNvPicPr/>
          <p:nvPr/>
        </p:nvPicPr>
        <p:blipFill>
          <a:blip r:embed="rId3"/>
          <a:srcRect/>
          <a:stretch>
            <a:fillRect/>
          </a:stretch>
        </p:blipFill>
        <p:spPr>
          <a:xfrm>
            <a:off x="7325032" y="1331119"/>
            <a:ext cx="3596148" cy="2495419"/>
          </a:xfrm>
          <a:prstGeom prst="rect">
            <a:avLst/>
          </a:prstGeom>
          <a:ln/>
        </p:spPr>
      </p:pic>
      <p:pic>
        <p:nvPicPr>
          <p:cNvPr id="3" name="image5.png">
            <a:extLst>
              <a:ext uri="{FF2B5EF4-FFF2-40B4-BE49-F238E27FC236}">
                <a16:creationId xmlns:a16="http://schemas.microsoft.com/office/drawing/2014/main" id="{EEBF0E9D-6086-7E23-51F0-5CCF0498217D}"/>
              </a:ext>
            </a:extLst>
          </p:cNvPr>
          <p:cNvPicPr/>
          <p:nvPr/>
        </p:nvPicPr>
        <p:blipFill>
          <a:blip r:embed="rId4"/>
          <a:srcRect/>
          <a:stretch>
            <a:fillRect/>
          </a:stretch>
        </p:blipFill>
        <p:spPr>
          <a:xfrm>
            <a:off x="6096000" y="4192569"/>
            <a:ext cx="4939480" cy="2365547"/>
          </a:xfrm>
          <a:prstGeom prst="rect">
            <a:avLst/>
          </a:prstGeom>
          <a:ln/>
        </p:spPr>
      </p:pic>
    </p:spTree>
    <p:extLst>
      <p:ext uri="{BB962C8B-B14F-4D97-AF65-F5344CB8AC3E}">
        <p14:creationId xmlns:p14="http://schemas.microsoft.com/office/powerpoint/2010/main" val="80956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Google Shape;105;g299517df894_0_33">
            <a:extLst>
              <a:ext uri="{FF2B5EF4-FFF2-40B4-BE49-F238E27FC236}">
                <a16:creationId xmlns:a16="http://schemas.microsoft.com/office/drawing/2014/main" id="{95CF0D67-235F-1F7B-3563-EBD0B38E6226}"/>
              </a:ext>
            </a:extLst>
          </p:cNvPr>
          <p:cNvSpPr txBox="1">
            <a:spLocks noGrp="1"/>
          </p:cNvSpPr>
          <p:nvPr>
            <p:ph type="title"/>
          </p:nvPr>
        </p:nvSpPr>
        <p:spPr>
          <a:xfrm>
            <a:off x="379925" y="109486"/>
            <a:ext cx="11487610" cy="1325563"/>
          </a:xfrm>
          <a:prstGeom prst="rect">
            <a:avLst/>
          </a:prstGeom>
        </p:spPr>
        <p:txBody>
          <a:bodyPr spcFirstLastPara="1" wrap="square" lIns="91425" tIns="45700" rIns="91425" bIns="45700" anchor="ctr" anchorCtr="0">
            <a:normAutofit/>
          </a:bodyPr>
          <a:lstStyle/>
          <a:p>
            <a:pPr marL="457200">
              <a:lnSpc>
                <a:spcPct val="107000"/>
              </a:lnSpc>
              <a:spcAft>
                <a:spcPts val="800"/>
              </a:spcAft>
            </a:pPr>
            <a:r>
              <a:rPr lang="en-US" sz="2200" dirty="0">
                <a:solidFill>
                  <a:srgbClr val="0070C0"/>
                </a:solidFill>
                <a:latin typeface="Times New Roman" panose="02020603050405020304" pitchFamily="18" charset="0"/>
                <a:cs typeface="Times New Roman" panose="02020603050405020304" pitchFamily="18" charset="0"/>
              </a:rPr>
              <a:t>In which year did the most cases occur.</a:t>
            </a:r>
          </a:p>
        </p:txBody>
      </p:sp>
      <p:sp>
        <p:nvSpPr>
          <p:cNvPr id="5" name="Text Placeholder 4">
            <a:extLst>
              <a:ext uri="{FF2B5EF4-FFF2-40B4-BE49-F238E27FC236}">
                <a16:creationId xmlns:a16="http://schemas.microsoft.com/office/drawing/2014/main" id="{0DCAA249-00A6-4A9F-5103-A37359660C07}"/>
              </a:ext>
            </a:extLst>
          </p:cNvPr>
          <p:cNvSpPr>
            <a:spLocks noGrp="1"/>
          </p:cNvSpPr>
          <p:nvPr>
            <p:ph type="body" idx="2"/>
          </p:nvPr>
        </p:nvSpPr>
        <p:spPr>
          <a:xfrm>
            <a:off x="566177" y="1435049"/>
            <a:ext cx="9698700" cy="777209"/>
          </a:xfrm>
        </p:spPr>
        <p:txBody>
          <a:bodyPr>
            <a:normAutofit/>
          </a:bodyPr>
          <a:lstStyle/>
          <a:p>
            <a:r>
              <a:rPr lang="en-US" sz="1700" dirty="0"/>
              <a:t>The analysis reveals that the year with the highest number of gun violence cases is 2017. </a:t>
            </a:r>
          </a:p>
        </p:txBody>
      </p:sp>
      <p:pic>
        <p:nvPicPr>
          <p:cNvPr id="6" name="image14.png" descr="A graph with different colored bars&#10;&#10;Description automatically generated">
            <a:extLst>
              <a:ext uri="{FF2B5EF4-FFF2-40B4-BE49-F238E27FC236}">
                <a16:creationId xmlns:a16="http://schemas.microsoft.com/office/drawing/2014/main" id="{8BED7A0B-7592-B7D8-B413-B2394D587272}"/>
              </a:ext>
            </a:extLst>
          </p:cNvPr>
          <p:cNvPicPr/>
          <p:nvPr/>
        </p:nvPicPr>
        <p:blipFill>
          <a:blip r:embed="rId3"/>
          <a:srcRect/>
          <a:stretch>
            <a:fillRect/>
          </a:stretch>
        </p:blipFill>
        <p:spPr>
          <a:xfrm>
            <a:off x="2491606" y="2455145"/>
            <a:ext cx="6583568" cy="2663190"/>
          </a:xfrm>
          <a:prstGeom prst="rect">
            <a:avLst/>
          </a:prstGeom>
          <a:ln/>
        </p:spPr>
      </p:pic>
    </p:spTree>
    <p:extLst>
      <p:ext uri="{BB962C8B-B14F-4D97-AF65-F5344CB8AC3E}">
        <p14:creationId xmlns:p14="http://schemas.microsoft.com/office/powerpoint/2010/main" val="226121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99517df894_0_52"/>
          <p:cNvSpPr txBox="1">
            <a:spLocks noGrp="1"/>
          </p:cNvSpPr>
          <p:nvPr>
            <p:ph type="title"/>
          </p:nvPr>
        </p:nvSpPr>
        <p:spPr>
          <a:xfrm>
            <a:off x="570155" y="585841"/>
            <a:ext cx="8479200" cy="485875"/>
          </a:xfrm>
          <a:prstGeom prst="rect">
            <a:avLst/>
          </a:prstGeom>
        </p:spPr>
        <p:txBody>
          <a:bodyPr spcFirstLastPara="1" wrap="square" lIns="91425" tIns="45700" rIns="91425" bIns="45700" anchor="ctr" anchorCtr="0">
            <a:normAutofit fontScale="90000"/>
          </a:bodyPr>
          <a:lstStyle/>
          <a:p>
            <a:r>
              <a:rPr lang="en-US" sz="2400" dirty="0">
                <a:solidFill>
                  <a:srgbClr val="0070C0"/>
                </a:solidFill>
                <a:latin typeface="Times New Roman" panose="02020603050405020304" pitchFamily="18" charset="0"/>
                <a:cs typeface="Times New Roman" panose="02020603050405020304" pitchFamily="18" charset="0"/>
              </a:rPr>
              <a:t>Methodology: K-Nearest Neighbors (KNN)  and Random Forest:</a:t>
            </a:r>
            <a:br>
              <a:rPr lang="en-US" sz="2400" dirty="0">
                <a:solidFill>
                  <a:srgbClr val="0070C0"/>
                </a:solidFill>
                <a:latin typeface="Times New Roman" panose="02020603050405020304" pitchFamily="18" charset="0"/>
                <a:cs typeface="Times New Roman" panose="02020603050405020304" pitchFamily="18" charset="0"/>
              </a:rPr>
            </a:br>
            <a:r>
              <a:rPr lang="en-US" sz="4400" u="sng" dirty="0">
                <a:solidFill>
                  <a:srgbClr val="0070C0"/>
                </a:solidFill>
              </a:rPr>
              <a:t> </a:t>
            </a:r>
            <a:endParaRPr dirty="0">
              <a:latin typeface="Times New Roman" panose="02020603050405020304" pitchFamily="18" charset="0"/>
              <a:cs typeface="Times New Roman" panose="02020603050405020304" pitchFamily="18" charset="0"/>
            </a:endParaRPr>
          </a:p>
        </p:txBody>
      </p:sp>
      <p:sp>
        <p:nvSpPr>
          <p:cNvPr id="128" name="Google Shape;128;g299517df894_0_52"/>
          <p:cNvSpPr txBox="1">
            <a:spLocks noGrp="1"/>
          </p:cNvSpPr>
          <p:nvPr>
            <p:ph type="body" idx="1"/>
          </p:nvPr>
        </p:nvSpPr>
        <p:spPr>
          <a:xfrm>
            <a:off x="570155" y="823306"/>
            <a:ext cx="11106900" cy="5448853"/>
          </a:xfrm>
          <a:prstGeom prst="rect">
            <a:avLst/>
          </a:prstGeom>
        </p:spPr>
        <p:txBody>
          <a:bodyPr spcFirstLastPara="1" wrap="square" lIns="91425" tIns="45700" rIns="91425" bIns="45700" anchor="t" anchorCtr="0">
            <a:normAutofit fontScale="70000" lnSpcReduction="20000"/>
          </a:bodyPr>
          <a:lstStyle/>
          <a:p>
            <a:pPr marL="0" lvl="0" indent="0" algn="l" rtl="0">
              <a:spcBef>
                <a:spcPts val="1000"/>
              </a:spcBef>
              <a:spcAft>
                <a:spcPts val="0"/>
              </a:spcAft>
              <a:buNone/>
            </a:pPr>
            <a:r>
              <a:rPr lang="en-US" sz="1800" u="sng" dirty="0">
                <a:solidFill>
                  <a:srgbClr val="0070C0"/>
                </a:solidFill>
              </a:rPr>
              <a:t>K-Nearest Neighbors (KNN) :</a:t>
            </a:r>
          </a:p>
          <a:p>
            <a:pPr marL="0" lvl="0" indent="0" algn="l" rtl="0">
              <a:spcBef>
                <a:spcPts val="1000"/>
              </a:spcBef>
              <a:spcAft>
                <a:spcPts val="0"/>
              </a:spcAft>
              <a:buNone/>
            </a:pPr>
            <a:r>
              <a:rPr lang="en-US" sz="1800" dirty="0"/>
              <a:t>K-Nearest Neighbors (KNN) is a non-parametric machine learning algorithm used for classification and regression tasks, where the prediction is based on the majority class or average of the k-nearest data points in the feature space.</a:t>
            </a:r>
            <a:br>
              <a:rPr lang="en-US" sz="1800" dirty="0"/>
            </a:b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5000"/>
              </a:lnSpc>
              <a:spcBef>
                <a:spcPts val="0"/>
              </a:spcBef>
              <a:spcAft>
                <a:spcPts val="0"/>
              </a:spcAft>
              <a:buNone/>
            </a:pPr>
            <a:r>
              <a:rPr lang="en-US" sz="1800" u="sng" dirty="0">
                <a:solidFill>
                  <a:srgbClr val="0070C0"/>
                </a:solidFill>
              </a:rPr>
              <a:t>Random Forest:</a:t>
            </a:r>
          </a:p>
          <a:p>
            <a:pPr marL="0" marR="0" indent="0" algn="just">
              <a:lnSpc>
                <a:spcPct val="105000"/>
              </a:lnSpc>
              <a:spcBef>
                <a:spcPts val="0"/>
              </a:spcBef>
              <a:spcAft>
                <a:spcPts val="0"/>
              </a:spcAft>
              <a:buNone/>
            </a:pPr>
            <a:r>
              <a:rPr lang="en-US" sz="1800" dirty="0"/>
              <a:t>Random Forest is an ensemble learning technique that combines multiple decision trees to improve predictive accuracy, and it provides feature importance scores to identify the most influential features in the model's predictions.</a:t>
            </a:r>
          </a:p>
          <a:p>
            <a:pPr marL="0" marR="0" indent="0" algn="just">
              <a:lnSpc>
                <a:spcPct val="105000"/>
              </a:lnSpc>
              <a:spcBef>
                <a:spcPts val="0"/>
              </a:spcBef>
              <a:spcAft>
                <a:spcPts val="0"/>
              </a:spcAft>
              <a:buNone/>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5000"/>
              </a:lnSpc>
              <a:spcBef>
                <a:spcPts val="0"/>
              </a:spcBef>
              <a:spcAft>
                <a:spcPts val="0"/>
              </a:spcAft>
              <a:buNone/>
            </a:pPr>
            <a:r>
              <a:rPr lang="en-US" sz="1800" dirty="0"/>
              <a:t>Below are the features used in the analysis:</a:t>
            </a:r>
          </a:p>
          <a:p>
            <a:pPr marL="0" marR="0" indent="0" algn="just">
              <a:lnSpc>
                <a:spcPct val="105000"/>
              </a:lnSpc>
              <a:spcBef>
                <a:spcPts val="0"/>
              </a:spcBef>
              <a:spcAft>
                <a:spcPts val="0"/>
              </a:spcAft>
              <a:buNone/>
            </a:pPr>
            <a:endParaRPr lang="en-US" sz="1800" dirty="0"/>
          </a:p>
          <a:p>
            <a:pPr marL="0" marR="0" indent="0" algn="just">
              <a:lnSpc>
                <a:spcPct val="105000"/>
              </a:lnSpc>
              <a:spcBef>
                <a:spcPts val="0"/>
              </a:spcBef>
              <a:spcAft>
                <a:spcPts val="0"/>
              </a:spcAft>
              <a:buNone/>
            </a:pPr>
            <a:r>
              <a:rPr lang="en-US" sz="1800" dirty="0"/>
              <a:t>1. Number of Killed Individuals (</a:t>
            </a:r>
            <a:r>
              <a:rPr lang="en-US" sz="1800" dirty="0" err="1"/>
              <a:t>n_killed</a:t>
            </a:r>
            <a:r>
              <a:rPr lang="en-US" sz="1800" dirty="0"/>
              <a:t>):This feature represents the count of individuals who were fatally injured in the incident.</a:t>
            </a:r>
          </a:p>
          <a:p>
            <a:pPr marL="0" marR="0" indent="0" algn="just">
              <a:lnSpc>
                <a:spcPct val="105000"/>
              </a:lnSpc>
              <a:spcBef>
                <a:spcPts val="0"/>
              </a:spcBef>
              <a:spcAft>
                <a:spcPts val="0"/>
              </a:spcAft>
              <a:buNone/>
            </a:pPr>
            <a:endParaRPr lang="en-US" sz="1800" dirty="0"/>
          </a:p>
          <a:p>
            <a:pPr marL="0" marR="0" indent="0" algn="just">
              <a:lnSpc>
                <a:spcPct val="105000"/>
              </a:lnSpc>
              <a:spcBef>
                <a:spcPts val="0"/>
              </a:spcBef>
              <a:spcAft>
                <a:spcPts val="0"/>
              </a:spcAft>
              <a:buNone/>
            </a:pPr>
            <a:r>
              <a:rPr lang="en-US" sz="1800" dirty="0"/>
              <a:t>2. Number of Injured Individuals (</a:t>
            </a:r>
            <a:r>
              <a:rPr lang="en-US" sz="1800" dirty="0" err="1"/>
              <a:t>n_injured</a:t>
            </a:r>
            <a:r>
              <a:rPr lang="en-US" sz="1800" dirty="0"/>
              <a:t>): This feature denotes the count of individuals who sustained injuries during the incident but survived.</a:t>
            </a:r>
          </a:p>
          <a:p>
            <a:pPr marL="0" marR="0" indent="0" algn="just">
              <a:lnSpc>
                <a:spcPct val="105000"/>
              </a:lnSpc>
              <a:spcBef>
                <a:spcPts val="0"/>
              </a:spcBef>
              <a:spcAft>
                <a:spcPts val="0"/>
              </a:spcAft>
              <a:buNone/>
            </a:pPr>
            <a:endParaRPr lang="en-US" sz="1800" dirty="0"/>
          </a:p>
          <a:p>
            <a:pPr marL="0" marR="0" indent="0" algn="just">
              <a:lnSpc>
                <a:spcPct val="105000"/>
              </a:lnSpc>
              <a:spcBef>
                <a:spcPts val="0"/>
              </a:spcBef>
              <a:spcAft>
                <a:spcPts val="0"/>
              </a:spcAft>
              <a:buNone/>
            </a:pPr>
            <a:r>
              <a:rPr lang="en-US" sz="1800" dirty="0"/>
              <a:t>3. Congressional District (</a:t>
            </a:r>
            <a:r>
              <a:rPr lang="en-US" sz="1800" dirty="0" err="1"/>
              <a:t>congressional_district</a:t>
            </a:r>
            <a:r>
              <a:rPr lang="en-US" sz="1800" dirty="0"/>
              <a:t>): This feature indicates the congressional district where the gun violence incident occurred, providing geographical context to the data.</a:t>
            </a:r>
          </a:p>
          <a:p>
            <a:pPr marL="0" marR="0" indent="0" algn="just">
              <a:lnSpc>
                <a:spcPct val="105000"/>
              </a:lnSpc>
              <a:spcBef>
                <a:spcPts val="0"/>
              </a:spcBef>
              <a:spcAft>
                <a:spcPts val="0"/>
              </a:spcAft>
              <a:buNone/>
            </a:pPr>
            <a:endParaRPr lang="en-US" sz="1800" dirty="0"/>
          </a:p>
          <a:p>
            <a:pPr marL="0" marR="0" indent="0" algn="just">
              <a:lnSpc>
                <a:spcPct val="105000"/>
              </a:lnSpc>
              <a:spcBef>
                <a:spcPts val="0"/>
              </a:spcBef>
              <a:spcAft>
                <a:spcPts val="0"/>
              </a:spcAft>
              <a:buNone/>
            </a:pPr>
            <a:r>
              <a:rPr lang="en-US" sz="1800" dirty="0"/>
              <a:t>4. Latitude Coordinate (latitude): This feature represents the latitude coordinate of the incident location, enabling spatial analysis and visualization of incident distribution.</a:t>
            </a:r>
          </a:p>
          <a:p>
            <a:pPr marL="0" marR="0" indent="0" algn="just">
              <a:lnSpc>
                <a:spcPct val="105000"/>
              </a:lnSpc>
              <a:spcBef>
                <a:spcPts val="0"/>
              </a:spcBef>
              <a:spcAft>
                <a:spcPts val="0"/>
              </a:spcAft>
              <a:buNone/>
            </a:pPr>
            <a:endParaRPr lang="en-US" sz="1800" dirty="0"/>
          </a:p>
          <a:p>
            <a:pPr marL="0" marR="0" indent="0" algn="just">
              <a:lnSpc>
                <a:spcPct val="105000"/>
              </a:lnSpc>
              <a:spcBef>
                <a:spcPts val="0"/>
              </a:spcBef>
              <a:spcAft>
                <a:spcPts val="0"/>
              </a:spcAft>
              <a:buNone/>
            </a:pPr>
            <a:r>
              <a:rPr lang="en-US" sz="1800" dirty="0"/>
              <a:t>5. Longitude Coordinate (longitude): This feature denotes the longitude coordinate of the incident location, facilitating spatial analysis and mapping of incident occurrences.</a:t>
            </a:r>
          </a:p>
          <a:p>
            <a:pPr marL="0" marR="0" indent="0" algn="just">
              <a:lnSpc>
                <a:spcPct val="105000"/>
              </a:lnSpc>
              <a:spcBef>
                <a:spcPts val="0"/>
              </a:spcBef>
              <a:spcAft>
                <a:spcPts val="0"/>
              </a:spcAft>
              <a:buNone/>
            </a:pPr>
            <a:endParaRPr lang="en-US" sz="1800" dirty="0"/>
          </a:p>
          <a:p>
            <a:pPr marL="0" marR="0" indent="0" algn="just">
              <a:lnSpc>
                <a:spcPct val="105000"/>
              </a:lnSpc>
              <a:spcBef>
                <a:spcPts val="0"/>
              </a:spcBef>
              <a:spcAft>
                <a:spcPts val="0"/>
              </a:spcAft>
              <a:buNone/>
            </a:pPr>
            <a:r>
              <a:rPr lang="en-US" sz="1800" dirty="0"/>
              <a:t>6. Number of Guns Involved (</a:t>
            </a:r>
            <a:r>
              <a:rPr lang="en-US" sz="1800" dirty="0" err="1"/>
              <a:t>n_guns_involved</a:t>
            </a:r>
            <a:r>
              <a:rPr lang="en-US" sz="1800" dirty="0"/>
              <a:t>): This feature indicates the count of guns that were involved in the incident, providing insights into the scale and magnitude of the event.</a:t>
            </a:r>
          </a:p>
          <a:p>
            <a:pPr marL="0" marR="0" indent="0" algn="just">
              <a:lnSpc>
                <a:spcPct val="105000"/>
              </a:lnSpc>
              <a:spcBef>
                <a:spcPts val="0"/>
              </a:spcBef>
              <a:spcAft>
                <a:spcPts val="0"/>
              </a:spcAft>
              <a:buNone/>
            </a:pPr>
            <a:endParaRPr lang="en-US" sz="1800" dirty="0"/>
          </a:p>
          <a:p>
            <a:pPr marL="0" marR="0" indent="0" algn="just">
              <a:lnSpc>
                <a:spcPct val="105000"/>
              </a:lnSpc>
              <a:spcBef>
                <a:spcPts val="0"/>
              </a:spcBef>
              <a:spcAft>
                <a:spcPts val="0"/>
              </a:spcAft>
              <a:buNone/>
            </a:pP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5000"/>
              </a:lnSpc>
              <a:spcBef>
                <a:spcPts val="0"/>
              </a:spcBef>
              <a:spcAft>
                <a:spcPts val="0"/>
              </a:spcAft>
              <a:buNone/>
            </a:pPr>
            <a:r>
              <a:rPr lang="en-US" sz="2000" dirty="0">
                <a:solidFill>
                  <a:srgbClr val="000000"/>
                </a:solidFill>
                <a:latin typeface="Times New Roman" panose="02020603050405020304" pitchFamily="18" charset="0"/>
                <a:cs typeface="Times New Roman" panose="02020603050405020304" pitchFamily="18" charset="0"/>
              </a:rPr>
              <a:t> </a:t>
            </a:r>
          </a:p>
          <a:p>
            <a:pPr marL="0" marR="0" indent="0" algn="just">
              <a:lnSpc>
                <a:spcPct val="105000"/>
              </a:lnSpc>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644-5E69-101A-AA5F-692BACC4EA22}"/>
              </a:ext>
            </a:extLst>
          </p:cNvPr>
          <p:cNvSpPr>
            <a:spLocks noGrp="1"/>
          </p:cNvSpPr>
          <p:nvPr>
            <p:ph type="title"/>
          </p:nvPr>
        </p:nvSpPr>
        <p:spPr/>
        <p:txBody>
          <a:bodyPr>
            <a:normAutofit/>
          </a:bodyPr>
          <a:lstStyle/>
          <a:p>
            <a:r>
              <a:rPr lang="en-US" sz="2200" dirty="0">
                <a:solidFill>
                  <a:srgbClr val="0070C0"/>
                </a:solidFill>
                <a:latin typeface="Times New Roman" panose="02020603050405020304" pitchFamily="18" charset="0"/>
                <a:cs typeface="Times New Roman" panose="02020603050405020304" pitchFamily="18" charset="0"/>
              </a:rPr>
              <a:t>Actual vs Predicted for </a:t>
            </a:r>
            <a:r>
              <a:rPr lang="en-US" sz="2000" dirty="0">
                <a:solidFill>
                  <a:srgbClr val="0070C0"/>
                </a:solidFill>
                <a:latin typeface="Times New Roman" panose="02020603050405020304" pitchFamily="18" charset="0"/>
                <a:cs typeface="Times New Roman" panose="02020603050405020304" pitchFamily="18" charset="0"/>
              </a:rPr>
              <a:t>Random Forest</a:t>
            </a:r>
            <a:endParaRPr lang="en-US" sz="2200" dirty="0">
              <a:solidFill>
                <a:srgbClr val="0070C0"/>
              </a:solidFill>
              <a:latin typeface="Times New Roman" panose="02020603050405020304" pitchFamily="18" charset="0"/>
              <a:cs typeface="Times New Roman" panose="02020603050405020304" pitchFamily="18" charset="0"/>
            </a:endParaRPr>
          </a:p>
        </p:txBody>
      </p:sp>
      <p:pic>
        <p:nvPicPr>
          <p:cNvPr id="5" name="image17.png">
            <a:extLst>
              <a:ext uri="{FF2B5EF4-FFF2-40B4-BE49-F238E27FC236}">
                <a16:creationId xmlns:a16="http://schemas.microsoft.com/office/drawing/2014/main" id="{F3B3828B-33D1-86C4-3EC9-5881813EA937}"/>
              </a:ext>
            </a:extLst>
          </p:cNvPr>
          <p:cNvPicPr/>
          <p:nvPr/>
        </p:nvPicPr>
        <p:blipFill>
          <a:blip r:embed="rId2"/>
          <a:srcRect/>
          <a:stretch>
            <a:fillRect/>
          </a:stretch>
        </p:blipFill>
        <p:spPr>
          <a:xfrm>
            <a:off x="7779774" y="1908313"/>
            <a:ext cx="3635477" cy="3041374"/>
          </a:xfrm>
          <a:prstGeom prst="rect">
            <a:avLst/>
          </a:prstGeom>
          <a:ln/>
        </p:spPr>
      </p:pic>
      <p:sp>
        <p:nvSpPr>
          <p:cNvPr id="7" name="TextBox 6">
            <a:extLst>
              <a:ext uri="{FF2B5EF4-FFF2-40B4-BE49-F238E27FC236}">
                <a16:creationId xmlns:a16="http://schemas.microsoft.com/office/drawing/2014/main" id="{660FFDC6-F6EF-DAB1-3D0A-974789E59ADA}"/>
              </a:ext>
            </a:extLst>
          </p:cNvPr>
          <p:cNvSpPr txBox="1"/>
          <p:nvPr/>
        </p:nvSpPr>
        <p:spPr>
          <a:xfrm>
            <a:off x="668594" y="1533832"/>
            <a:ext cx="6516328" cy="2031325"/>
          </a:xfrm>
          <a:prstGeom prst="rect">
            <a:avLst/>
          </a:prstGeom>
          <a:noFill/>
        </p:spPr>
        <p:txBody>
          <a:bodyPr wrap="square">
            <a:spAutoFit/>
          </a:bodyPr>
          <a:lstStyle/>
          <a:p>
            <a:pPr marL="285750" indent="-285750">
              <a:buFont typeface="Arial" panose="020B0604020202020204" pitchFamily="34" charset="0"/>
              <a:buChar char="•"/>
            </a:pPr>
            <a:r>
              <a:rPr lang="en-US" dirty="0"/>
              <a:t>The Random Forest Classifier demonstrates high accuracy with a score of 0.93, evaluated against actual labels. A confusion matrix visually depicts the model's performance, detailing true positives, true negatives, false positives, and false negatives. </a:t>
            </a:r>
          </a:p>
          <a:p>
            <a:pPr marL="285750" indent="-285750">
              <a:buFont typeface="Arial" panose="020B0604020202020204" pitchFamily="34" charset="0"/>
              <a:buChar char="•"/>
            </a:pPr>
            <a:r>
              <a:rPr lang="en-US" dirty="0"/>
              <a:t>Crucial features such as casualties, congressional district, coordinates, and firearm quantity inform the classifier in predicting the state variable. This approach effectively constructs a predictive model by leveraging feature-based patterns learned by the Random Forest Classifier. Overall, rigorous evaluation ensures confidence in the model's accuracy and applicability.</a:t>
            </a:r>
          </a:p>
        </p:txBody>
      </p:sp>
    </p:spTree>
    <p:extLst>
      <p:ext uri="{BB962C8B-B14F-4D97-AF65-F5344CB8AC3E}">
        <p14:creationId xmlns:p14="http://schemas.microsoft.com/office/powerpoint/2010/main" val="363452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644-5E69-101A-AA5F-692BACC4EA22}"/>
              </a:ext>
            </a:extLst>
          </p:cNvPr>
          <p:cNvSpPr>
            <a:spLocks noGrp="1"/>
          </p:cNvSpPr>
          <p:nvPr>
            <p:ph type="title"/>
          </p:nvPr>
        </p:nvSpPr>
        <p:spPr>
          <a:xfrm>
            <a:off x="570154" y="585841"/>
            <a:ext cx="11474361" cy="827287"/>
          </a:xfrm>
        </p:spPr>
        <p:txBody>
          <a:bodyPr>
            <a:normAutofit/>
          </a:bodyPr>
          <a:lstStyle/>
          <a:p>
            <a:r>
              <a:rPr lang="en-US" sz="2200" dirty="0">
                <a:solidFill>
                  <a:srgbClr val="0070C0"/>
                </a:solidFill>
                <a:latin typeface="Times New Roman" panose="02020603050405020304" pitchFamily="18" charset="0"/>
                <a:cs typeface="Times New Roman" panose="02020603050405020304" pitchFamily="18" charset="0"/>
              </a:rPr>
              <a:t>Actual vs Predicted for K-Nearest Neighbors (KNN)</a:t>
            </a:r>
          </a:p>
        </p:txBody>
      </p:sp>
      <p:pic>
        <p:nvPicPr>
          <p:cNvPr id="3" name="image10.png">
            <a:extLst>
              <a:ext uri="{FF2B5EF4-FFF2-40B4-BE49-F238E27FC236}">
                <a16:creationId xmlns:a16="http://schemas.microsoft.com/office/drawing/2014/main" id="{A8A63D07-E5FF-C9E3-EC13-C27E95DBEDBC}"/>
              </a:ext>
            </a:extLst>
          </p:cNvPr>
          <p:cNvPicPr/>
          <p:nvPr/>
        </p:nvPicPr>
        <p:blipFill>
          <a:blip r:embed="rId2"/>
          <a:srcRect/>
          <a:stretch>
            <a:fillRect/>
          </a:stretch>
        </p:blipFill>
        <p:spPr>
          <a:xfrm>
            <a:off x="7769941" y="2019382"/>
            <a:ext cx="3596149" cy="3044232"/>
          </a:xfrm>
          <a:prstGeom prst="rect">
            <a:avLst/>
          </a:prstGeom>
          <a:ln/>
        </p:spPr>
      </p:pic>
      <p:sp>
        <p:nvSpPr>
          <p:cNvPr id="6" name="TextBox 5">
            <a:extLst>
              <a:ext uri="{FF2B5EF4-FFF2-40B4-BE49-F238E27FC236}">
                <a16:creationId xmlns:a16="http://schemas.microsoft.com/office/drawing/2014/main" id="{84EDC432-409C-5729-C3AD-F6FAB73FCC9B}"/>
              </a:ext>
            </a:extLst>
          </p:cNvPr>
          <p:cNvSpPr txBox="1"/>
          <p:nvPr/>
        </p:nvSpPr>
        <p:spPr>
          <a:xfrm>
            <a:off x="1064341" y="2019382"/>
            <a:ext cx="6100916" cy="2031325"/>
          </a:xfrm>
          <a:prstGeom prst="rect">
            <a:avLst/>
          </a:prstGeom>
          <a:noFill/>
        </p:spPr>
        <p:txBody>
          <a:bodyPr wrap="square">
            <a:spAutoFit/>
          </a:bodyPr>
          <a:lstStyle/>
          <a:p>
            <a:pPr marL="285750" indent="-285750">
              <a:buFont typeface="Arial" panose="020B0604020202020204" pitchFamily="34" charset="0"/>
              <a:buChar char="•"/>
            </a:pPr>
            <a:r>
              <a:rPr lang="en-US" dirty="0"/>
              <a:t>In the K-Nearest Neighbors (KNN) model, the algorithm selects the k nearest neighbors from the training data for each test data point and predicts the majority class among these neighbors. With an accuracy score function, the model achieves a KNN Classifier Accuracy of 0.90.</a:t>
            </a:r>
          </a:p>
          <a:p>
            <a:pPr marL="285750" indent="-285750">
              <a:buFont typeface="Arial" panose="020B0604020202020204" pitchFamily="34" charset="0"/>
              <a:buChar char="•"/>
            </a:pPr>
            <a:r>
              <a:rPr lang="en-US" dirty="0"/>
              <a:t>Furthermore, a confusion matrix is created and plotted using Matplotlib to visualize the model's performance in predicting the state variable. Unlike the Random Forest model, which employs decision tree ensembles, KNN bases its predictions on data point similarities, providing an alternative classification approach.</a:t>
            </a:r>
          </a:p>
        </p:txBody>
      </p:sp>
    </p:spTree>
    <p:extLst>
      <p:ext uri="{BB962C8B-B14F-4D97-AF65-F5344CB8AC3E}">
        <p14:creationId xmlns:p14="http://schemas.microsoft.com/office/powerpoint/2010/main" val="2474718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00CF-BE69-E672-268A-296DEA547438}"/>
              </a:ext>
            </a:extLst>
          </p:cNvPr>
          <p:cNvSpPr>
            <a:spLocks noGrp="1"/>
          </p:cNvSpPr>
          <p:nvPr>
            <p:ph type="title"/>
          </p:nvPr>
        </p:nvSpPr>
        <p:spPr>
          <a:xfrm>
            <a:off x="570155" y="585841"/>
            <a:ext cx="11228554" cy="827287"/>
          </a:xfrm>
        </p:spPr>
        <p:txBody>
          <a:bodyPr>
            <a:normAutofit/>
          </a:bodyPr>
          <a:lstStyle/>
          <a:p>
            <a:r>
              <a:rPr lang="en-US" sz="2200" dirty="0">
                <a:solidFill>
                  <a:srgbClr val="0070C0"/>
                </a:solidFill>
                <a:latin typeface="Times New Roman" panose="02020603050405020304" pitchFamily="18" charset="0"/>
                <a:cs typeface="Times New Roman" panose="02020603050405020304" pitchFamily="18" charset="0"/>
              </a:rPr>
              <a:t>Graph showing existing data trend and future prediction of gun violence using time series analysis</a:t>
            </a:r>
          </a:p>
        </p:txBody>
      </p:sp>
      <p:pic>
        <p:nvPicPr>
          <p:cNvPr id="5" name="Picture 4" descr="A graph with blue lines&#10;&#10;Description automatically generated">
            <a:extLst>
              <a:ext uri="{FF2B5EF4-FFF2-40B4-BE49-F238E27FC236}">
                <a16:creationId xmlns:a16="http://schemas.microsoft.com/office/drawing/2014/main" id="{E560050F-408F-E29A-6E5B-8003D20529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291" y="1911723"/>
            <a:ext cx="5329083" cy="3275555"/>
          </a:xfrm>
          <a:prstGeom prst="rect">
            <a:avLst/>
          </a:prstGeom>
          <a:noFill/>
          <a:ln>
            <a:noFill/>
          </a:ln>
        </p:spPr>
      </p:pic>
      <p:pic>
        <p:nvPicPr>
          <p:cNvPr id="6" name="image12.png">
            <a:extLst>
              <a:ext uri="{FF2B5EF4-FFF2-40B4-BE49-F238E27FC236}">
                <a16:creationId xmlns:a16="http://schemas.microsoft.com/office/drawing/2014/main" id="{BBE116DE-A629-1062-8C4D-745C89931600}"/>
              </a:ext>
            </a:extLst>
          </p:cNvPr>
          <p:cNvPicPr/>
          <p:nvPr/>
        </p:nvPicPr>
        <p:blipFill>
          <a:blip r:embed="rId3"/>
          <a:srcRect/>
          <a:stretch>
            <a:fillRect/>
          </a:stretch>
        </p:blipFill>
        <p:spPr>
          <a:xfrm>
            <a:off x="6096000" y="1911723"/>
            <a:ext cx="5702709" cy="3034553"/>
          </a:xfrm>
          <a:prstGeom prst="rect">
            <a:avLst/>
          </a:prstGeom>
          <a:ln/>
        </p:spPr>
      </p:pic>
    </p:spTree>
    <p:extLst>
      <p:ext uri="{BB962C8B-B14F-4D97-AF65-F5344CB8AC3E}">
        <p14:creationId xmlns:p14="http://schemas.microsoft.com/office/powerpoint/2010/main" val="32329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6E5E-F935-85FC-708F-481EDDD60376}"/>
              </a:ext>
            </a:extLst>
          </p:cNvPr>
          <p:cNvSpPr>
            <a:spLocks noGrp="1"/>
          </p:cNvSpPr>
          <p:nvPr>
            <p:ph type="title"/>
          </p:nvPr>
        </p:nvSpPr>
        <p:spPr/>
        <p:txBody>
          <a:bodyPr>
            <a:normAutofit/>
          </a:bodyPr>
          <a:lstStyle/>
          <a:p>
            <a:r>
              <a:rPr lang="en-US" sz="2200" dirty="0">
                <a:solidFill>
                  <a:srgbClr val="0070C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1605A5C3-EE1F-A611-0F28-07767D68B1C5}"/>
              </a:ext>
            </a:extLst>
          </p:cNvPr>
          <p:cNvSpPr>
            <a:spLocks noGrp="1"/>
          </p:cNvSpPr>
          <p:nvPr>
            <p:ph type="body" idx="1"/>
          </p:nvPr>
        </p:nvSpPr>
        <p:spPr>
          <a:xfrm>
            <a:off x="570154" y="1825625"/>
            <a:ext cx="11106837" cy="4083562"/>
          </a:xfrm>
        </p:spPr>
        <p:txBody>
          <a:bodyPr>
            <a:normAutofit fontScale="70000" lnSpcReduction="20000"/>
          </a:bodyPr>
          <a:lstStyle/>
          <a:p>
            <a:pPr algn="l"/>
            <a:r>
              <a:rPr lang="en-US" b="1" dirty="0">
                <a:solidFill>
                  <a:srgbClr val="0070C0"/>
                </a:solidFill>
                <a:latin typeface="Times New Roman" panose="02020603050405020304" pitchFamily="18" charset="0"/>
                <a:cs typeface="Times New Roman" panose="02020603050405020304" pitchFamily="18" charset="0"/>
              </a:rPr>
              <a:t>Final Results </a:t>
            </a:r>
            <a:r>
              <a:rPr lang="en-US" dirty="0">
                <a:latin typeface="Times New Roman" panose="02020603050405020304" pitchFamily="18" charset="0"/>
                <a:cs typeface="Times New Roman" panose="02020603050405020304" pitchFamily="18" charset="0"/>
              </a:rPr>
              <a:t>– </a:t>
            </a:r>
          </a:p>
          <a:p>
            <a:pPr marL="114300" indent="0" algn="l">
              <a:buNone/>
            </a:pPr>
            <a:r>
              <a:rPr lang="en-US" b="0" i="0" dirty="0">
                <a:solidFill>
                  <a:srgbClr val="0D0D0D"/>
                </a:solidFill>
                <a:effectLst/>
                <a:latin typeface="Söhne"/>
              </a:rPr>
              <a:t>The comprehensive analysis presented herein delves deep into the multifaceted landscape of gun violence incidents, unraveling regional dynamics, demographic susceptibilities, and the complex interplay of various contributing factors. Through a series of figures and findings, a nuanced understanding of gun violence emerges, shedding light on its intricate nature and profound impact on communities.</a:t>
            </a:r>
          </a:p>
          <a:p>
            <a:pPr marL="114300" indent="0" algn="l">
              <a:buNone/>
            </a:pPr>
            <a:r>
              <a:rPr lang="en-US" b="0" i="0" dirty="0">
                <a:solidFill>
                  <a:srgbClr val="0D0D0D"/>
                </a:solidFill>
                <a:effectLst/>
                <a:latin typeface="Söhne"/>
              </a:rPr>
              <a:t>The figures presented, ranging from cumulative incident counts per state to temporal dynamics and predictive model accuracies, offer valuable insights into the spatial, temporal, and socio-demographic dimensions of gun violence. They highlight regional disparities, socio-economic influences, spatial nuances, and the implications of gun ownership and policy frameworks.</a:t>
            </a:r>
          </a:p>
          <a:p>
            <a:pPr algn="l"/>
            <a:r>
              <a:rPr lang="en-US" b="1" dirty="0">
                <a:solidFill>
                  <a:srgbClr val="0070C0"/>
                </a:solidFill>
                <a:latin typeface="Times New Roman" panose="02020603050405020304" pitchFamily="18" charset="0"/>
                <a:cs typeface="Times New Roman" panose="02020603050405020304" pitchFamily="18" charset="0"/>
              </a:rPr>
              <a:t>Future Scope</a:t>
            </a:r>
            <a:r>
              <a:rPr lang="en-US" dirty="0">
                <a:solidFill>
                  <a:srgbClr val="0070C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marL="114300" indent="0" algn="l">
              <a:buNone/>
            </a:pPr>
            <a:r>
              <a:rPr lang="en-US" b="0" i="0" dirty="0">
                <a:solidFill>
                  <a:srgbClr val="0D0D0D"/>
                </a:solidFill>
                <a:effectLst/>
                <a:latin typeface="Söhne"/>
              </a:rPr>
              <a:t>Considering the findings, several avenues for future research and action emerge. Firstly, targeted interventions tailored to local contexts and socio-economic factors are warranted, considering the spatial nuances and regional disparities highlighted by the analysis. Secondly, there is a need for further exploration into the socio-demographic influences on gun violence, particularly in institutional settings, to inform more effective prevention and intervention strategies.</a:t>
            </a:r>
          </a:p>
          <a:p>
            <a:pPr marL="114300" indent="0" algn="l">
              <a:buNone/>
            </a:pPr>
            <a:r>
              <a:rPr lang="en-US" b="0" i="0" dirty="0">
                <a:solidFill>
                  <a:srgbClr val="0D0D0D"/>
                </a:solidFill>
                <a:effectLst/>
                <a:latin typeface="Söhne"/>
              </a:rPr>
              <a:t>Additionally, ongoing monitoring and analysis of temporal trends and predictive model accuracies are crucial for staying abreast of evolving patterns and challenges in gun violence. Moreover, efforts to enhance data collection and reporting mechanisms, particularly regarding participant relationships within violent events and the temporal dynamics of incidents, can contribute to a more comprehensive understanding of the phenomenon.</a:t>
            </a:r>
          </a:p>
          <a:p>
            <a:endParaRPr lang="en-US" dirty="0"/>
          </a:p>
        </p:txBody>
      </p:sp>
    </p:spTree>
    <p:extLst>
      <p:ext uri="{BB962C8B-B14F-4D97-AF65-F5344CB8AC3E}">
        <p14:creationId xmlns:p14="http://schemas.microsoft.com/office/powerpoint/2010/main" val="34521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9718-5E53-0738-C5E7-A84FC694105A}"/>
              </a:ext>
            </a:extLst>
          </p:cNvPr>
          <p:cNvSpPr>
            <a:spLocks noGrp="1"/>
          </p:cNvSpPr>
          <p:nvPr>
            <p:ph type="title"/>
          </p:nvPr>
        </p:nvSpPr>
        <p:spPr/>
        <p:txBody>
          <a:bodyPr>
            <a:normAutofit/>
          </a:bodyPr>
          <a:lstStyle/>
          <a:p>
            <a:r>
              <a:rPr lang="en-US" sz="2200" dirty="0">
                <a:solidFill>
                  <a:srgbClr val="0070C0"/>
                </a:solidFill>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BE3D79A1-40D6-9458-BA9D-9126174A7CB9}"/>
              </a:ext>
            </a:extLst>
          </p:cNvPr>
          <p:cNvSpPr>
            <a:spLocks noGrp="1"/>
          </p:cNvSpPr>
          <p:nvPr>
            <p:ph type="body" idx="1"/>
          </p:nvPr>
        </p:nvSpPr>
        <p:spPr>
          <a:xfrm>
            <a:off x="542581" y="1413128"/>
            <a:ext cx="11106837" cy="4545678"/>
          </a:xfrm>
        </p:spPr>
        <p:txBody>
          <a:bodyPr>
            <a:noAutofit/>
          </a:bodyPr>
          <a:lstStyle/>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Literature Review and Research Agenda by J D Wright; P H Rossi; K Daly; E Weber-</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Burdin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Weapons, Crime, and Violence in America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Planty</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Michael G., and Jennifer L. Truman. 2013 ,1993–2011: Firearm Violence.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Dewey Cornell - Gun Violence: Prediction, Prevention, and Policy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Alpers, P., &amp; Wilson, M. (2013, August 14): Global impact of gun violence: Firearms, public health, and safety by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National Institute of Justice (NIJ): The research arm of the U.S. Department of Justice, NIJ funds studies and research initiatives related to gun violence and crime prevention.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American Academy of Pediatrics, Council on Injury, Violence, and Poison Prevention Executive Committee. (2012):  Firearm-related injuries affecting the pediatric population.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FBI Uniform Crime Reporting (UCR) Program: The UCR Program collects and publishes data on crime, including firearm-related offenses, reported by law enforcement agencies across the country.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Webster &amp; J. Vernick (Eds.): Gun control and homicide reduction.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Bandeira, A. R. (2013): Reducing gun violence in America: Informing policy with evidence and analysis (pp. 213–223).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RAND Corporation: RAND publishes research on gun violence, including studies on the effectiveness of various interventions and policies aimed at reducing gun-related harm.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Borum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 Cornell, D.,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Modzeleski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 &amp; Jimerson, S. R. (2010): What can be done about school shootings? A review of the evidence. Educational Researcher, 39, 27–37. doi:10.3102/0013189X09357620.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Guilford Press by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Borum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 &amp;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Verhaagen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 (2006): Assessing and managing violence risk in juveniles. New York, NY.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Centers for Disease Control and Prevention (CDC): The CDC provides comprehensive data on gun-related injuries and fatalities through its National Violent Death Reporting System (NVDRS) and other surveillance programs.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Pew Research Center: Pew conducts surveys and studies on public attitudes toward gun violence, gun ownership, and gun control policies.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Bostwick, J. M., &amp;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Pankratz</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 S: Affective disorders and suicide risk: A reexamination. American Journal of Psychiatry, 157(12), 1925–1932.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10.1176/appi.ajp.157.12.1925.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National Crime Victimization Survey: Criminal victimization in the United States, 2006 statistical tables (NCJ 223436) by Bureau of Justice Statistics.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Bureau of Justice Statistics (BJS) - The BJS collects and publishes data on various aspects of crime, including firearm-related crimes, through surveys and reports.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Centers for Disease Control and Prevention: Source of firearms used by students in school-associated violent deaths — United States, 1992–1999. MMWR Morbidity and Mortality Weekly Report, 52(9), 169–172.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Gun Violence Archive (GVA): The GVA is an independent nonprofit organization that tracks gun-related incidents in the United States through media reports, law enforcement sources, and other sources.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75000"/>
              </a:lnSpc>
              <a:spcBef>
                <a:spcPts val="0"/>
              </a:spcBef>
              <a:spcAft>
                <a:spcPts val="250"/>
              </a:spcAft>
              <a:buSzPts val="800"/>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Chapman, S., &amp; Alpers, P. (2013): Gun-related deaths: How Australia stepped off “The American path.” Annals of Internal Medicine, 158(10), 770–771. doi:10.7326/0003-4819-158-10-201305210-00624. not put footnotes in the abstract or reference list. Use letters for table footnotes.</a:t>
            </a:r>
            <a:br>
              <a:rPr lang="en-US" sz="1200" dirty="0">
                <a:effectLst/>
                <a:latin typeface="Times New Roman" panose="02020603050405020304" pitchFamily="18" charset="0"/>
                <a:ea typeface="Times New Roman" panose="02020603050405020304" pitchFamily="18" charset="0"/>
              </a:rPr>
            </a:br>
            <a:endParaRPr lang="en-US" sz="1200" dirty="0"/>
          </a:p>
        </p:txBody>
      </p:sp>
    </p:spTree>
    <p:extLst>
      <p:ext uri="{BB962C8B-B14F-4D97-AF65-F5344CB8AC3E}">
        <p14:creationId xmlns:p14="http://schemas.microsoft.com/office/powerpoint/2010/main" val="237420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99517df894_0_15"/>
          <p:cNvSpPr txBox="1">
            <a:spLocks noGrp="1"/>
          </p:cNvSpPr>
          <p:nvPr>
            <p:ph type="title"/>
          </p:nvPr>
        </p:nvSpPr>
        <p:spPr>
          <a:xfrm>
            <a:off x="570155" y="365125"/>
            <a:ext cx="111069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200" dirty="0">
                <a:solidFill>
                  <a:srgbClr val="0070C0"/>
                </a:solidFill>
                <a:latin typeface="Times New Roman" panose="02020603050405020304" pitchFamily="18" charset="0"/>
                <a:cs typeface="Times New Roman" panose="02020603050405020304" pitchFamily="18" charset="0"/>
              </a:rPr>
              <a:t>Introduction</a:t>
            </a:r>
            <a:endParaRPr sz="2200" dirty="0">
              <a:solidFill>
                <a:srgbClr val="0070C0"/>
              </a:solidFill>
              <a:latin typeface="Times New Roman" panose="02020603050405020304" pitchFamily="18" charset="0"/>
              <a:cs typeface="Times New Roman" panose="02020603050405020304" pitchFamily="18" charset="0"/>
            </a:endParaRPr>
          </a:p>
        </p:txBody>
      </p:sp>
      <p:sp>
        <p:nvSpPr>
          <p:cNvPr id="85" name="Google Shape;85;g299517df894_0_15"/>
          <p:cNvSpPr txBox="1">
            <a:spLocks noGrp="1"/>
          </p:cNvSpPr>
          <p:nvPr>
            <p:ph type="body" idx="1"/>
          </p:nvPr>
        </p:nvSpPr>
        <p:spPr>
          <a:xfrm>
            <a:off x="570154" y="1524000"/>
            <a:ext cx="11106900" cy="3825725"/>
          </a:xfrm>
          <a:prstGeom prst="rect">
            <a:avLst/>
          </a:prstGeom>
        </p:spPr>
        <p:txBody>
          <a:bodyPr spcFirstLastPara="1" wrap="square" lIns="91425" tIns="45700" rIns="91425" bIns="45700" anchor="t" anchorCtr="0">
            <a:normAutofit fontScale="55000" lnSpcReduction="20000"/>
          </a:bodyPr>
          <a:lstStyle/>
          <a:p>
            <a:pPr marL="457200" lvl="0" indent="-322580" algn="l" rtl="0">
              <a:lnSpc>
                <a:spcPct val="150000"/>
              </a:lnSpc>
              <a:spcBef>
                <a:spcPts val="0"/>
              </a:spcBef>
              <a:spcAft>
                <a:spcPts val="0"/>
              </a:spcAft>
              <a:buSzPct val="100000"/>
              <a:buChar char="●"/>
            </a:pPr>
            <a:r>
              <a:rPr lang="en-US" sz="2500" dirty="0"/>
              <a:t>The Gun Violence dataset is a vital repository, offering deep insights into firearm-related incidents and their multifaceted nature. Its importance lies in illuminating the breadth, trends, and complexities of gun violence, thereby assisting stakeholders in areas like public safety, criminal justice, policy formulation, and advocacy efforts. With a wealth of details encompassing incident timing, locations, nature, casualties, law enforcement involvement, and contextual factors, it provides a comprehensive understanding of each event.</a:t>
            </a:r>
          </a:p>
          <a:p>
            <a:pPr marL="457200" lvl="0" indent="-322580" algn="l" rtl="0">
              <a:lnSpc>
                <a:spcPct val="150000"/>
              </a:lnSpc>
              <a:spcBef>
                <a:spcPts val="0"/>
              </a:spcBef>
              <a:spcAft>
                <a:spcPts val="0"/>
              </a:spcAft>
              <a:buSzPct val="100000"/>
              <a:buChar char="●"/>
            </a:pPr>
            <a:endParaRPr lang="en-US" sz="2500" dirty="0"/>
          </a:p>
          <a:p>
            <a:pPr marL="457200" lvl="0" indent="-322580" algn="l" rtl="0">
              <a:lnSpc>
                <a:spcPct val="150000"/>
              </a:lnSpc>
              <a:spcBef>
                <a:spcPts val="0"/>
              </a:spcBef>
              <a:spcAft>
                <a:spcPts val="0"/>
              </a:spcAft>
              <a:buSzPct val="100000"/>
              <a:buChar char="●"/>
            </a:pPr>
            <a:r>
              <a:rPr lang="en-US" sz="2500" dirty="0"/>
              <a:t>Given the sensitive nature of the topic, an approach grounded in accuracy, impartiality, and empathy is essential for analyzing the data respectfully and considering those impacted by gun violence. The dataset holds promise in raising public awareness, fostering community education, and enabling informed discussions, all crucial for evidence-based policymaking and interventions. Analysis spans various dimensions, including incident types, policy recommendations, geographical patterns, demographic profiles, and societal impacts, contributing to a holistic understanding of gun violence within the public health framework.</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1BFF56-E364-5F8B-17C9-19EEA56D31D4}"/>
              </a:ext>
            </a:extLst>
          </p:cNvPr>
          <p:cNvSpPr>
            <a:spLocks noGrp="1"/>
          </p:cNvSpPr>
          <p:nvPr>
            <p:ph type="body" idx="1"/>
          </p:nvPr>
        </p:nvSpPr>
        <p:spPr>
          <a:xfrm>
            <a:off x="570154" y="904352"/>
            <a:ext cx="11106837" cy="4445325"/>
          </a:xfrm>
        </p:spPr>
        <p:txBody>
          <a:bodyPr/>
          <a:lstStyle/>
          <a:p>
            <a:pPr marL="114300" indent="0">
              <a:buNone/>
            </a:pPr>
            <a:r>
              <a:rPr lang="en-US" dirty="0">
                <a:solidFill>
                  <a:srgbClr val="0070C0"/>
                </a:solidFill>
              </a:rPr>
              <a:t>         </a:t>
            </a:r>
          </a:p>
          <a:p>
            <a:pPr marL="114300" indent="0">
              <a:buNone/>
            </a:pPr>
            <a:endParaRPr lang="en-US" dirty="0">
              <a:solidFill>
                <a:srgbClr val="0070C0"/>
              </a:solidFill>
            </a:endParaRPr>
          </a:p>
          <a:p>
            <a:pPr marL="114300" indent="0">
              <a:buNone/>
            </a:pPr>
            <a:endParaRPr lang="en-US" dirty="0">
              <a:solidFill>
                <a:srgbClr val="0070C0"/>
              </a:solidFill>
            </a:endParaRPr>
          </a:p>
          <a:p>
            <a:pPr marL="114300" indent="0" algn="ctr">
              <a:buNone/>
            </a:pPr>
            <a:r>
              <a:rPr lang="en-US" dirty="0">
                <a:solidFill>
                  <a:srgbClr val="0070C0"/>
                </a:solidFill>
              </a:rPr>
              <a:t>     </a:t>
            </a:r>
            <a:r>
              <a:rPr lang="en-US" sz="5400" b="1" spc="70" dirty="0">
                <a:solidFill>
                  <a:srgbClr val="0077BC"/>
                </a:solidFill>
                <a:latin typeface="Ebrima"/>
                <a:cs typeface="Ebrima"/>
              </a:rPr>
              <a:t>Thank</a:t>
            </a:r>
            <a:r>
              <a:rPr lang="en-US" sz="5400" b="1" spc="185" dirty="0">
                <a:solidFill>
                  <a:srgbClr val="0077BC"/>
                </a:solidFill>
                <a:latin typeface="Ebrima"/>
                <a:cs typeface="Ebrima"/>
              </a:rPr>
              <a:t> </a:t>
            </a:r>
            <a:r>
              <a:rPr lang="en-US" sz="5400" b="1" spc="55" dirty="0">
                <a:solidFill>
                  <a:srgbClr val="0077BC"/>
                </a:solidFill>
                <a:latin typeface="Ebrima"/>
                <a:cs typeface="Ebrima"/>
              </a:rPr>
              <a:t>you</a:t>
            </a:r>
            <a:r>
              <a:rPr lang="en-US" sz="5400" b="1" spc="180" dirty="0">
                <a:solidFill>
                  <a:srgbClr val="0077BC"/>
                </a:solidFill>
                <a:latin typeface="Ebrima"/>
                <a:cs typeface="Ebrima"/>
              </a:rPr>
              <a:t> </a:t>
            </a:r>
            <a:r>
              <a:rPr lang="en-US" sz="5400" b="1" spc="55" dirty="0">
                <a:solidFill>
                  <a:srgbClr val="0077BC"/>
                </a:solidFill>
                <a:latin typeface="Ebrima"/>
                <a:cs typeface="Ebrima"/>
              </a:rPr>
              <a:t>for</a:t>
            </a:r>
            <a:r>
              <a:rPr lang="en-US" sz="5400" b="1" spc="175" dirty="0">
                <a:solidFill>
                  <a:srgbClr val="0077BC"/>
                </a:solidFill>
                <a:latin typeface="Ebrima"/>
                <a:cs typeface="Ebrima"/>
              </a:rPr>
              <a:t> </a:t>
            </a:r>
            <a:r>
              <a:rPr lang="en-US" sz="5400" b="1" spc="45" dirty="0">
                <a:solidFill>
                  <a:srgbClr val="0077BC"/>
                </a:solidFill>
                <a:latin typeface="Ebrima"/>
                <a:cs typeface="Ebrima"/>
              </a:rPr>
              <a:t>your </a:t>
            </a:r>
          </a:p>
          <a:p>
            <a:pPr marL="114300" indent="0" algn="ctr">
              <a:buNone/>
            </a:pPr>
            <a:r>
              <a:rPr lang="en-US" sz="5400" b="1" spc="65" dirty="0">
                <a:solidFill>
                  <a:srgbClr val="0077BC"/>
                </a:solidFill>
                <a:latin typeface="Ebrima"/>
                <a:cs typeface="Ebrima"/>
              </a:rPr>
              <a:t>attention!</a:t>
            </a:r>
            <a:endParaRPr lang="en-US" sz="5400" dirty="0">
              <a:latin typeface="Ebrima"/>
              <a:cs typeface="Ebrima"/>
            </a:endParaRPr>
          </a:p>
          <a:p>
            <a:pPr marL="114300" indent="0">
              <a:buNone/>
            </a:pPr>
            <a:endParaRPr lang="en-US" sz="5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11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99517df894_0_28"/>
          <p:cNvSpPr txBox="1">
            <a:spLocks noGrp="1"/>
          </p:cNvSpPr>
          <p:nvPr>
            <p:ph type="title"/>
          </p:nvPr>
        </p:nvSpPr>
        <p:spPr>
          <a:xfrm>
            <a:off x="570155" y="585841"/>
            <a:ext cx="8479200" cy="82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200" dirty="0">
                <a:solidFill>
                  <a:srgbClr val="0070C0"/>
                </a:solidFill>
                <a:latin typeface="Times New Roman" panose="02020603050405020304" pitchFamily="18" charset="0"/>
                <a:cs typeface="Times New Roman" panose="02020603050405020304" pitchFamily="18" charset="0"/>
              </a:rPr>
              <a:t>Problem Statement</a:t>
            </a:r>
            <a:endParaRPr sz="2200" dirty="0">
              <a:solidFill>
                <a:srgbClr val="0070C0"/>
              </a:solidFill>
              <a:latin typeface="Times New Roman" panose="02020603050405020304" pitchFamily="18" charset="0"/>
              <a:cs typeface="Times New Roman" panose="02020603050405020304" pitchFamily="18" charset="0"/>
            </a:endParaRPr>
          </a:p>
        </p:txBody>
      </p:sp>
      <p:sp>
        <p:nvSpPr>
          <p:cNvPr id="100" name="Google Shape;100;g299517df894_0_28"/>
          <p:cNvSpPr txBox="1">
            <a:spLocks noGrp="1"/>
          </p:cNvSpPr>
          <p:nvPr>
            <p:ph type="body" idx="1"/>
          </p:nvPr>
        </p:nvSpPr>
        <p:spPr>
          <a:xfrm>
            <a:off x="570154" y="1825625"/>
            <a:ext cx="11106900" cy="4535846"/>
          </a:xfrm>
          <a:prstGeom prst="rect">
            <a:avLst/>
          </a:prstGeom>
        </p:spPr>
        <p:txBody>
          <a:bodyPr spcFirstLastPara="1" wrap="square" lIns="91425" tIns="45700" rIns="91425" bIns="45700" anchor="t" anchorCtr="0">
            <a:normAutofit fontScale="92500" lnSpcReduction="10000"/>
          </a:bodyPr>
          <a:lstStyle/>
          <a:p>
            <a:pPr marL="800100" marR="0" indent="-342900">
              <a:lnSpc>
                <a:spcPct val="107000"/>
              </a:lnSpc>
              <a:spcBef>
                <a:spcPts val="0"/>
              </a:spcBef>
              <a:spcAft>
                <a:spcPts val="800"/>
              </a:spcAft>
              <a:buFont typeface="+mj-lt"/>
              <a:buAutoNum type="arabicPeriod"/>
            </a:pPr>
            <a:r>
              <a:rPr lang="en-US" sz="1600" dirty="0">
                <a:solidFill>
                  <a:schemeClr val="dk1"/>
                </a:solidFill>
              </a:rPr>
              <a:t>How many cases have been registered in each state?</a:t>
            </a:r>
          </a:p>
          <a:p>
            <a:pPr marL="800100" marR="0" indent="-342900">
              <a:lnSpc>
                <a:spcPct val="107000"/>
              </a:lnSpc>
              <a:spcBef>
                <a:spcPts val="0"/>
              </a:spcBef>
              <a:spcAft>
                <a:spcPts val="800"/>
              </a:spcAft>
              <a:buFont typeface="+mj-lt"/>
              <a:buAutoNum type="arabicPeriod"/>
            </a:pPr>
            <a:r>
              <a:rPr lang="en-US" sz="1600" dirty="0">
                <a:solidFill>
                  <a:schemeClr val="dk1"/>
                </a:solidFill>
              </a:rPr>
              <a:t>Compare gun violence incidents between urban (city) and rural (county) regions?</a:t>
            </a:r>
          </a:p>
          <a:p>
            <a:pPr marL="800100" marR="0" indent="-342900">
              <a:lnSpc>
                <a:spcPct val="107000"/>
              </a:lnSpc>
              <a:spcBef>
                <a:spcPts val="0"/>
              </a:spcBef>
              <a:spcAft>
                <a:spcPts val="800"/>
              </a:spcAft>
              <a:buFont typeface="+mj-lt"/>
              <a:buAutoNum type="arabicPeriod"/>
            </a:pPr>
            <a:r>
              <a:rPr lang="en-US" sz="1600" dirty="0">
                <a:solidFill>
                  <a:schemeClr val="dk1"/>
                </a:solidFill>
              </a:rPr>
              <a:t>Determine whether there is a link among the existence of representative and either the severity or frequency of occurrences.</a:t>
            </a:r>
          </a:p>
          <a:p>
            <a:pPr marL="800100" marR="0" indent="-342900">
              <a:lnSpc>
                <a:spcPct val="107000"/>
              </a:lnSpc>
              <a:spcBef>
                <a:spcPts val="0"/>
              </a:spcBef>
              <a:spcAft>
                <a:spcPts val="800"/>
              </a:spcAft>
              <a:buFont typeface="+mj-lt"/>
              <a:buAutoNum type="arabicPeriod"/>
            </a:pPr>
            <a:r>
              <a:rPr lang="en-US" sz="1600" dirty="0">
                <a:solidFill>
                  <a:schemeClr val="dk1"/>
                </a:solidFill>
              </a:rPr>
              <a:t>Determine whether demographics are particularly susceptible or prone to participating in such situations.</a:t>
            </a:r>
          </a:p>
          <a:p>
            <a:pPr marL="800100" marR="0" indent="-342900">
              <a:lnSpc>
                <a:spcPct val="107000"/>
              </a:lnSpc>
              <a:spcBef>
                <a:spcPts val="0"/>
              </a:spcBef>
              <a:spcAft>
                <a:spcPts val="800"/>
              </a:spcAft>
              <a:buFont typeface="+mj-lt"/>
              <a:buAutoNum type="arabicPeriod"/>
            </a:pPr>
            <a:r>
              <a:rPr lang="en-US" sz="1600" dirty="0">
                <a:solidFill>
                  <a:schemeClr val="dk1"/>
                </a:solidFill>
              </a:rPr>
              <a:t>Determine whether cases using stolen guns differ from those involving legally owned guns.</a:t>
            </a:r>
          </a:p>
          <a:p>
            <a:pPr marL="800100" marR="0" indent="-342900">
              <a:lnSpc>
                <a:spcPct val="107000"/>
              </a:lnSpc>
              <a:spcBef>
                <a:spcPts val="0"/>
              </a:spcBef>
              <a:spcAft>
                <a:spcPts val="800"/>
              </a:spcAft>
              <a:buFont typeface="+mj-lt"/>
              <a:buAutoNum type="arabicPeriod"/>
            </a:pPr>
            <a:r>
              <a:rPr lang="en-US" sz="1600" dirty="0">
                <a:solidFill>
                  <a:schemeClr val="dk1"/>
                </a:solidFill>
              </a:rPr>
              <a:t>Determine participant relation type in violent events particularly prone to gun violence. </a:t>
            </a:r>
          </a:p>
          <a:p>
            <a:pPr marL="800100" marR="0" indent="-342900">
              <a:lnSpc>
                <a:spcPct val="107000"/>
              </a:lnSpc>
              <a:spcBef>
                <a:spcPts val="0"/>
              </a:spcBef>
              <a:spcAft>
                <a:spcPts val="800"/>
              </a:spcAft>
              <a:buFont typeface="+mj-lt"/>
              <a:buAutoNum type="arabicPeriod"/>
            </a:pPr>
            <a:r>
              <a:rPr lang="en-US" sz="1600" dirty="0">
                <a:solidFill>
                  <a:schemeClr val="dk1"/>
                </a:solidFill>
              </a:rPr>
              <a:t>Identify what ages are particularly engaged in these types of situations.</a:t>
            </a:r>
          </a:p>
          <a:p>
            <a:pPr marL="800100" marR="0" indent="-342900">
              <a:lnSpc>
                <a:spcPct val="107000"/>
              </a:lnSpc>
              <a:spcBef>
                <a:spcPts val="0"/>
              </a:spcBef>
              <a:spcAft>
                <a:spcPts val="800"/>
              </a:spcAft>
              <a:buFont typeface="+mj-lt"/>
              <a:buAutoNum type="arabicPeriod"/>
            </a:pPr>
            <a:r>
              <a:rPr lang="en-US" sz="1600" dirty="0">
                <a:solidFill>
                  <a:schemeClr val="dk1"/>
                </a:solidFill>
              </a:rPr>
              <a:t>Find the overall amount of people murdered in each state.</a:t>
            </a:r>
          </a:p>
          <a:p>
            <a:pPr marL="800100" marR="0" indent="-342900">
              <a:lnSpc>
                <a:spcPct val="107000"/>
              </a:lnSpc>
              <a:spcBef>
                <a:spcPts val="0"/>
              </a:spcBef>
              <a:spcAft>
                <a:spcPts val="800"/>
              </a:spcAft>
              <a:buFont typeface="+mj-lt"/>
              <a:buAutoNum type="arabicPeriod"/>
            </a:pPr>
            <a:r>
              <a:rPr lang="en-US" sz="1600" dirty="0">
                <a:solidFill>
                  <a:schemeClr val="dk1"/>
                </a:solidFill>
              </a:rPr>
              <a:t>Identify which age group plays the biggest part in this violence.</a:t>
            </a:r>
          </a:p>
          <a:p>
            <a:pPr marL="800100" marR="0" indent="-342900">
              <a:lnSpc>
                <a:spcPct val="107000"/>
              </a:lnSpc>
              <a:spcBef>
                <a:spcPts val="0"/>
              </a:spcBef>
              <a:spcAft>
                <a:spcPts val="800"/>
              </a:spcAft>
              <a:buFont typeface="+mj-lt"/>
              <a:buAutoNum type="arabicPeriod"/>
            </a:pPr>
            <a:r>
              <a:rPr lang="en-US" sz="1600" dirty="0">
                <a:solidFill>
                  <a:schemeClr val="dk1"/>
                </a:solidFill>
              </a:rPr>
              <a:t>In which year did the most cases occur?</a:t>
            </a:r>
          </a:p>
          <a:p>
            <a:pPr marL="800100" marR="0" indent="-342900">
              <a:lnSpc>
                <a:spcPct val="107000"/>
              </a:lnSpc>
              <a:spcBef>
                <a:spcPts val="0"/>
              </a:spcBef>
              <a:spcAft>
                <a:spcPts val="800"/>
              </a:spcAft>
              <a:buFont typeface="+mj-lt"/>
              <a:buAutoNum type="arabicPeriod"/>
            </a:pPr>
            <a:r>
              <a:rPr lang="en-US" sz="1600" dirty="0">
                <a:solidFill>
                  <a:schemeClr val="dk1"/>
                </a:solidFill>
              </a:rPr>
              <a:t>To find incident of gun violence over time?</a:t>
            </a:r>
          </a:p>
          <a:p>
            <a:pPr marL="800100" marR="0" indent="-342900">
              <a:lnSpc>
                <a:spcPct val="107000"/>
              </a:lnSpc>
              <a:spcBef>
                <a:spcPts val="0"/>
              </a:spcBef>
              <a:spcAft>
                <a:spcPts val="800"/>
              </a:spcAft>
              <a:buFont typeface="+mj-lt"/>
              <a:buAutoNum type="arabicPeriod"/>
            </a:pPr>
            <a:r>
              <a:rPr lang="en-US" sz="1600" dirty="0">
                <a:solidFill>
                  <a:schemeClr val="dk1"/>
                </a:solidFill>
              </a:rPr>
              <a:t>Actual vs. Predicted incidents Plot by using K-Nearest Neighbors (KNN)  and Random Forest model?</a:t>
            </a:r>
          </a:p>
          <a:p>
            <a:pPr marL="800100" marR="0" indent="-342900">
              <a:lnSpc>
                <a:spcPct val="107000"/>
              </a:lnSpc>
              <a:spcBef>
                <a:spcPts val="0"/>
              </a:spcBef>
              <a:spcAft>
                <a:spcPts val="800"/>
              </a:spcAft>
              <a:buFont typeface="+mj-lt"/>
              <a:buAutoNum type="arabicPeriod"/>
            </a:pPr>
            <a:r>
              <a:rPr lang="en-US" sz="1600" dirty="0">
                <a:solidFill>
                  <a:schemeClr val="dk1"/>
                </a:solidFill>
              </a:rPr>
              <a:t>Future prediction of gun violence using time series analysis?</a:t>
            </a:r>
          </a:p>
          <a:p>
            <a:pPr marL="800100" marR="0" indent="-342900">
              <a:lnSpc>
                <a:spcPct val="107000"/>
              </a:lnSpc>
              <a:spcBef>
                <a:spcPts val="0"/>
              </a:spcBef>
              <a:spcAft>
                <a:spcPts val="800"/>
              </a:spcAft>
              <a:buFont typeface="Arial" panose="020B0604020202020204" pitchFamily="34" charset="0"/>
              <a:buChar char="•"/>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99517df894_0_28"/>
          <p:cNvSpPr txBox="1">
            <a:spLocks noGrp="1"/>
          </p:cNvSpPr>
          <p:nvPr>
            <p:ph type="title"/>
          </p:nvPr>
        </p:nvSpPr>
        <p:spPr>
          <a:xfrm>
            <a:off x="570155" y="585841"/>
            <a:ext cx="8479200" cy="82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200" dirty="0">
                <a:solidFill>
                  <a:srgbClr val="0070C0"/>
                </a:solidFill>
                <a:latin typeface="Times New Roman" panose="02020603050405020304" pitchFamily="18" charset="0"/>
                <a:cs typeface="Times New Roman" panose="02020603050405020304" pitchFamily="18" charset="0"/>
              </a:rPr>
              <a:t>Data Collection</a:t>
            </a:r>
            <a:endParaRPr sz="2200" dirty="0">
              <a:solidFill>
                <a:srgbClr val="0070C0"/>
              </a:solidFill>
              <a:latin typeface="Times New Roman" panose="02020603050405020304" pitchFamily="18" charset="0"/>
              <a:cs typeface="Times New Roman" panose="02020603050405020304" pitchFamily="18" charset="0"/>
            </a:endParaRPr>
          </a:p>
        </p:txBody>
      </p:sp>
      <p:sp>
        <p:nvSpPr>
          <p:cNvPr id="100" name="Google Shape;100;g299517df894_0_28"/>
          <p:cNvSpPr txBox="1">
            <a:spLocks noGrp="1"/>
          </p:cNvSpPr>
          <p:nvPr>
            <p:ph type="body" idx="1"/>
          </p:nvPr>
        </p:nvSpPr>
        <p:spPr>
          <a:xfrm>
            <a:off x="570154" y="1825625"/>
            <a:ext cx="11106900" cy="3524100"/>
          </a:xfrm>
          <a:prstGeom prst="rect">
            <a:avLst/>
          </a:prstGeom>
        </p:spPr>
        <p:txBody>
          <a:bodyPr spcFirstLastPara="1" wrap="square" lIns="91425" tIns="45700" rIns="91425" bIns="45700" anchor="t" anchorCtr="0">
            <a:normAutofit fontScale="92500" lnSpcReduction="20000"/>
          </a:bodyPr>
          <a:lstStyle/>
          <a:p>
            <a:pPr marL="457200" lvl="0" indent="-322580" algn="l" rtl="0">
              <a:lnSpc>
                <a:spcPct val="150000"/>
              </a:lnSpc>
              <a:spcBef>
                <a:spcPts val="1200"/>
              </a:spcBef>
              <a:spcAft>
                <a:spcPts val="0"/>
              </a:spcAft>
              <a:buSzPct val="100000"/>
              <a:buChar char="●"/>
            </a:pPr>
            <a:r>
              <a:rPr lang="en-US" sz="2400" dirty="0">
                <a:latin typeface="Times New Roman" panose="02020603050405020304" pitchFamily="18" charset="0"/>
                <a:cs typeface="Times New Roman" panose="02020603050405020304" pitchFamily="18" charset="0"/>
              </a:rPr>
              <a:t>Open-source dataset “</a:t>
            </a:r>
            <a:r>
              <a:rPr lang="en-US" sz="2400" dirty="0" err="1">
                <a:latin typeface="Times New Roman" panose="02020603050405020304" pitchFamily="18" charset="0"/>
                <a:cs typeface="Times New Roman" panose="02020603050405020304" pitchFamily="18" charset="0"/>
              </a:rPr>
              <a:t>gunviolencearchive</a:t>
            </a:r>
            <a:r>
              <a:rPr lang="en-US" sz="2400" dirty="0">
                <a:latin typeface="Times New Roman" panose="02020603050405020304" pitchFamily="18" charset="0"/>
                <a:cs typeface="Times New Roman" panose="02020603050405020304" pitchFamily="18" charset="0"/>
              </a:rPr>
              <a:t>”.</a:t>
            </a:r>
          </a:p>
          <a:p>
            <a:pPr marL="457200" lvl="0" indent="-322580" algn="l" rtl="0">
              <a:lnSpc>
                <a:spcPct val="150000"/>
              </a:lnSpc>
              <a:spcBef>
                <a:spcPts val="0"/>
              </a:spcBef>
              <a:spcAft>
                <a:spcPts val="0"/>
              </a:spcAft>
              <a:buSzPct val="100000"/>
              <a:buChar char="●"/>
            </a:pPr>
            <a:r>
              <a:rPr lang="en-US" dirty="0"/>
              <a:t>Sources &amp; Time Frame: </a:t>
            </a:r>
            <a:r>
              <a:rPr lang="en-US" sz="2400" dirty="0">
                <a:latin typeface="Times New Roman" panose="02020603050405020304" pitchFamily="18" charset="0"/>
                <a:cs typeface="Times New Roman" panose="02020603050405020304" pitchFamily="18" charset="0"/>
              </a:rPr>
              <a:t>GUN VIOLENCE ARCHIVE </a:t>
            </a:r>
            <a:r>
              <a:rPr lang="en-US" dirty="0"/>
              <a:t>(2013-2018)</a:t>
            </a:r>
          </a:p>
          <a:p>
            <a:pPr marL="457200" lvl="0" indent="-322580" algn="l" rtl="0">
              <a:lnSpc>
                <a:spcPct val="150000"/>
              </a:lnSpc>
              <a:spcBef>
                <a:spcPts val="0"/>
              </a:spcBef>
              <a:spcAft>
                <a:spcPts val="0"/>
              </a:spcAft>
              <a:buSzPct val="100000"/>
              <a:buChar char="●"/>
            </a:pPr>
            <a:r>
              <a:rPr lang="en-US" dirty="0"/>
              <a:t>Data Types: Gun violence</a:t>
            </a:r>
            <a:r>
              <a:rPr lang="en-US" dirty="0">
                <a:cs typeface="Times New Roman" panose="02020603050405020304" pitchFamily="18" charset="0"/>
              </a:rPr>
              <a:t> data with 239678  rows and 29 columns with </a:t>
            </a:r>
            <a:r>
              <a:rPr lang="en-US" dirty="0"/>
              <a:t>variety of aspects of gun violence, including the number and distribution of incidents, the relationship with sociodemographic variables, its effect on groups, and the success of various prevention and intervention activities. It serves as the basis for policy development based on evidence, supporting legislators, academics, and activists in devising successful methods to reduce the negative societal effects of gun violence. </a:t>
            </a:r>
          </a:p>
          <a:p>
            <a:pPr marL="457200" lvl="0" indent="-322580" algn="l" rtl="0">
              <a:lnSpc>
                <a:spcPct val="150000"/>
              </a:lnSpc>
              <a:spcBef>
                <a:spcPts val="0"/>
              </a:spcBef>
              <a:spcAft>
                <a:spcPts val="0"/>
              </a:spcAft>
              <a:buSzPct val="100000"/>
              <a:buChar char="●"/>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15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99517df894_0_33"/>
          <p:cNvSpPr txBox="1">
            <a:spLocks noGrp="1"/>
          </p:cNvSpPr>
          <p:nvPr>
            <p:ph type="title"/>
          </p:nvPr>
        </p:nvSpPr>
        <p:spPr>
          <a:xfrm>
            <a:off x="412837" y="325796"/>
            <a:ext cx="9094955"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200" dirty="0">
                <a:solidFill>
                  <a:srgbClr val="0070C0"/>
                </a:solidFill>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Illustration of the Entire Model</a:t>
            </a:r>
            <a:endParaRPr sz="2200" dirty="0">
              <a:solidFill>
                <a:srgbClr val="0070C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21DD49C-F922-7F90-5D30-6B74B812F0F2}"/>
              </a:ext>
            </a:extLst>
          </p:cNvPr>
          <p:cNvPicPr>
            <a:picLocks noChangeAspect="1"/>
          </p:cNvPicPr>
          <p:nvPr/>
        </p:nvPicPr>
        <p:blipFill>
          <a:blip r:embed="rId3"/>
          <a:stretch>
            <a:fillRect/>
          </a:stretch>
        </p:blipFill>
        <p:spPr>
          <a:xfrm>
            <a:off x="819150" y="2376487"/>
            <a:ext cx="10553700" cy="2105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Google Shape;105;g299517df894_0_33">
            <a:extLst>
              <a:ext uri="{FF2B5EF4-FFF2-40B4-BE49-F238E27FC236}">
                <a16:creationId xmlns:a16="http://schemas.microsoft.com/office/drawing/2014/main" id="{95CF0D67-235F-1F7B-3563-EBD0B38E6226}"/>
              </a:ext>
            </a:extLst>
          </p:cNvPr>
          <p:cNvSpPr txBox="1">
            <a:spLocks noGrp="1"/>
          </p:cNvSpPr>
          <p:nvPr>
            <p:ph type="title"/>
          </p:nvPr>
        </p:nvSpPr>
        <p:spPr>
          <a:xfrm>
            <a:off x="379925" y="109486"/>
            <a:ext cx="11487610" cy="132556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200" dirty="0">
                <a:solidFill>
                  <a:srgbClr val="0070C0"/>
                </a:solidFill>
                <a:latin typeface="Times New Roman" panose="02020603050405020304" pitchFamily="18" charset="0"/>
                <a:cs typeface="Times New Roman" panose="02020603050405020304" pitchFamily="18" charset="0"/>
              </a:rPr>
              <a:t>How many cases have been registered in each state and overall amount of people murdered in each state.</a:t>
            </a:r>
            <a:endParaRPr sz="2200" dirty="0">
              <a:solidFill>
                <a:srgbClr val="0070C0"/>
              </a:solidFill>
              <a:latin typeface="Times New Roman" panose="02020603050405020304" pitchFamily="18" charset="0"/>
              <a:cs typeface="Times New Roman" panose="02020603050405020304" pitchFamily="18" charset="0"/>
            </a:endParaRPr>
          </a:p>
        </p:txBody>
      </p:sp>
      <p:sp>
        <p:nvSpPr>
          <p:cNvPr id="106" name="Google Shape;106;g299517df894_0_33"/>
          <p:cNvSpPr txBox="1">
            <a:spLocks noGrp="1"/>
          </p:cNvSpPr>
          <p:nvPr>
            <p:ph type="body" idx="1"/>
          </p:nvPr>
        </p:nvSpPr>
        <p:spPr>
          <a:xfrm>
            <a:off x="471831" y="1435048"/>
            <a:ext cx="5093227" cy="3962861"/>
          </a:xfrm>
          <a:prstGeom prst="rect">
            <a:avLst/>
          </a:prstGeom>
        </p:spPr>
        <p:txBody>
          <a:bodyPr spcFirstLastPara="1" wrap="square" lIns="91425" tIns="45700" rIns="91425" bIns="45700" anchor="t" anchorCtr="0">
            <a:normAutofit/>
          </a:bodyPr>
          <a:lstStyle/>
          <a:p>
            <a:pPr lvl="0" indent="-342900">
              <a:lnSpc>
                <a:spcPct val="70000"/>
              </a:lnSpc>
              <a:buClr>
                <a:schemeClr val="dk1"/>
              </a:buClr>
              <a:buSzPts val="1800"/>
              <a:buFont typeface="Arial"/>
              <a:buChar char="•"/>
            </a:pPr>
            <a:r>
              <a:rPr lang="en-US" sz="1800" b="0" dirty="0">
                <a:solidFill>
                  <a:schemeClr val="dk1"/>
                </a:solidFill>
              </a:rPr>
              <a:t>The analysis indicates Florida's significantly high number of incidents, notably in murder victims. </a:t>
            </a:r>
          </a:p>
          <a:p>
            <a:pPr lvl="0" indent="-342900">
              <a:lnSpc>
                <a:spcPct val="70000"/>
              </a:lnSpc>
              <a:buClr>
                <a:schemeClr val="dk1"/>
              </a:buClr>
              <a:buSzPts val="1800"/>
              <a:buFont typeface="Arial"/>
              <a:buChar char="•"/>
            </a:pPr>
            <a:r>
              <a:rPr lang="en-US" sz="1800" b="0" dirty="0">
                <a:solidFill>
                  <a:schemeClr val="dk1"/>
                </a:solidFill>
              </a:rPr>
              <a:t>Florida emerges as the state with the highest count of murder victims among all states. These findings spotlight regional disparities in homicide rates, urging targeted interventions. </a:t>
            </a:r>
          </a:p>
          <a:p>
            <a:pPr lvl="0" indent="-342900">
              <a:lnSpc>
                <a:spcPct val="70000"/>
              </a:lnSpc>
              <a:buClr>
                <a:schemeClr val="dk1"/>
              </a:buClr>
              <a:buSzPts val="1800"/>
              <a:buFont typeface="Arial"/>
              <a:buChar char="•"/>
            </a:pPr>
            <a:r>
              <a:rPr lang="en-US" sz="1800" b="0" dirty="0">
                <a:solidFill>
                  <a:schemeClr val="dk1"/>
                </a:solidFill>
              </a:rPr>
              <a:t>Understanding such geographical variations is crucial for effective crime prevention strategies.</a:t>
            </a:r>
          </a:p>
        </p:txBody>
      </p:sp>
      <p:pic>
        <p:nvPicPr>
          <p:cNvPr id="9" name="image2.png">
            <a:extLst>
              <a:ext uri="{FF2B5EF4-FFF2-40B4-BE49-F238E27FC236}">
                <a16:creationId xmlns:a16="http://schemas.microsoft.com/office/drawing/2014/main" id="{9A4EC4AA-7BC3-1772-47E5-85CDC0679E16}"/>
              </a:ext>
            </a:extLst>
          </p:cNvPr>
          <p:cNvPicPr/>
          <p:nvPr/>
        </p:nvPicPr>
        <p:blipFill>
          <a:blip r:embed="rId3"/>
          <a:srcRect/>
          <a:stretch>
            <a:fillRect/>
          </a:stretch>
        </p:blipFill>
        <p:spPr>
          <a:xfrm>
            <a:off x="7364362" y="973071"/>
            <a:ext cx="4247535" cy="2940168"/>
          </a:xfrm>
          <a:prstGeom prst="rect">
            <a:avLst/>
          </a:prstGeom>
          <a:ln/>
        </p:spPr>
      </p:pic>
      <p:pic>
        <p:nvPicPr>
          <p:cNvPr id="10" name="image16.png">
            <a:extLst>
              <a:ext uri="{FF2B5EF4-FFF2-40B4-BE49-F238E27FC236}">
                <a16:creationId xmlns:a16="http://schemas.microsoft.com/office/drawing/2014/main" id="{5CCC5A50-A181-2AEA-7651-8C3C9597D2C1}"/>
              </a:ext>
            </a:extLst>
          </p:cNvPr>
          <p:cNvPicPr/>
          <p:nvPr/>
        </p:nvPicPr>
        <p:blipFill>
          <a:blip r:embed="rId4"/>
          <a:srcRect/>
          <a:stretch>
            <a:fillRect/>
          </a:stretch>
        </p:blipFill>
        <p:spPr>
          <a:xfrm>
            <a:off x="6813755" y="3913239"/>
            <a:ext cx="4798142" cy="2626718"/>
          </a:xfrm>
          <a:prstGeom prst="rect">
            <a:avLst/>
          </a:prstGeo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Google Shape;105;g299517df894_0_33">
            <a:extLst>
              <a:ext uri="{FF2B5EF4-FFF2-40B4-BE49-F238E27FC236}">
                <a16:creationId xmlns:a16="http://schemas.microsoft.com/office/drawing/2014/main" id="{95CF0D67-235F-1F7B-3563-EBD0B38E6226}"/>
              </a:ext>
            </a:extLst>
          </p:cNvPr>
          <p:cNvSpPr txBox="1">
            <a:spLocks noGrp="1"/>
          </p:cNvSpPr>
          <p:nvPr>
            <p:ph type="title"/>
          </p:nvPr>
        </p:nvSpPr>
        <p:spPr>
          <a:xfrm>
            <a:off x="379925" y="109486"/>
            <a:ext cx="11487610" cy="132556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200" dirty="0">
                <a:solidFill>
                  <a:srgbClr val="0070C0"/>
                </a:solidFill>
                <a:latin typeface="Times New Roman" panose="02020603050405020304" pitchFamily="18" charset="0"/>
                <a:cs typeface="Times New Roman" panose="02020603050405020304" pitchFamily="18" charset="0"/>
              </a:rPr>
              <a:t>Compare gun violence incidents between urban (city) and rural (county) regions.</a:t>
            </a:r>
            <a:endParaRPr sz="2200" dirty="0">
              <a:solidFill>
                <a:srgbClr val="0070C0"/>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DCAA249-00A6-4A9F-5103-A37359660C07}"/>
              </a:ext>
            </a:extLst>
          </p:cNvPr>
          <p:cNvSpPr>
            <a:spLocks noGrp="1"/>
          </p:cNvSpPr>
          <p:nvPr>
            <p:ph type="body" idx="2"/>
          </p:nvPr>
        </p:nvSpPr>
        <p:spPr>
          <a:xfrm>
            <a:off x="566177" y="1034362"/>
            <a:ext cx="11301358" cy="2886732"/>
          </a:xfrm>
        </p:spPr>
        <p:txBody>
          <a:bodyPr>
            <a:normAutofit/>
          </a:bodyPr>
          <a:lstStyle/>
          <a:p>
            <a:r>
              <a:rPr lang="en-US" dirty="0"/>
              <a:t>The analysis underscores the urgent need for tailored interventions and policy measures, particularly in high-risk urban settings like Chicago, to address the significant disparities in gun violence incidents.</a:t>
            </a:r>
          </a:p>
        </p:txBody>
      </p:sp>
      <p:pic>
        <p:nvPicPr>
          <p:cNvPr id="6" name="image8.png">
            <a:extLst>
              <a:ext uri="{FF2B5EF4-FFF2-40B4-BE49-F238E27FC236}">
                <a16:creationId xmlns:a16="http://schemas.microsoft.com/office/drawing/2014/main" id="{2E63BBE1-2C0F-764A-2A40-D5FEB50D9ACD}"/>
              </a:ext>
            </a:extLst>
          </p:cNvPr>
          <p:cNvPicPr/>
          <p:nvPr/>
        </p:nvPicPr>
        <p:blipFill>
          <a:blip r:embed="rId3"/>
          <a:srcRect/>
          <a:stretch>
            <a:fillRect/>
          </a:stretch>
        </p:blipFill>
        <p:spPr>
          <a:xfrm>
            <a:off x="3451124" y="2477728"/>
            <a:ext cx="5525728" cy="3244645"/>
          </a:xfrm>
          <a:prstGeom prst="rect">
            <a:avLst/>
          </a:prstGeom>
          <a:ln/>
        </p:spPr>
      </p:pic>
    </p:spTree>
    <p:extLst>
      <p:ext uri="{BB962C8B-B14F-4D97-AF65-F5344CB8AC3E}">
        <p14:creationId xmlns:p14="http://schemas.microsoft.com/office/powerpoint/2010/main" val="2343089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Google Shape;105;g299517df894_0_33">
            <a:extLst>
              <a:ext uri="{FF2B5EF4-FFF2-40B4-BE49-F238E27FC236}">
                <a16:creationId xmlns:a16="http://schemas.microsoft.com/office/drawing/2014/main" id="{95CF0D67-235F-1F7B-3563-EBD0B38E6226}"/>
              </a:ext>
            </a:extLst>
          </p:cNvPr>
          <p:cNvSpPr txBox="1">
            <a:spLocks noGrp="1"/>
          </p:cNvSpPr>
          <p:nvPr>
            <p:ph type="title"/>
          </p:nvPr>
        </p:nvSpPr>
        <p:spPr>
          <a:xfrm>
            <a:off x="379925" y="109486"/>
            <a:ext cx="11487610" cy="1325563"/>
          </a:xfrm>
          <a:prstGeom prst="rect">
            <a:avLst/>
          </a:prstGeom>
        </p:spPr>
        <p:txBody>
          <a:bodyPr spcFirstLastPara="1" wrap="square" lIns="91425" tIns="45700" rIns="91425" bIns="45700" anchor="ctr" anchorCtr="0">
            <a:normAutofit/>
          </a:bodyPr>
          <a:lstStyle/>
          <a:p>
            <a:r>
              <a:rPr lang="en-US" sz="2200" dirty="0">
                <a:solidFill>
                  <a:srgbClr val="0070C0"/>
                </a:solidFill>
                <a:latin typeface="Times New Roman" panose="02020603050405020304" pitchFamily="18" charset="0"/>
                <a:cs typeface="Times New Roman" panose="02020603050405020304" pitchFamily="18" charset="0"/>
              </a:rPr>
              <a:t>Determine whether there is a link among the existence of representative and either the severity or frequency of occurrences.</a:t>
            </a:r>
          </a:p>
        </p:txBody>
      </p:sp>
      <p:sp>
        <p:nvSpPr>
          <p:cNvPr id="5" name="Text Placeholder 4">
            <a:extLst>
              <a:ext uri="{FF2B5EF4-FFF2-40B4-BE49-F238E27FC236}">
                <a16:creationId xmlns:a16="http://schemas.microsoft.com/office/drawing/2014/main" id="{0DCAA249-00A6-4A9F-5103-A37359660C07}"/>
              </a:ext>
            </a:extLst>
          </p:cNvPr>
          <p:cNvSpPr>
            <a:spLocks noGrp="1"/>
          </p:cNvSpPr>
          <p:nvPr>
            <p:ph type="body" idx="2"/>
          </p:nvPr>
        </p:nvSpPr>
        <p:spPr>
          <a:xfrm>
            <a:off x="324465" y="1004865"/>
            <a:ext cx="11714313" cy="2886732"/>
          </a:xfrm>
        </p:spPr>
        <p:txBody>
          <a:bodyPr>
            <a:normAutofit/>
          </a:bodyPr>
          <a:lstStyle/>
          <a:p>
            <a:r>
              <a:rPr lang="en-US" dirty="0"/>
              <a:t>Preliminary analysis indicates a potential link between certain representatives involvement and the severity or frequency of gun violence incidents, suggesting a higher arrest rate in such cases. Further exploration is needed to validate and comprehend this correlation's underlying dynamics.</a:t>
            </a:r>
          </a:p>
        </p:txBody>
      </p:sp>
      <p:pic>
        <p:nvPicPr>
          <p:cNvPr id="3" name="image9.png">
            <a:extLst>
              <a:ext uri="{FF2B5EF4-FFF2-40B4-BE49-F238E27FC236}">
                <a16:creationId xmlns:a16="http://schemas.microsoft.com/office/drawing/2014/main" id="{6D472FD4-7740-FF9A-E978-12038F9583B4}"/>
              </a:ext>
            </a:extLst>
          </p:cNvPr>
          <p:cNvPicPr/>
          <p:nvPr/>
        </p:nvPicPr>
        <p:blipFill>
          <a:blip r:embed="rId3"/>
          <a:srcRect/>
          <a:stretch>
            <a:fillRect/>
          </a:stretch>
        </p:blipFill>
        <p:spPr>
          <a:xfrm>
            <a:off x="2674374" y="2755007"/>
            <a:ext cx="6174658" cy="2535289"/>
          </a:xfrm>
          <a:prstGeom prst="rect">
            <a:avLst/>
          </a:prstGeom>
          <a:ln/>
        </p:spPr>
      </p:pic>
    </p:spTree>
    <p:extLst>
      <p:ext uri="{BB962C8B-B14F-4D97-AF65-F5344CB8AC3E}">
        <p14:creationId xmlns:p14="http://schemas.microsoft.com/office/powerpoint/2010/main" val="134636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Google Shape;105;g299517df894_0_33">
            <a:extLst>
              <a:ext uri="{FF2B5EF4-FFF2-40B4-BE49-F238E27FC236}">
                <a16:creationId xmlns:a16="http://schemas.microsoft.com/office/drawing/2014/main" id="{95CF0D67-235F-1F7B-3563-EBD0B38E6226}"/>
              </a:ext>
            </a:extLst>
          </p:cNvPr>
          <p:cNvSpPr txBox="1">
            <a:spLocks noGrp="1"/>
          </p:cNvSpPr>
          <p:nvPr>
            <p:ph type="title"/>
          </p:nvPr>
        </p:nvSpPr>
        <p:spPr>
          <a:xfrm>
            <a:off x="78658" y="276634"/>
            <a:ext cx="11759380" cy="1325563"/>
          </a:xfrm>
          <a:prstGeom prst="rect">
            <a:avLst/>
          </a:prstGeom>
        </p:spPr>
        <p:txBody>
          <a:bodyPr spcFirstLastPara="1" wrap="square" lIns="91425" tIns="45700" rIns="91425" bIns="45700" anchor="ctr" anchorCtr="0">
            <a:normAutofit/>
          </a:bodyPr>
          <a:lstStyle/>
          <a:p>
            <a:pPr marL="457200" marR="0">
              <a:lnSpc>
                <a:spcPct val="107000"/>
              </a:lnSpc>
              <a:spcBef>
                <a:spcPts val="0"/>
              </a:spcBef>
              <a:spcAft>
                <a:spcPts val="800"/>
              </a:spcAft>
            </a:pPr>
            <a:r>
              <a:rPr lang="en-US" sz="2200" dirty="0">
                <a:solidFill>
                  <a:srgbClr val="0070C0"/>
                </a:solidFill>
                <a:latin typeface="Times New Roman" panose="02020603050405020304" pitchFamily="18" charset="0"/>
                <a:cs typeface="Times New Roman" panose="02020603050405020304" pitchFamily="18" charset="0"/>
              </a:rPr>
              <a:t>Determine whether demographics are particularly susceptible or prone to participating in such situations.</a:t>
            </a:r>
            <a:br>
              <a:rPr lang="en-US" sz="2200" dirty="0">
                <a:solidFill>
                  <a:srgbClr val="0070C0"/>
                </a:solidFill>
                <a:latin typeface="Times New Roman" panose="02020603050405020304" pitchFamily="18" charset="0"/>
                <a:cs typeface="Times New Roman" panose="02020603050405020304" pitchFamily="18" charset="0"/>
              </a:rPr>
            </a:br>
            <a:endParaRPr lang="en-US" sz="900" dirty="0">
              <a:solidFill>
                <a:schemeClr val="dk1"/>
              </a:solidFill>
            </a:endParaRPr>
          </a:p>
        </p:txBody>
      </p:sp>
      <p:sp>
        <p:nvSpPr>
          <p:cNvPr id="5" name="Text Placeholder 4">
            <a:extLst>
              <a:ext uri="{FF2B5EF4-FFF2-40B4-BE49-F238E27FC236}">
                <a16:creationId xmlns:a16="http://schemas.microsoft.com/office/drawing/2014/main" id="{0DCAA249-00A6-4A9F-5103-A37359660C07}"/>
              </a:ext>
            </a:extLst>
          </p:cNvPr>
          <p:cNvSpPr>
            <a:spLocks noGrp="1"/>
          </p:cNvSpPr>
          <p:nvPr>
            <p:ph type="body" idx="2"/>
          </p:nvPr>
        </p:nvSpPr>
        <p:spPr>
          <a:xfrm>
            <a:off x="605506" y="1378490"/>
            <a:ext cx="11134210" cy="2886732"/>
          </a:xfrm>
        </p:spPr>
        <p:txBody>
          <a:bodyPr>
            <a:normAutofit/>
          </a:bodyPr>
          <a:lstStyle/>
          <a:p>
            <a:r>
              <a:rPr lang="en-US" dirty="0"/>
              <a:t>The results of the analysis indicate potential disparities in the involvement of specific demographic groups in incidents within institutional, group, or business contexts, warranting further investigation into underlying socio-economic and cultural factors.</a:t>
            </a:r>
          </a:p>
        </p:txBody>
      </p:sp>
      <p:pic>
        <p:nvPicPr>
          <p:cNvPr id="3" name="image1.png">
            <a:extLst>
              <a:ext uri="{FF2B5EF4-FFF2-40B4-BE49-F238E27FC236}">
                <a16:creationId xmlns:a16="http://schemas.microsoft.com/office/drawing/2014/main" id="{53931C81-0465-1013-4537-AFE663FE47C4}"/>
              </a:ext>
            </a:extLst>
          </p:cNvPr>
          <p:cNvPicPr/>
          <p:nvPr/>
        </p:nvPicPr>
        <p:blipFill>
          <a:blip r:embed="rId3"/>
          <a:srcRect/>
          <a:stretch>
            <a:fillRect/>
          </a:stretch>
        </p:blipFill>
        <p:spPr>
          <a:xfrm>
            <a:off x="4209435" y="2586908"/>
            <a:ext cx="3773129" cy="3174795"/>
          </a:xfrm>
          <a:prstGeom prst="rect">
            <a:avLst/>
          </a:prstGeom>
          <a:ln/>
        </p:spPr>
      </p:pic>
    </p:spTree>
    <p:extLst>
      <p:ext uri="{BB962C8B-B14F-4D97-AF65-F5344CB8AC3E}">
        <p14:creationId xmlns:p14="http://schemas.microsoft.com/office/powerpoint/2010/main" val="18516637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2361</TotalTime>
  <Words>2307</Words>
  <Application>Microsoft Office PowerPoint</Application>
  <PresentationFormat>Widescreen</PresentationFormat>
  <Paragraphs>108</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Ebrima</vt:lpstr>
      <vt:lpstr>Söhne</vt:lpstr>
      <vt:lpstr>Times New Roman</vt:lpstr>
      <vt:lpstr>Office Theme</vt:lpstr>
      <vt:lpstr>A Comprehensive Data Analysis for Understanding Gun Violence in the United States  </vt:lpstr>
      <vt:lpstr>Introduction</vt:lpstr>
      <vt:lpstr>Problem Statement</vt:lpstr>
      <vt:lpstr>Data Collection</vt:lpstr>
      <vt:lpstr>Methodology: Illustration of the Entire Model</vt:lpstr>
      <vt:lpstr>How many cases have been registered in each state and overall amount of people murdered in each state.</vt:lpstr>
      <vt:lpstr>Compare gun violence incidents between urban (city) and rural (county) regions.</vt:lpstr>
      <vt:lpstr>Determine whether there is a link among the existence of representative and either the severity or frequency of occurrences.</vt:lpstr>
      <vt:lpstr>Determine whether demographics are particularly susceptible or prone to participating in such situations. </vt:lpstr>
      <vt:lpstr>Determine whether cases using stolen guns differ from those involving legally owned guns. </vt:lpstr>
      <vt:lpstr>Determine participant relation type in violent events particularly prone to gun violence. </vt:lpstr>
      <vt:lpstr>Identify what ages are particularly engaged in these types of situations and which age group plays the biggest part in this violence.</vt:lpstr>
      <vt:lpstr>In which year did the most cases occur.</vt:lpstr>
      <vt:lpstr>Methodology: K-Nearest Neighbors (KNN)  and Random Forest:  </vt:lpstr>
      <vt:lpstr>Actual vs Predicted for Random Forest</vt:lpstr>
      <vt:lpstr>Actual vs Predicted for K-Nearest Neighbors (KNN)</vt:lpstr>
      <vt:lpstr>Graph showing existing data trend and future prediction of gun violence using time series analysis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Airlines Delay Using Machine Learning</dc:title>
  <dc:creator>Mary Massaro</dc:creator>
  <cp:lastModifiedBy>Koyya, Venu Sai Ram</cp:lastModifiedBy>
  <cp:revision>3</cp:revision>
  <dcterms:created xsi:type="dcterms:W3CDTF">2021-06-14T18:08:26Z</dcterms:created>
  <dcterms:modified xsi:type="dcterms:W3CDTF">2024-03-17T15:31:32Z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2024-03-10T00:54:19Z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24b1c733-073a-4cd6-8172-acfe5f01edc3</vt:lpwstr>
  </property>
  <property fmtid="{D5CDD505-2E9C-101B-9397-08002B2CF9AE}" pid="8" name="MSIP_Label_defa4170-0d19-0005-0004-bc88714345d2_ContentBits">
    <vt:lpwstr>0</vt:lpwstr>
  </property>
</Properties>
</file>