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57" r:id="rId4"/>
    <p:sldId id="262" r:id="rId5"/>
    <p:sldId id="279" r:id="rId6"/>
    <p:sldId id="259" r:id="rId7"/>
    <p:sldId id="282" r:id="rId8"/>
    <p:sldId id="258" r:id="rId9"/>
    <p:sldId id="260" r:id="rId10"/>
    <p:sldId id="276" r:id="rId11"/>
    <p:sldId id="277" r:id="rId12"/>
    <p:sldId id="273" r:id="rId13"/>
    <p:sldId id="290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D309-6AC0-49EC-AAA6-F10D89675CB2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4814F-B5D4-4A09-9E68-91E4C488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4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91932C-572F-4758-A0EF-4D2A8A4123C8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6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7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1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8359-F6C5-418A-B64C-787141AC4E4E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FC2E-6555-4908-9507-C4E8ECE8F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1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rdd-programming-guid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6774"/>
            <a:ext cx="9144000" cy="2387600"/>
          </a:xfrm>
        </p:spPr>
        <p:txBody>
          <a:bodyPr/>
          <a:lstStyle/>
          <a:p>
            <a:r>
              <a:rPr lang="en-IN" dirty="0" smtClean="0"/>
              <a:t>Apache SPARK fundamentals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Spark deployment modes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0" y="1690688"/>
            <a:ext cx="8714509" cy="391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491" y="6040582"/>
            <a:ext cx="80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Image courtesy : https</a:t>
            </a:r>
            <a:r>
              <a:rPr lang="en-IN" dirty="0"/>
              <a:t>://</a:t>
            </a:r>
            <a:r>
              <a:rPr lang="en-IN" dirty="0" smtClean="0"/>
              <a:t>databricks.com/blog/2014/01/21/spark-and-hadoop.html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8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Spark deployment modes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77636" y="1690688"/>
            <a:ext cx="10002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Standalone mode : </a:t>
            </a:r>
          </a:p>
          <a:p>
            <a:r>
              <a:rPr lang="en-IN" sz="2400" b="1" dirty="0" smtClean="0"/>
              <a:t> </a:t>
            </a:r>
            <a:r>
              <a:rPr lang="en-IN" sz="2400" dirty="0" smtClean="0"/>
              <a:t>All the spark services run on a single machine but in separate JVM’s. Mainly used for learning and development purposes(something like the pseudo distributed mode of Hadoop deployment) </a:t>
            </a:r>
          </a:p>
          <a:p>
            <a:endParaRPr lang="en-IN" sz="2400" dirty="0"/>
          </a:p>
          <a:p>
            <a:r>
              <a:rPr lang="en-IN" sz="2400" b="1" dirty="0" smtClean="0"/>
              <a:t>Cluster mode with YARN or MESOS: </a:t>
            </a:r>
          </a:p>
          <a:p>
            <a:r>
              <a:rPr lang="en-IN" sz="2400" dirty="0" smtClean="0"/>
              <a:t>This is the fully distributed mode of SPARK used in a production environment</a:t>
            </a:r>
            <a:endParaRPr lang="en-IN" sz="2400" dirty="0"/>
          </a:p>
          <a:p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Spark in Map Reduce (SIMR) : </a:t>
            </a:r>
          </a:p>
          <a:p>
            <a:r>
              <a:rPr lang="en-IN" sz="2400" dirty="0" smtClean="0"/>
              <a:t>Allows Hadoop MR1 users to run their map reduce jobs as spark jobs</a:t>
            </a:r>
          </a:p>
          <a:p>
            <a:endParaRPr lang="en-IN" sz="2400" b="1" dirty="0"/>
          </a:p>
          <a:p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144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Caching the RDD’s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110755"/>
            <a:ext cx="7827818" cy="42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3 different ways of creating an RDD in SPARK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Created by read a big data file directly from an external file system, this is used while working on large data sets  </a:t>
            </a:r>
          </a:p>
          <a:p>
            <a:endParaRPr lang="en-IN" dirty="0"/>
          </a:p>
          <a:p>
            <a:r>
              <a:rPr lang="en-IN" dirty="0" smtClean="0"/>
              <a:t>Using the parallelize API, this is usually used on small data sets  </a:t>
            </a:r>
          </a:p>
          <a:p>
            <a:endParaRPr lang="en-IN" dirty="0"/>
          </a:p>
          <a:p>
            <a:r>
              <a:rPr lang="en-IN" dirty="0" smtClean="0"/>
              <a:t>Using the makeRDD API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3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IN" dirty="0" smtClean="0"/>
              <a:t>          Actions and transformations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2727" y="1140897"/>
            <a:ext cx="10390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Transformations are any operations on the RDD’s which are subjected to manipulations during the course of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 SPARK job is a collection of a sequence of a several TRANSFORMATIONS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The above job is usually a program written in SCALA or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Actions are </a:t>
            </a:r>
            <a:r>
              <a:rPr lang="en-IN" dirty="0" smtClean="0"/>
              <a:t> </a:t>
            </a:r>
            <a:r>
              <a:rPr lang="en-IN" b="1" dirty="0" smtClean="0"/>
              <a:t>those operations which trigger the execution of a sequence of transformations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There are over 2 dozen transformations and 1 dozen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 glimpse of the actions and transformations in SPARK can be found in the official SPARK programming documentation guide </a:t>
            </a:r>
          </a:p>
          <a:p>
            <a:r>
              <a:rPr lang="en-IN" b="1" dirty="0" smtClean="0"/>
              <a:t>              </a:t>
            </a:r>
            <a:r>
              <a:rPr lang="en-IN" b="1" dirty="0" smtClean="0">
                <a:hlinkClick r:id="rId2"/>
              </a:rPr>
              <a:t>https</a:t>
            </a:r>
            <a:r>
              <a:rPr lang="en-IN" b="1" dirty="0">
                <a:hlinkClick r:id="rId2"/>
              </a:rPr>
              <a:t>://spark.apache.org/docs/2.2.0/rdd-programming-guide.html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Most of them will be discussed in detail during the demo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3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Summary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74618" y="1842655"/>
            <a:ext cx="985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A quick recap about the drawbacks of Map-Reduce in 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Spark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Spark deployment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Job execution in SPARK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RDD’s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76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 </a:t>
            </a:r>
            <a:r>
              <a:rPr lang="en-IN" b="1" dirty="0" smtClean="0"/>
              <a:t>Agenda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 of job execution in Hadoop map reduce </a:t>
            </a:r>
          </a:p>
          <a:p>
            <a:r>
              <a:rPr lang="en-IN" dirty="0" smtClean="0"/>
              <a:t>Recap of the drawbacks in map reduce </a:t>
            </a:r>
          </a:p>
          <a:p>
            <a:r>
              <a:rPr lang="en-IN" dirty="0" smtClean="0"/>
              <a:t>Overview of spark architecture</a:t>
            </a:r>
          </a:p>
          <a:p>
            <a:r>
              <a:rPr lang="en-IN" dirty="0" smtClean="0"/>
              <a:t>Spark deployment </a:t>
            </a:r>
          </a:p>
          <a:p>
            <a:r>
              <a:rPr lang="en-IN" dirty="0" smtClean="0"/>
              <a:t>Job execution in SPARK </a:t>
            </a:r>
          </a:p>
          <a:p>
            <a:r>
              <a:rPr lang="en-IN" dirty="0" smtClean="0"/>
              <a:t>RDD’s </a:t>
            </a:r>
          </a:p>
          <a:p>
            <a:r>
              <a:rPr lang="en-IN" dirty="0" smtClean="0"/>
              <a:t>Actions and transformations </a:t>
            </a:r>
          </a:p>
          <a:p>
            <a:r>
              <a:rPr lang="en-IN" dirty="0" smtClean="0"/>
              <a:t>Demo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4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Overview of job execution in HADOOP 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36080" y="1251786"/>
            <a:ext cx="1564200" cy="14533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1804" y="1577586"/>
            <a:ext cx="1118521" cy="11275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02529" y="1650161"/>
            <a:ext cx="791998" cy="93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96168" y="1549400"/>
            <a:ext cx="1151997" cy="10396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1"/>
          <p:cNvSpPr/>
          <p:nvPr/>
        </p:nvSpPr>
        <p:spPr>
          <a:xfrm>
            <a:off x="1791804" y="3326380"/>
            <a:ext cx="8409250" cy="405439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A</a:t>
            </a:r>
            <a:r>
              <a:rPr lang="en-IN" sz="2000" b="1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job </a:t>
            </a:r>
            <a:r>
              <a:rPr lang="en-IN" sz="2000" b="1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submitted by the user is picked up by</a:t>
            </a:r>
            <a:r>
              <a:rPr lang="en-IN" sz="2000" b="1" i="0" u="none" strike="noStrike" kern="1200" cap="none" spc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the name node and the resource manager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Job gets submitted to the name node and eventually </a:t>
            </a:r>
            <a:r>
              <a:rPr lang="en-IN" sz="2000" b="1" dirty="0" smtClean="0">
                <a:solidFill>
                  <a:srgbClr val="000000"/>
                </a:solidFill>
                <a:ea typeface="Microsoft YaHei" pitchFamily="2"/>
                <a:cs typeface="Mangal" pitchFamily="2"/>
              </a:rPr>
              <a:t>resource manager</a:t>
            </a:r>
            <a:r>
              <a:rPr lang="en-IN" sz="2000" b="1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is responsible for scheduling the execution of the job on the data nodes in the </a:t>
            </a:r>
            <a:r>
              <a:rPr lang="en-IN" sz="2000" b="1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cluster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The data nodes in cluster</a:t>
            </a:r>
            <a:r>
              <a:rPr lang="en-IN" sz="2000" b="1" i="0" u="none" strike="noStrike" kern="1200" cap="none" spc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consists the data blocks on which the user’s program </a:t>
            </a:r>
            <a:r>
              <a:rPr lang="en-IN" sz="2000" b="1" dirty="0" smtClean="0">
                <a:solidFill>
                  <a:srgbClr val="000000"/>
                </a:solidFill>
                <a:ea typeface="Microsoft YaHei" pitchFamily="2"/>
                <a:cs typeface="Mangal" pitchFamily="2"/>
              </a:rPr>
              <a:t>will be executed in parallel 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 dirty="0">
                <a:solidFill>
                  <a:srgbClr val="000000"/>
                </a:solidFill>
                <a:uFillTx/>
                <a:latin typeface="Century Schoolbook" pitchFamily="18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15" name="Right Arrow 10"/>
          <p:cNvSpPr/>
          <p:nvPr/>
        </p:nvSpPr>
        <p:spPr>
          <a:xfrm>
            <a:off x="3260249" y="1961304"/>
            <a:ext cx="933117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Right Arrow 10"/>
          <p:cNvSpPr/>
          <p:nvPr/>
        </p:nvSpPr>
        <p:spPr>
          <a:xfrm>
            <a:off x="5492254" y="1988142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1804" y="3006436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Job client 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36771" y="29593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Name node  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6860" y="293327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Resource manager/YARN  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36771" y="295934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 node  </a:t>
            </a:r>
            <a:endParaRPr lang="en-IN" dirty="0"/>
          </a:p>
        </p:txBody>
      </p:sp>
      <p:sp>
        <p:nvSpPr>
          <p:cNvPr id="21" name="Right Arrow 10"/>
          <p:cNvSpPr/>
          <p:nvPr/>
        </p:nvSpPr>
        <p:spPr>
          <a:xfrm>
            <a:off x="8240595" y="1961304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11207" y="2933278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Data nodes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22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29282" y="1089362"/>
            <a:ext cx="8305559" cy="5714643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entury Schoolbook" pitchFamily="18"/>
              </a:rPr>
              <a:t>              </a:t>
            </a:r>
            <a:endParaRPr lang="en-US" sz="2000" b="1" dirty="0">
              <a:solidFill>
                <a:srgbClr val="000000"/>
              </a:solidFill>
              <a:latin typeface="Century Schoolbook" pitchFamily="18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3581" y="1440613"/>
            <a:ext cx="9084637" cy="5012140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              The map and reduce stage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SPARK’s approach to problem solving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66354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Spark allows the results of computation to be saved in the memory for future re-use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Reading the data from the memory is much faster than that of reading from the disc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Caching the result in memory is under the programmer’s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Not always is possible to save such results completely in memory especially when the object is too large and memory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In such cases the objects needs to be moved to the disc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Spark, therefore is not a completely in memory based parallel processing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Spark however is 3X to 10X faster in most of the jobs when compared to that of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65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Understanding SPARK architecture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13" y="1510146"/>
            <a:ext cx="7791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cluster on Ubuntu host machines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2092469"/>
            <a:ext cx="9258481" cy="36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Simplifying SPARK architecture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62" y="1463039"/>
            <a:ext cx="7498851" cy="2952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285" y="4549676"/>
            <a:ext cx="10724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Driver is the starting point of a job submission (this can be compared to the driver code in Java 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Cluster Manager can be compared to the Resource Manager in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Worker is a  software service running on slave nodes, similar to the  are the data nodes in a HADOOP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The executor is a container which is responsible for running the tasks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3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Job execution in a SPARK cluster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1825625"/>
            <a:ext cx="854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592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Century Schoolbook</vt:lpstr>
      <vt:lpstr>Lucida Sans Unicode</vt:lpstr>
      <vt:lpstr>Mangal</vt:lpstr>
      <vt:lpstr>Tahoma</vt:lpstr>
      <vt:lpstr>Times New Roman</vt:lpstr>
      <vt:lpstr>Office Theme</vt:lpstr>
      <vt:lpstr>Apache SPARK fundamentals </vt:lpstr>
      <vt:lpstr>                                Agenda </vt:lpstr>
      <vt:lpstr>    Overview of job execution in HADOOP </vt:lpstr>
      <vt:lpstr>PowerPoint Presentation</vt:lpstr>
      <vt:lpstr>    SPARK’s approach to problem solving </vt:lpstr>
      <vt:lpstr>          Understanding SPARK architecture   </vt:lpstr>
      <vt:lpstr>Spark cluster on Ubuntu host machines </vt:lpstr>
      <vt:lpstr>           Simplifying SPARK architecture</vt:lpstr>
      <vt:lpstr>          Job execution in a SPARK cluster</vt:lpstr>
      <vt:lpstr>                Spark deployment modes </vt:lpstr>
      <vt:lpstr>                Spark deployment modes </vt:lpstr>
      <vt:lpstr>                       Caching the RDD’s</vt:lpstr>
      <vt:lpstr> 3 different ways of creating an RDD in SPARK </vt:lpstr>
      <vt:lpstr>          Actions and transformations </vt:lpstr>
      <vt:lpstr>                              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fundamentals </dc:title>
  <dc:creator>Vinod Raju [MaGE]</dc:creator>
  <cp:lastModifiedBy>Vinod Raju [MaGE]</cp:lastModifiedBy>
  <cp:revision>123</cp:revision>
  <dcterms:created xsi:type="dcterms:W3CDTF">2018-02-03T01:41:59Z</dcterms:created>
  <dcterms:modified xsi:type="dcterms:W3CDTF">2018-02-12T03:17:01Z</dcterms:modified>
</cp:coreProperties>
</file>