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DE79D9-4B8F-42BF-8B12-5E1D614F4916}">
  <a:tblStyle styleId="{C7DE79D9-4B8F-42BF-8B12-5E1D614F49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927004e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927004e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927004e8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927004e8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927004e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927004e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927004e8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927004e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24a6dcb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24a6dcb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3e75d186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23e75d186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927004e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927004e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927004e8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927004e8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24a6dcb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24a6dc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24a6dcb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24a6dcb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927004e8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927004e8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927004e8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927004e8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927004e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927004e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vipulshinde/incident-response-lo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IT Incident Management Data Analytics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en-GB" sz="1082"/>
              <a:t>Udayangani Liyanaarachchi a.k.a. UL</a:t>
            </a:r>
            <a:endParaRPr sz="1082"/>
          </a:p>
        </p:txBody>
      </p:sp>
      <p:pic>
        <p:nvPicPr>
          <p:cNvPr id="87" name="Google Shape;87;p13"/>
          <p:cNvPicPr preferRelativeResize="0"/>
          <p:nvPr/>
        </p:nvPicPr>
        <p:blipFill>
          <a:blip r:embed="rId3">
            <a:alphaModFix/>
          </a:blip>
          <a:stretch>
            <a:fillRect/>
          </a:stretch>
        </p:blipFill>
        <p:spPr>
          <a:xfrm>
            <a:off x="4396725" y="2886213"/>
            <a:ext cx="3639209" cy="16898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Evaluation</a:t>
            </a:r>
            <a:endParaRPr/>
          </a:p>
        </p:txBody>
      </p:sp>
      <p:sp>
        <p:nvSpPr>
          <p:cNvPr id="160" name="Google Shape;160;p22"/>
          <p:cNvSpPr txBox="1"/>
          <p:nvPr>
            <p:ph idx="1" type="body"/>
          </p:nvPr>
        </p:nvSpPr>
        <p:spPr>
          <a:xfrm>
            <a:off x="311700" y="1229875"/>
            <a:ext cx="8520600" cy="358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61" name="Google Shape;161;p22"/>
          <p:cNvSpPr txBox="1"/>
          <p:nvPr/>
        </p:nvSpPr>
        <p:spPr>
          <a:xfrm>
            <a:off x="420675" y="928075"/>
            <a:ext cx="70614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Roboto"/>
                <a:ea typeface="Roboto"/>
                <a:cs typeface="Roboto"/>
                <a:sym typeface="Roboto"/>
              </a:rPr>
              <a:t>D1 - SLA Prediction - </a:t>
            </a:r>
            <a:endParaRPr sz="1800">
              <a:solidFill>
                <a:schemeClr val="dk2"/>
              </a:solidFill>
              <a:latin typeface="Roboto"/>
              <a:ea typeface="Roboto"/>
              <a:cs typeface="Roboto"/>
              <a:sym typeface="Roboto"/>
            </a:endParaRPr>
          </a:p>
          <a:p>
            <a:pPr indent="0" lvl="0" marL="0" rtl="0" algn="l">
              <a:spcBef>
                <a:spcPts val="0"/>
              </a:spcBef>
              <a:spcAft>
                <a:spcPts val="0"/>
              </a:spcAft>
              <a:buNone/>
            </a:pPr>
            <a:r>
              <a:rPr b="1" lang="en-GB" sz="1600">
                <a:solidFill>
                  <a:schemeClr val="dk2"/>
                </a:solidFill>
                <a:latin typeface="Roboto"/>
                <a:ea typeface="Roboto"/>
                <a:cs typeface="Roboto"/>
                <a:sym typeface="Roboto"/>
              </a:rPr>
              <a:t>Based on the models chosen, below results were seen and overall all the </a:t>
            </a:r>
            <a:r>
              <a:rPr b="1" lang="en-GB" sz="1600">
                <a:solidFill>
                  <a:schemeClr val="dk2"/>
                </a:solidFill>
                <a:latin typeface="Roboto"/>
                <a:ea typeface="Roboto"/>
                <a:cs typeface="Roboto"/>
                <a:sym typeface="Roboto"/>
              </a:rPr>
              <a:t>models</a:t>
            </a:r>
            <a:r>
              <a:rPr b="1" lang="en-GB" sz="1600">
                <a:solidFill>
                  <a:schemeClr val="dk2"/>
                </a:solidFill>
                <a:latin typeface="Roboto"/>
                <a:ea typeface="Roboto"/>
                <a:cs typeface="Roboto"/>
                <a:sym typeface="Roboto"/>
              </a:rPr>
              <a:t> were seen relatively accurate scoring over 90%</a:t>
            </a:r>
            <a:endParaRPr b="1"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Train/Test scores for all models were above 90%</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GB" sz="1500">
                <a:solidFill>
                  <a:schemeClr val="dk2"/>
                </a:solidFill>
                <a:latin typeface="Roboto"/>
                <a:ea typeface="Roboto"/>
                <a:cs typeface="Roboto"/>
                <a:sym typeface="Roboto"/>
              </a:rPr>
              <a:t>Comparison of confusion matrix</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GB" sz="1500">
                <a:solidFill>
                  <a:schemeClr val="dk2"/>
                </a:solidFill>
                <a:latin typeface="Roboto"/>
                <a:ea typeface="Roboto"/>
                <a:cs typeface="Roboto"/>
                <a:sym typeface="Roboto"/>
              </a:rPr>
              <a:t>Classification report shows ; 97% - 98% </a:t>
            </a:r>
            <a:r>
              <a:rPr lang="en-GB" sz="1500">
                <a:solidFill>
                  <a:schemeClr val="dk2"/>
                </a:solidFill>
                <a:latin typeface="Roboto"/>
                <a:ea typeface="Roboto"/>
                <a:cs typeface="Roboto"/>
                <a:sym typeface="Roboto"/>
              </a:rPr>
              <a:t>precision score for True and 76% - 83% for False across the above models respectively.</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GB" sz="1500">
                <a:solidFill>
                  <a:schemeClr val="dk2"/>
                </a:solidFill>
                <a:latin typeface="Roboto"/>
                <a:ea typeface="Roboto"/>
                <a:cs typeface="Roboto"/>
                <a:sym typeface="Roboto"/>
              </a:rPr>
              <a:t>Recall values between 98% - 99%  </a:t>
            </a:r>
            <a:endParaRPr sz="1500">
              <a:solidFill>
                <a:schemeClr val="dk2"/>
              </a:solidFill>
              <a:latin typeface="Roboto"/>
              <a:ea typeface="Roboto"/>
              <a:cs typeface="Roboto"/>
              <a:sym typeface="Roboto"/>
            </a:endParaRPr>
          </a:p>
        </p:txBody>
      </p:sp>
      <p:graphicFrame>
        <p:nvGraphicFramePr>
          <p:cNvPr id="162" name="Google Shape;162;p22"/>
          <p:cNvGraphicFramePr/>
          <p:nvPr/>
        </p:nvGraphicFramePr>
        <p:xfrm>
          <a:off x="509150" y="2508300"/>
          <a:ext cx="3000000" cy="3000000"/>
        </p:xfrm>
        <a:graphic>
          <a:graphicData uri="http://schemas.openxmlformats.org/drawingml/2006/table">
            <a:tbl>
              <a:tblPr>
                <a:noFill/>
                <a:tableStyleId>{C7DE79D9-4B8F-42BF-8B12-5E1D614F4916}</a:tableStyleId>
              </a:tblPr>
              <a:tblGrid>
                <a:gridCol w="1616250"/>
                <a:gridCol w="1295450"/>
                <a:gridCol w="1443950"/>
                <a:gridCol w="1443950"/>
                <a:gridCol w="1443950"/>
              </a:tblGrid>
              <a:tr h="338425">
                <a:tc>
                  <a:txBody>
                    <a:bodyPr/>
                    <a:lstStyle/>
                    <a:p>
                      <a:pPr indent="0" lvl="0" marL="0" rtl="0" algn="l">
                        <a:spcBef>
                          <a:spcPts val="0"/>
                        </a:spcBef>
                        <a:spcAft>
                          <a:spcPts val="0"/>
                        </a:spcAft>
                        <a:buNone/>
                      </a:pPr>
                      <a:r>
                        <a:rPr b="1" lang="en-GB" sz="900"/>
                        <a:t>Model</a:t>
                      </a:r>
                      <a:endParaRPr b="1" sz="900"/>
                    </a:p>
                  </a:txBody>
                  <a:tcPr marT="91425" marB="91425" marR="91425" marL="91425"/>
                </a:tc>
                <a:tc>
                  <a:txBody>
                    <a:bodyPr/>
                    <a:lstStyle/>
                    <a:p>
                      <a:pPr indent="0" lvl="0" marL="0" rtl="0" algn="l">
                        <a:spcBef>
                          <a:spcPts val="0"/>
                        </a:spcBef>
                        <a:spcAft>
                          <a:spcPts val="0"/>
                        </a:spcAft>
                        <a:buNone/>
                      </a:pPr>
                      <a:r>
                        <a:rPr b="1" lang="en-GB" sz="900">
                          <a:solidFill>
                            <a:srgbClr val="0000FF"/>
                          </a:solidFill>
                        </a:rPr>
                        <a:t>TP</a:t>
                      </a:r>
                      <a:endParaRPr b="1" sz="900">
                        <a:solidFill>
                          <a:srgbClr val="0000FF"/>
                        </a:solidFill>
                      </a:endParaRPr>
                    </a:p>
                  </a:txBody>
                  <a:tcPr marT="91425" marB="91425" marR="91425" marL="91425"/>
                </a:tc>
                <a:tc>
                  <a:txBody>
                    <a:bodyPr/>
                    <a:lstStyle/>
                    <a:p>
                      <a:pPr indent="0" lvl="0" marL="0" rtl="0" algn="l">
                        <a:spcBef>
                          <a:spcPts val="0"/>
                        </a:spcBef>
                        <a:spcAft>
                          <a:spcPts val="0"/>
                        </a:spcAft>
                        <a:buNone/>
                      </a:pPr>
                      <a:r>
                        <a:rPr b="1" lang="en-GB" sz="900">
                          <a:solidFill>
                            <a:srgbClr val="FF0000"/>
                          </a:solidFill>
                        </a:rPr>
                        <a:t>FP</a:t>
                      </a:r>
                      <a:endParaRPr b="1" sz="900">
                        <a:solidFill>
                          <a:srgbClr val="FF0000"/>
                        </a:solidFill>
                      </a:endParaRPr>
                    </a:p>
                  </a:txBody>
                  <a:tcPr marT="91425" marB="91425" marR="91425" marL="91425"/>
                </a:tc>
                <a:tc>
                  <a:txBody>
                    <a:bodyPr/>
                    <a:lstStyle/>
                    <a:p>
                      <a:pPr indent="0" lvl="0" marL="0" rtl="0" algn="l">
                        <a:spcBef>
                          <a:spcPts val="0"/>
                        </a:spcBef>
                        <a:spcAft>
                          <a:spcPts val="0"/>
                        </a:spcAft>
                        <a:buNone/>
                      </a:pPr>
                      <a:r>
                        <a:rPr b="1" lang="en-GB" sz="900">
                          <a:solidFill>
                            <a:srgbClr val="FF0000"/>
                          </a:solidFill>
                        </a:rPr>
                        <a:t>FN</a:t>
                      </a:r>
                      <a:endParaRPr b="1" sz="900">
                        <a:solidFill>
                          <a:srgbClr val="FF0000"/>
                        </a:solidFill>
                      </a:endParaRPr>
                    </a:p>
                  </a:txBody>
                  <a:tcPr marT="91425" marB="91425" marR="91425" marL="91425"/>
                </a:tc>
                <a:tc>
                  <a:txBody>
                    <a:bodyPr/>
                    <a:lstStyle/>
                    <a:p>
                      <a:pPr indent="0" lvl="0" marL="0" rtl="0" algn="l">
                        <a:spcBef>
                          <a:spcPts val="0"/>
                        </a:spcBef>
                        <a:spcAft>
                          <a:spcPts val="0"/>
                        </a:spcAft>
                        <a:buNone/>
                      </a:pPr>
                      <a:r>
                        <a:rPr b="1" lang="en-GB" sz="900">
                          <a:solidFill>
                            <a:srgbClr val="0000FF"/>
                          </a:solidFill>
                        </a:rPr>
                        <a:t>TN</a:t>
                      </a:r>
                      <a:endParaRPr b="1" sz="900">
                        <a:solidFill>
                          <a:srgbClr val="0000FF"/>
                        </a:solidFill>
                      </a:endParaRPr>
                    </a:p>
                  </a:txBody>
                  <a:tcPr marT="91425" marB="91425" marR="91425" marL="91425"/>
                </a:tc>
              </a:tr>
              <a:tr h="279825">
                <a:tc>
                  <a:txBody>
                    <a:bodyPr/>
                    <a:lstStyle/>
                    <a:p>
                      <a:pPr indent="0" lvl="0" marL="0" rtl="0" algn="l">
                        <a:spcBef>
                          <a:spcPts val="0"/>
                        </a:spcBef>
                        <a:spcAft>
                          <a:spcPts val="0"/>
                        </a:spcAft>
                        <a:buNone/>
                      </a:pPr>
                      <a:r>
                        <a:rPr lang="en-GB" sz="900"/>
                        <a:t>LogisticRegression</a:t>
                      </a:r>
                      <a:endParaRPr sz="900"/>
                    </a:p>
                  </a:txBody>
                  <a:tcPr marT="91425" marB="91425" marR="91425" marL="91425"/>
                </a:tc>
                <a:tc>
                  <a:txBody>
                    <a:bodyPr/>
                    <a:lstStyle/>
                    <a:p>
                      <a:pPr indent="0" lvl="0" marL="0" rtl="0" algn="l">
                        <a:spcBef>
                          <a:spcPts val="0"/>
                        </a:spcBef>
                        <a:spcAft>
                          <a:spcPts val="0"/>
                        </a:spcAft>
                        <a:buNone/>
                      </a:pPr>
                      <a:r>
                        <a:rPr lang="en-GB" sz="900"/>
                        <a:t>1017</a:t>
                      </a:r>
                      <a:endParaRPr sz="900"/>
                    </a:p>
                  </a:txBody>
                  <a:tcPr marT="91425" marB="91425" marR="91425" marL="91425"/>
                </a:tc>
                <a:tc>
                  <a:txBody>
                    <a:bodyPr/>
                    <a:lstStyle/>
                    <a:p>
                      <a:pPr indent="0" lvl="0" marL="0" rtl="0" algn="l">
                        <a:spcBef>
                          <a:spcPts val="0"/>
                        </a:spcBef>
                        <a:spcAft>
                          <a:spcPts val="0"/>
                        </a:spcAft>
                        <a:buNone/>
                      </a:pPr>
                      <a:r>
                        <a:rPr lang="en-GB" sz="900"/>
                        <a:t>620</a:t>
                      </a:r>
                      <a:endParaRPr sz="900"/>
                    </a:p>
                  </a:txBody>
                  <a:tcPr marT="91425" marB="91425" marR="91425" marL="91425"/>
                </a:tc>
                <a:tc>
                  <a:txBody>
                    <a:bodyPr/>
                    <a:lstStyle/>
                    <a:p>
                      <a:pPr indent="0" lvl="0" marL="0" rtl="0" algn="l">
                        <a:spcBef>
                          <a:spcPts val="0"/>
                        </a:spcBef>
                        <a:spcAft>
                          <a:spcPts val="0"/>
                        </a:spcAft>
                        <a:buNone/>
                      </a:pPr>
                      <a:r>
                        <a:rPr lang="en-GB" sz="900"/>
                        <a:t>206</a:t>
                      </a:r>
                      <a:endParaRPr sz="900"/>
                    </a:p>
                  </a:txBody>
                  <a:tcPr marT="91425" marB="91425" marR="91425" marL="91425"/>
                </a:tc>
                <a:tc>
                  <a:txBody>
                    <a:bodyPr/>
                    <a:lstStyle/>
                    <a:p>
                      <a:pPr indent="0" lvl="0" marL="0" rtl="0" algn="l">
                        <a:spcBef>
                          <a:spcPts val="0"/>
                        </a:spcBef>
                        <a:spcAft>
                          <a:spcPts val="0"/>
                        </a:spcAft>
                        <a:buNone/>
                      </a:pPr>
                      <a:r>
                        <a:rPr lang="en-GB" sz="900"/>
                        <a:t>22157</a:t>
                      </a:r>
                      <a:endParaRPr sz="900"/>
                    </a:p>
                  </a:txBody>
                  <a:tcPr marT="91425" marB="91425" marR="91425" marL="91425"/>
                </a:tc>
              </a:tr>
              <a:tr h="279825">
                <a:tc>
                  <a:txBody>
                    <a:bodyPr/>
                    <a:lstStyle/>
                    <a:p>
                      <a:pPr indent="0" lvl="0" marL="0" rtl="0" algn="l">
                        <a:spcBef>
                          <a:spcPts val="0"/>
                        </a:spcBef>
                        <a:spcAft>
                          <a:spcPts val="0"/>
                        </a:spcAft>
                        <a:buNone/>
                      </a:pPr>
                      <a:r>
                        <a:rPr lang="en-GB" sz="900"/>
                        <a:t>DecisionTree</a:t>
                      </a:r>
                      <a:endParaRPr sz="900"/>
                    </a:p>
                  </a:txBody>
                  <a:tcPr marT="91425" marB="91425" marR="91425" marL="91425"/>
                </a:tc>
                <a:tc>
                  <a:txBody>
                    <a:bodyPr/>
                    <a:lstStyle/>
                    <a:p>
                      <a:pPr indent="0" lvl="0" marL="0" rtl="0" algn="l">
                        <a:spcBef>
                          <a:spcPts val="0"/>
                        </a:spcBef>
                        <a:spcAft>
                          <a:spcPts val="0"/>
                        </a:spcAft>
                        <a:buNone/>
                      </a:pPr>
                      <a:r>
                        <a:rPr lang="en-GB" sz="900"/>
                        <a:t>1615</a:t>
                      </a:r>
                      <a:endParaRPr sz="9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t>450</a:t>
                      </a:r>
                      <a:endParaRPr sz="9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t>507</a:t>
                      </a:r>
                      <a:endParaRPr sz="9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t>27428</a:t>
                      </a:r>
                      <a:endParaRPr sz="900"/>
                    </a:p>
                  </a:txBody>
                  <a:tcPr marT="91425" marB="91425" marR="91425" marL="91425">
                    <a:lnB cap="flat" cmpd="sng" w="9525">
                      <a:solidFill>
                        <a:srgbClr val="9E9E9E"/>
                      </a:solidFill>
                      <a:prstDash val="solid"/>
                      <a:round/>
                      <a:headEnd len="sm" w="sm" type="none"/>
                      <a:tailEnd len="sm" w="sm" type="none"/>
                    </a:lnB>
                  </a:tcPr>
                </a:tc>
              </a:tr>
              <a:tr h="279825">
                <a:tc>
                  <a:txBody>
                    <a:bodyPr/>
                    <a:lstStyle/>
                    <a:p>
                      <a:pPr indent="0" lvl="0" marL="0" rtl="0" algn="l">
                        <a:spcBef>
                          <a:spcPts val="0"/>
                        </a:spcBef>
                        <a:spcAft>
                          <a:spcPts val="0"/>
                        </a:spcAft>
                        <a:buNone/>
                      </a:pPr>
                      <a:r>
                        <a:rPr lang="en-GB" sz="900"/>
                        <a:t>RandomForest</a:t>
                      </a:r>
                      <a:endParaRPr sz="9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900"/>
                        <a:t>1615</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t>450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t>507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t>27428</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Evaluation</a:t>
            </a:r>
            <a:endParaRPr/>
          </a:p>
        </p:txBody>
      </p:sp>
      <p:sp>
        <p:nvSpPr>
          <p:cNvPr id="168" name="Google Shape;168;p23"/>
          <p:cNvSpPr txBox="1"/>
          <p:nvPr>
            <p:ph idx="1" type="body"/>
          </p:nvPr>
        </p:nvSpPr>
        <p:spPr>
          <a:xfrm>
            <a:off x="311700" y="1229875"/>
            <a:ext cx="8520600" cy="358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69" name="Google Shape;169;p23"/>
          <p:cNvSpPr txBox="1"/>
          <p:nvPr/>
        </p:nvSpPr>
        <p:spPr>
          <a:xfrm>
            <a:off x="420675" y="928075"/>
            <a:ext cx="70614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Roboto"/>
                <a:ea typeface="Roboto"/>
                <a:cs typeface="Roboto"/>
                <a:sym typeface="Roboto"/>
              </a:rPr>
              <a:t>D2 - Classification based on features </a:t>
            </a:r>
            <a:endParaRPr sz="1800">
              <a:solidFill>
                <a:schemeClr val="dk2"/>
              </a:solidFill>
              <a:latin typeface="Roboto"/>
              <a:ea typeface="Roboto"/>
              <a:cs typeface="Roboto"/>
              <a:sym typeface="Roboto"/>
            </a:endParaRPr>
          </a:p>
          <a:p>
            <a:pPr indent="0" lvl="0" marL="0" rtl="0" algn="l">
              <a:spcBef>
                <a:spcPts val="0"/>
              </a:spcBef>
              <a:spcAft>
                <a:spcPts val="0"/>
              </a:spcAft>
              <a:buNone/>
            </a:pPr>
            <a:r>
              <a:rPr b="1" lang="en-GB" sz="1800">
                <a:solidFill>
                  <a:schemeClr val="dk2"/>
                </a:solidFill>
                <a:latin typeface="Roboto"/>
                <a:ea typeface="Roboto"/>
                <a:cs typeface="Roboto"/>
                <a:sym typeface="Roboto"/>
              </a:rPr>
              <a:t>Based on the 4 models used below are the scores achieved and other than logistic regression, others seem to be achieving better outcome</a:t>
            </a:r>
            <a:endParaRPr b="1" sz="18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Train/Test scores (when a data set with first 10000 rows were considered)</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GB" sz="1500">
                <a:solidFill>
                  <a:schemeClr val="dk2"/>
                </a:solidFill>
                <a:latin typeface="Roboto"/>
                <a:ea typeface="Roboto"/>
                <a:cs typeface="Roboto"/>
                <a:sym typeface="Roboto"/>
              </a:rPr>
              <a:t>Classification report was not seen as the best case for multi-class </a:t>
            </a:r>
            <a:r>
              <a:rPr lang="en-GB" sz="1500">
                <a:solidFill>
                  <a:schemeClr val="dk2"/>
                </a:solidFill>
                <a:latin typeface="Roboto"/>
                <a:ea typeface="Roboto"/>
                <a:cs typeface="Roboto"/>
                <a:sym typeface="Roboto"/>
              </a:rPr>
              <a:t>comparison</a:t>
            </a:r>
            <a:r>
              <a:rPr lang="en-GB" sz="1500">
                <a:solidFill>
                  <a:schemeClr val="dk2"/>
                </a:solidFill>
                <a:latin typeface="Roboto"/>
                <a:ea typeface="Roboto"/>
                <a:cs typeface="Roboto"/>
                <a:sym typeface="Roboto"/>
              </a:rPr>
              <a:t> however the precision scores were between 60-100% in all models.  </a:t>
            </a:r>
            <a:endParaRPr sz="1500">
              <a:solidFill>
                <a:schemeClr val="dk2"/>
              </a:solidFill>
              <a:latin typeface="Roboto"/>
              <a:ea typeface="Roboto"/>
              <a:cs typeface="Roboto"/>
              <a:sym typeface="Roboto"/>
            </a:endParaRPr>
          </a:p>
        </p:txBody>
      </p:sp>
      <p:graphicFrame>
        <p:nvGraphicFramePr>
          <p:cNvPr id="170" name="Google Shape;170;p23"/>
          <p:cNvGraphicFramePr/>
          <p:nvPr/>
        </p:nvGraphicFramePr>
        <p:xfrm>
          <a:off x="851900" y="2650400"/>
          <a:ext cx="3000000" cy="3000000"/>
        </p:xfrm>
        <a:graphic>
          <a:graphicData uri="http://schemas.openxmlformats.org/drawingml/2006/table">
            <a:tbl>
              <a:tblPr>
                <a:noFill/>
                <a:tableStyleId>{C7DE79D9-4B8F-42BF-8B12-5E1D614F4916}</a:tableStyleId>
              </a:tblPr>
              <a:tblGrid>
                <a:gridCol w="2256650"/>
                <a:gridCol w="2256650"/>
                <a:gridCol w="2256650"/>
              </a:tblGrid>
              <a:tr h="100000">
                <a:tc>
                  <a:txBody>
                    <a:bodyPr/>
                    <a:lstStyle/>
                    <a:p>
                      <a:pPr indent="0" lvl="0" marL="0" rtl="0" algn="l">
                        <a:spcBef>
                          <a:spcPts val="0"/>
                        </a:spcBef>
                        <a:spcAft>
                          <a:spcPts val="0"/>
                        </a:spcAft>
                        <a:buNone/>
                      </a:pPr>
                      <a:r>
                        <a:rPr b="1" lang="en-GB" sz="900"/>
                        <a:t>Model</a:t>
                      </a:r>
                      <a:endParaRPr b="1" sz="900"/>
                    </a:p>
                  </a:txBody>
                  <a:tcPr marT="91425" marB="91425" marR="91425" marL="91425"/>
                </a:tc>
                <a:tc>
                  <a:txBody>
                    <a:bodyPr/>
                    <a:lstStyle/>
                    <a:p>
                      <a:pPr indent="0" lvl="0" marL="0" rtl="0" algn="l">
                        <a:spcBef>
                          <a:spcPts val="0"/>
                        </a:spcBef>
                        <a:spcAft>
                          <a:spcPts val="0"/>
                        </a:spcAft>
                        <a:buNone/>
                      </a:pPr>
                      <a:r>
                        <a:rPr b="1" lang="en-GB" sz="900"/>
                        <a:t>Train</a:t>
                      </a:r>
                      <a:endParaRPr b="1" sz="900"/>
                    </a:p>
                  </a:txBody>
                  <a:tcPr marT="91425" marB="91425" marR="91425" marL="91425"/>
                </a:tc>
                <a:tc>
                  <a:txBody>
                    <a:bodyPr/>
                    <a:lstStyle/>
                    <a:p>
                      <a:pPr indent="0" lvl="0" marL="0" rtl="0" algn="l">
                        <a:spcBef>
                          <a:spcPts val="0"/>
                        </a:spcBef>
                        <a:spcAft>
                          <a:spcPts val="0"/>
                        </a:spcAft>
                        <a:buNone/>
                      </a:pPr>
                      <a:r>
                        <a:rPr b="1" lang="en-GB" sz="900"/>
                        <a:t>Test</a:t>
                      </a:r>
                      <a:endParaRPr b="1" sz="900"/>
                    </a:p>
                  </a:txBody>
                  <a:tcPr marT="91425" marB="91425" marR="91425" marL="91425"/>
                </a:tc>
              </a:tr>
              <a:tr h="309450">
                <a:tc>
                  <a:txBody>
                    <a:bodyPr/>
                    <a:lstStyle/>
                    <a:p>
                      <a:pPr indent="0" lvl="0" marL="0" rtl="0" algn="l">
                        <a:spcBef>
                          <a:spcPts val="0"/>
                        </a:spcBef>
                        <a:spcAft>
                          <a:spcPts val="0"/>
                        </a:spcAft>
                        <a:buNone/>
                      </a:pPr>
                      <a:r>
                        <a:rPr lang="en-GB" sz="900"/>
                        <a:t>Logistic Regression</a:t>
                      </a:r>
                      <a:endParaRPr sz="900"/>
                    </a:p>
                  </a:txBody>
                  <a:tcPr marT="91425" marB="91425" marR="91425" marL="91425"/>
                </a:tc>
                <a:tc>
                  <a:txBody>
                    <a:bodyPr/>
                    <a:lstStyle/>
                    <a:p>
                      <a:pPr indent="0" lvl="0" marL="0" rtl="0" algn="l">
                        <a:spcBef>
                          <a:spcPts val="0"/>
                        </a:spcBef>
                        <a:spcAft>
                          <a:spcPts val="0"/>
                        </a:spcAft>
                        <a:buNone/>
                      </a:pPr>
                      <a:r>
                        <a:rPr lang="en-GB" sz="900"/>
                        <a:t>28%</a:t>
                      </a:r>
                      <a:endParaRPr sz="900"/>
                    </a:p>
                  </a:txBody>
                  <a:tcPr marT="91425" marB="91425" marR="91425" marL="91425"/>
                </a:tc>
                <a:tc>
                  <a:txBody>
                    <a:bodyPr/>
                    <a:lstStyle/>
                    <a:p>
                      <a:pPr indent="0" lvl="0" marL="0" rtl="0" algn="l">
                        <a:spcBef>
                          <a:spcPts val="0"/>
                        </a:spcBef>
                        <a:spcAft>
                          <a:spcPts val="0"/>
                        </a:spcAft>
                        <a:buNone/>
                      </a:pPr>
                      <a:r>
                        <a:rPr lang="en-GB" sz="900"/>
                        <a:t>27%</a:t>
                      </a:r>
                      <a:endParaRPr sz="900"/>
                    </a:p>
                  </a:txBody>
                  <a:tcPr marT="91425" marB="91425" marR="91425" marL="91425"/>
                </a:tc>
              </a:tr>
              <a:tr h="309450">
                <a:tc>
                  <a:txBody>
                    <a:bodyPr/>
                    <a:lstStyle/>
                    <a:p>
                      <a:pPr indent="0" lvl="0" marL="0" rtl="0" algn="l">
                        <a:spcBef>
                          <a:spcPts val="0"/>
                        </a:spcBef>
                        <a:spcAft>
                          <a:spcPts val="0"/>
                        </a:spcAft>
                        <a:buNone/>
                      </a:pPr>
                      <a:r>
                        <a:rPr lang="en-GB" sz="900"/>
                        <a:t>SVM</a:t>
                      </a:r>
                      <a:endParaRPr sz="900"/>
                    </a:p>
                  </a:txBody>
                  <a:tcPr marT="91425" marB="91425" marR="91425" marL="91425"/>
                </a:tc>
                <a:tc>
                  <a:txBody>
                    <a:bodyPr/>
                    <a:lstStyle/>
                    <a:p>
                      <a:pPr indent="0" lvl="0" marL="0" rtl="0" algn="l">
                        <a:spcBef>
                          <a:spcPts val="0"/>
                        </a:spcBef>
                        <a:spcAft>
                          <a:spcPts val="0"/>
                        </a:spcAft>
                        <a:buNone/>
                      </a:pPr>
                      <a:r>
                        <a:rPr lang="en-GB" sz="900"/>
                        <a:t>68%</a:t>
                      </a:r>
                      <a:endParaRPr sz="900"/>
                    </a:p>
                  </a:txBody>
                  <a:tcPr marT="91425" marB="91425" marR="91425" marL="91425"/>
                </a:tc>
                <a:tc>
                  <a:txBody>
                    <a:bodyPr/>
                    <a:lstStyle/>
                    <a:p>
                      <a:pPr indent="0" lvl="0" marL="0" rtl="0" algn="l">
                        <a:spcBef>
                          <a:spcPts val="0"/>
                        </a:spcBef>
                        <a:spcAft>
                          <a:spcPts val="0"/>
                        </a:spcAft>
                        <a:buNone/>
                      </a:pPr>
                      <a:r>
                        <a:rPr lang="en-GB" sz="900"/>
                        <a:t>75%</a:t>
                      </a:r>
                      <a:endParaRPr sz="900"/>
                    </a:p>
                  </a:txBody>
                  <a:tcPr marT="91425" marB="91425" marR="91425" marL="91425"/>
                </a:tc>
              </a:tr>
              <a:tr h="309450">
                <a:tc>
                  <a:txBody>
                    <a:bodyPr/>
                    <a:lstStyle/>
                    <a:p>
                      <a:pPr indent="0" lvl="0" marL="0" rtl="0" algn="l">
                        <a:spcBef>
                          <a:spcPts val="0"/>
                        </a:spcBef>
                        <a:spcAft>
                          <a:spcPts val="0"/>
                        </a:spcAft>
                        <a:buNone/>
                      </a:pPr>
                      <a:r>
                        <a:rPr lang="en-GB" sz="900"/>
                        <a:t>Decision Tree</a:t>
                      </a:r>
                      <a:endParaRPr sz="900"/>
                    </a:p>
                  </a:txBody>
                  <a:tcPr marT="91425" marB="91425" marR="91425" marL="91425"/>
                </a:tc>
                <a:tc>
                  <a:txBody>
                    <a:bodyPr/>
                    <a:lstStyle/>
                    <a:p>
                      <a:pPr indent="0" lvl="0" marL="0" rtl="0" algn="l">
                        <a:spcBef>
                          <a:spcPts val="0"/>
                        </a:spcBef>
                        <a:spcAft>
                          <a:spcPts val="0"/>
                        </a:spcAft>
                        <a:buNone/>
                      </a:pPr>
                      <a:r>
                        <a:rPr lang="en-GB" sz="900"/>
                        <a:t>76%</a:t>
                      </a:r>
                      <a:endParaRPr sz="900"/>
                    </a:p>
                  </a:txBody>
                  <a:tcPr marT="91425" marB="91425" marR="91425" marL="91425"/>
                </a:tc>
                <a:tc>
                  <a:txBody>
                    <a:bodyPr/>
                    <a:lstStyle/>
                    <a:p>
                      <a:pPr indent="0" lvl="0" marL="0" rtl="0" algn="l">
                        <a:spcBef>
                          <a:spcPts val="0"/>
                        </a:spcBef>
                        <a:spcAft>
                          <a:spcPts val="0"/>
                        </a:spcAft>
                        <a:buNone/>
                      </a:pPr>
                      <a:r>
                        <a:rPr lang="en-GB" sz="900"/>
                        <a:t>69%</a:t>
                      </a:r>
                      <a:endParaRPr sz="900"/>
                    </a:p>
                  </a:txBody>
                  <a:tcPr marT="91425" marB="91425" marR="91425" marL="91425"/>
                </a:tc>
              </a:tr>
              <a:tr h="309450">
                <a:tc>
                  <a:txBody>
                    <a:bodyPr/>
                    <a:lstStyle/>
                    <a:p>
                      <a:pPr indent="0" lvl="0" marL="0" rtl="0" algn="l">
                        <a:spcBef>
                          <a:spcPts val="0"/>
                        </a:spcBef>
                        <a:spcAft>
                          <a:spcPts val="0"/>
                        </a:spcAft>
                        <a:buNone/>
                      </a:pPr>
                      <a:r>
                        <a:rPr lang="en-GB" sz="900"/>
                        <a:t>Random Forest</a:t>
                      </a:r>
                      <a:endParaRPr sz="900"/>
                    </a:p>
                  </a:txBody>
                  <a:tcPr marT="91425" marB="91425" marR="91425" marL="91425"/>
                </a:tc>
                <a:tc>
                  <a:txBody>
                    <a:bodyPr/>
                    <a:lstStyle/>
                    <a:p>
                      <a:pPr indent="0" lvl="0" marL="0" rtl="0" algn="l">
                        <a:spcBef>
                          <a:spcPts val="0"/>
                        </a:spcBef>
                        <a:spcAft>
                          <a:spcPts val="0"/>
                        </a:spcAft>
                        <a:buNone/>
                      </a:pPr>
                      <a:r>
                        <a:rPr lang="en-GB" sz="900"/>
                        <a:t>69%</a:t>
                      </a:r>
                      <a:endParaRPr sz="900"/>
                    </a:p>
                  </a:txBody>
                  <a:tcPr marT="91425" marB="91425" marR="91425" marL="91425"/>
                </a:tc>
                <a:tc>
                  <a:txBody>
                    <a:bodyPr/>
                    <a:lstStyle/>
                    <a:p>
                      <a:pPr indent="0" lvl="0" marL="0" rtl="0" algn="l">
                        <a:spcBef>
                          <a:spcPts val="0"/>
                        </a:spcBef>
                        <a:spcAft>
                          <a:spcPts val="0"/>
                        </a:spcAft>
                        <a:buNone/>
                      </a:pPr>
                      <a:r>
                        <a:rPr lang="en-GB" sz="900"/>
                        <a:t>76%</a:t>
                      </a:r>
                      <a:endParaRPr sz="9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76" name="Google Shape;176;p24"/>
          <p:cNvSpPr txBox="1"/>
          <p:nvPr/>
        </p:nvSpPr>
        <p:spPr>
          <a:xfrm>
            <a:off x="577850" y="1047575"/>
            <a:ext cx="74322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000FF"/>
              </a:buClr>
              <a:buSzPts val="1800"/>
              <a:buFont typeface="Roboto"/>
              <a:buChar char="●"/>
            </a:pPr>
            <a:r>
              <a:rPr lang="en-GB" sz="1800">
                <a:solidFill>
                  <a:srgbClr val="0000FF"/>
                </a:solidFill>
                <a:latin typeface="Roboto"/>
                <a:ea typeface="Roboto"/>
                <a:cs typeface="Roboto"/>
                <a:sym typeface="Roboto"/>
              </a:rPr>
              <a:t>To Predict the probability of meeting SLA RandomForest Classifer was chosen as the best fitting model</a:t>
            </a:r>
            <a:endParaRPr sz="1800">
              <a:solidFill>
                <a:srgbClr val="0000FF"/>
              </a:solidFill>
              <a:latin typeface="Roboto"/>
              <a:ea typeface="Roboto"/>
              <a:cs typeface="Roboto"/>
              <a:sym typeface="Roboto"/>
            </a:endParaRPr>
          </a:p>
        </p:txBody>
      </p:sp>
      <p:sp>
        <p:nvSpPr>
          <p:cNvPr id="177" name="Google Shape;177;p24"/>
          <p:cNvSpPr txBox="1"/>
          <p:nvPr/>
        </p:nvSpPr>
        <p:spPr>
          <a:xfrm>
            <a:off x="577850" y="2011125"/>
            <a:ext cx="74322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000FF"/>
              </a:buClr>
              <a:buSzPts val="1800"/>
              <a:buFont typeface="Roboto"/>
              <a:buChar char="●"/>
            </a:pPr>
            <a:r>
              <a:rPr lang="en-GB" sz="1800">
                <a:solidFill>
                  <a:srgbClr val="0000FF"/>
                </a:solidFill>
                <a:latin typeface="Roboto"/>
                <a:ea typeface="Roboto"/>
                <a:cs typeface="Roboto"/>
                <a:sym typeface="Roboto"/>
              </a:rPr>
              <a:t>To classify the ticket to assignment group, svm was chosen as the best model </a:t>
            </a:r>
            <a:endParaRPr sz="1800">
              <a:solidFill>
                <a:srgbClr val="0000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Steps</a:t>
            </a:r>
            <a:endParaRPr/>
          </a:p>
        </p:txBody>
      </p:sp>
      <p:sp>
        <p:nvSpPr>
          <p:cNvPr id="183" name="Google Shape;183;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84" name="Google Shape;184;p25"/>
          <p:cNvSpPr/>
          <p:nvPr/>
        </p:nvSpPr>
        <p:spPr>
          <a:xfrm>
            <a:off x="452100" y="3210300"/>
            <a:ext cx="7690200" cy="4653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Visualization of outcomes and predictions through reporting tools</a:t>
            </a:r>
            <a:endParaRPr>
              <a:latin typeface="Roboto"/>
              <a:ea typeface="Roboto"/>
              <a:cs typeface="Roboto"/>
              <a:sym typeface="Roboto"/>
            </a:endParaRPr>
          </a:p>
        </p:txBody>
      </p:sp>
      <p:sp>
        <p:nvSpPr>
          <p:cNvPr id="185" name="Google Shape;185;p25"/>
          <p:cNvSpPr/>
          <p:nvPr/>
        </p:nvSpPr>
        <p:spPr>
          <a:xfrm>
            <a:off x="452100" y="2595550"/>
            <a:ext cx="7690200" cy="4653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Application of model outcome to classify the tickets integrated to ServiceNow</a:t>
            </a:r>
            <a:endParaRPr>
              <a:latin typeface="Roboto"/>
              <a:ea typeface="Roboto"/>
              <a:cs typeface="Roboto"/>
              <a:sym typeface="Roboto"/>
            </a:endParaRPr>
          </a:p>
        </p:txBody>
      </p:sp>
      <p:sp>
        <p:nvSpPr>
          <p:cNvPr id="186" name="Google Shape;186;p25"/>
          <p:cNvSpPr/>
          <p:nvPr/>
        </p:nvSpPr>
        <p:spPr>
          <a:xfrm>
            <a:off x="452100" y="1044250"/>
            <a:ext cx="7690200" cy="7923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The above models resulted in reducing the number of IT incidents that </a:t>
            </a:r>
            <a:r>
              <a:rPr lang="en-GB">
                <a:latin typeface="Roboto"/>
                <a:ea typeface="Roboto"/>
                <a:cs typeface="Roboto"/>
                <a:sym typeface="Roboto"/>
              </a:rPr>
              <a:t>occur</a:t>
            </a:r>
            <a:r>
              <a:rPr lang="en-GB">
                <a:latin typeface="Roboto"/>
                <a:ea typeface="Roboto"/>
                <a:cs typeface="Roboto"/>
                <a:sym typeface="Roboto"/>
              </a:rPr>
              <a:t> by giving more insightful data and analytics around tickets being logged thereby the business operations were made smoother and better managed.  </a:t>
            </a:r>
            <a:endParaRPr>
              <a:latin typeface="Roboto"/>
              <a:ea typeface="Roboto"/>
              <a:cs typeface="Roboto"/>
              <a:sym typeface="Roboto"/>
            </a:endParaRPr>
          </a:p>
        </p:txBody>
      </p:sp>
      <p:sp>
        <p:nvSpPr>
          <p:cNvPr id="187" name="Google Shape;187;p25"/>
          <p:cNvSpPr/>
          <p:nvPr/>
        </p:nvSpPr>
        <p:spPr>
          <a:xfrm>
            <a:off x="452100" y="3825050"/>
            <a:ext cx="7690200" cy="4653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Use Machine Learning/Generative AI to improve the model to be able to have </a:t>
            </a:r>
            <a:r>
              <a:rPr lang="en-GB">
                <a:latin typeface="Roboto"/>
                <a:ea typeface="Roboto"/>
                <a:cs typeface="Roboto"/>
                <a:sym typeface="Roboto"/>
              </a:rPr>
              <a:t>efficient</a:t>
            </a:r>
            <a:r>
              <a:rPr lang="en-GB">
                <a:latin typeface="Roboto"/>
                <a:ea typeface="Roboto"/>
                <a:cs typeface="Roboto"/>
                <a:sym typeface="Roboto"/>
              </a:rPr>
              <a:t> </a:t>
            </a:r>
            <a:r>
              <a:rPr lang="en-GB">
                <a:latin typeface="Roboto"/>
                <a:ea typeface="Roboto"/>
                <a:cs typeface="Roboto"/>
                <a:sym typeface="Roboto"/>
              </a:rPr>
              <a:t>classification</a:t>
            </a:r>
            <a:r>
              <a:rPr lang="en-GB">
                <a:latin typeface="Roboto"/>
                <a:ea typeface="Roboto"/>
                <a:cs typeface="Roboto"/>
                <a:sym typeface="Roboto"/>
              </a:rPr>
              <a:t> and issue identification using chatbot</a:t>
            </a:r>
            <a:endParaRPr>
              <a:latin typeface="Roboto"/>
              <a:ea typeface="Roboto"/>
              <a:cs typeface="Roboto"/>
              <a:sym typeface="Roboto"/>
            </a:endParaRPr>
          </a:p>
        </p:txBody>
      </p:sp>
      <p:sp>
        <p:nvSpPr>
          <p:cNvPr id="188" name="Google Shape;188;p25"/>
          <p:cNvSpPr/>
          <p:nvPr/>
        </p:nvSpPr>
        <p:spPr>
          <a:xfrm>
            <a:off x="452100" y="1983400"/>
            <a:ext cx="7690200" cy="4653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Next step will look at more other insights that can be inferred out of this data to improve the model, i.e. aging analysis, automatic chasers.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p:nvPr/>
        </p:nvSpPr>
        <p:spPr>
          <a:xfrm>
            <a:off x="691426" y="1962150"/>
            <a:ext cx="7043335" cy="126689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6D9EEB"/>
                </a:solidFill>
                <a:latin typeface="Lobster"/>
              </a:rPr>
              <a:t>Thank You</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What is an Incident</a:t>
            </a:r>
            <a:endParaRPr/>
          </a:p>
          <a:p>
            <a:pPr indent="-342900" lvl="0" marL="457200" rtl="0" algn="l">
              <a:spcBef>
                <a:spcPts val="0"/>
              </a:spcBef>
              <a:spcAft>
                <a:spcPts val="0"/>
              </a:spcAft>
              <a:buSzPts val="1800"/>
              <a:buChar char="●"/>
            </a:pPr>
            <a:r>
              <a:rPr lang="en-GB"/>
              <a:t>What is Incident Management Data</a:t>
            </a:r>
            <a:endParaRPr/>
          </a:p>
          <a:p>
            <a:pPr indent="-342900" lvl="0" marL="457200" rtl="0" algn="l">
              <a:spcBef>
                <a:spcPts val="0"/>
              </a:spcBef>
              <a:spcAft>
                <a:spcPts val="0"/>
              </a:spcAft>
              <a:buSzPts val="1800"/>
              <a:buChar char="●"/>
            </a:pPr>
            <a:r>
              <a:rPr lang="en-GB"/>
              <a:t>Background and Objective of the Project</a:t>
            </a:r>
            <a:endParaRPr/>
          </a:p>
          <a:p>
            <a:pPr indent="-342900" lvl="0" marL="457200" rtl="0" algn="l">
              <a:spcBef>
                <a:spcPts val="0"/>
              </a:spcBef>
              <a:spcAft>
                <a:spcPts val="0"/>
              </a:spcAft>
              <a:buSzPts val="1800"/>
              <a:buChar char="●"/>
            </a:pPr>
            <a:r>
              <a:rPr lang="en-GB"/>
              <a:t>EDA &amp; Cleansing</a:t>
            </a:r>
            <a:endParaRPr/>
          </a:p>
          <a:p>
            <a:pPr indent="-342900" lvl="0" marL="457200" rtl="0" algn="l">
              <a:spcBef>
                <a:spcPts val="0"/>
              </a:spcBef>
              <a:spcAft>
                <a:spcPts val="0"/>
              </a:spcAft>
              <a:buSzPts val="1800"/>
              <a:buChar char="●"/>
            </a:pPr>
            <a:r>
              <a:rPr lang="en-GB"/>
              <a:t>Applying the models</a:t>
            </a:r>
            <a:endParaRPr/>
          </a:p>
          <a:p>
            <a:pPr indent="-342900" lvl="0" marL="457200" rtl="0" algn="l">
              <a:spcBef>
                <a:spcPts val="0"/>
              </a:spcBef>
              <a:spcAft>
                <a:spcPts val="0"/>
              </a:spcAft>
              <a:buSzPts val="1800"/>
              <a:buChar char="●"/>
            </a:pPr>
            <a:r>
              <a:rPr lang="en-GB"/>
              <a:t>Model Evaluation</a:t>
            </a:r>
            <a:endParaRPr/>
          </a:p>
          <a:p>
            <a:pPr indent="-342900" lvl="0" marL="457200" rtl="0" algn="l">
              <a:spcBef>
                <a:spcPts val="0"/>
              </a:spcBef>
              <a:spcAft>
                <a:spcPts val="0"/>
              </a:spcAft>
              <a:buSzPts val="1800"/>
              <a:buChar char="●"/>
            </a:pPr>
            <a:r>
              <a:rPr lang="en-GB"/>
              <a:t>Conclusion</a:t>
            </a:r>
            <a:endParaRPr/>
          </a:p>
          <a:p>
            <a:pPr indent="-342900" lvl="0" marL="457200" rtl="0" algn="l">
              <a:spcBef>
                <a:spcPts val="0"/>
              </a:spcBef>
              <a:spcAft>
                <a:spcPts val="0"/>
              </a:spcAft>
              <a:buSzPts val="1800"/>
              <a:buChar char="●"/>
            </a:pPr>
            <a:r>
              <a:rPr lang="en-GB"/>
              <a:t>Next Steps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an Incident</a:t>
            </a:r>
            <a:endParaRPr/>
          </a:p>
        </p:txBody>
      </p:sp>
      <p:sp>
        <p:nvSpPr>
          <p:cNvPr id="99" name="Google Shape;99;p15"/>
          <p:cNvSpPr txBox="1"/>
          <p:nvPr>
            <p:ph idx="1" type="body"/>
          </p:nvPr>
        </p:nvSpPr>
        <p:spPr>
          <a:xfrm>
            <a:off x="311700" y="13060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An </a:t>
            </a:r>
            <a:r>
              <a:rPr b="1" lang="en-GB" sz="2200">
                <a:solidFill>
                  <a:srgbClr val="FF00FF"/>
                </a:solidFill>
              </a:rPr>
              <a:t>Incident</a:t>
            </a:r>
            <a:r>
              <a:rPr lang="en-GB" sz="2200"/>
              <a:t> is an unexpected occurrence of a </a:t>
            </a:r>
            <a:r>
              <a:rPr lang="en-GB" sz="2200">
                <a:solidFill>
                  <a:srgbClr val="FF0000"/>
                </a:solidFill>
              </a:rPr>
              <a:t>disruption</a:t>
            </a:r>
            <a:r>
              <a:rPr lang="en-GB" sz="2200"/>
              <a:t> to a service or functionality of a product.</a:t>
            </a:r>
            <a:endParaRPr sz="2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382875" y="2312425"/>
            <a:ext cx="2847975" cy="1600200"/>
          </a:xfrm>
          <a:prstGeom prst="rect">
            <a:avLst/>
          </a:prstGeom>
          <a:noFill/>
          <a:ln>
            <a:noFill/>
          </a:ln>
        </p:spPr>
      </p:pic>
      <p:pic>
        <p:nvPicPr>
          <p:cNvPr id="101" name="Google Shape;101;p15"/>
          <p:cNvPicPr preferRelativeResize="0"/>
          <p:nvPr/>
        </p:nvPicPr>
        <p:blipFill>
          <a:blip r:embed="rId4">
            <a:alphaModFix/>
          </a:blip>
          <a:stretch>
            <a:fillRect/>
          </a:stretch>
        </p:blipFill>
        <p:spPr>
          <a:xfrm>
            <a:off x="2434250" y="3513200"/>
            <a:ext cx="2475975" cy="1386550"/>
          </a:xfrm>
          <a:prstGeom prst="rect">
            <a:avLst/>
          </a:prstGeom>
          <a:noFill/>
          <a:ln>
            <a:noFill/>
          </a:ln>
        </p:spPr>
      </p:pic>
      <p:pic>
        <p:nvPicPr>
          <p:cNvPr id="102" name="Google Shape;102;p15"/>
          <p:cNvPicPr preferRelativeResize="0"/>
          <p:nvPr/>
        </p:nvPicPr>
        <p:blipFill>
          <a:blip r:embed="rId5">
            <a:alphaModFix/>
          </a:blip>
          <a:stretch>
            <a:fillRect/>
          </a:stretch>
        </p:blipFill>
        <p:spPr>
          <a:xfrm>
            <a:off x="3454225" y="2236950"/>
            <a:ext cx="2914650" cy="156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Manage Incidents?</a:t>
            </a:r>
            <a:endParaRPr/>
          </a:p>
        </p:txBody>
      </p:sp>
      <p:sp>
        <p:nvSpPr>
          <p:cNvPr id="108" name="Google Shape;108;p16"/>
          <p:cNvSpPr txBox="1"/>
          <p:nvPr>
            <p:ph idx="1" type="body"/>
          </p:nvPr>
        </p:nvSpPr>
        <p:spPr>
          <a:xfrm>
            <a:off x="311700" y="1306075"/>
            <a:ext cx="8520600" cy="3339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GB" sz="2200"/>
              <a:t>Governments and Organizations today face large costs due to various incidents that occur which disrupts the service to the end users! (You, me  and everyone), therefore it is important to manage incidents to;</a:t>
            </a:r>
            <a:endParaRPr b="1" sz="2200"/>
          </a:p>
          <a:p>
            <a:pPr indent="-326390" lvl="0" marL="457200" rtl="0" algn="l">
              <a:spcBef>
                <a:spcPts val="1200"/>
              </a:spcBef>
              <a:spcAft>
                <a:spcPts val="0"/>
              </a:spcAft>
              <a:buSzPct val="100000"/>
              <a:buChar char="●"/>
            </a:pPr>
            <a:r>
              <a:rPr lang="en-GB" sz="2200"/>
              <a:t>Better </a:t>
            </a:r>
            <a:r>
              <a:rPr lang="en-GB" sz="2200"/>
              <a:t>livelihood</a:t>
            </a:r>
            <a:r>
              <a:rPr lang="en-GB" sz="2200"/>
              <a:t> for people</a:t>
            </a:r>
            <a:endParaRPr sz="2200"/>
          </a:p>
          <a:p>
            <a:pPr indent="-326390" lvl="0" marL="457200" rtl="0" algn="l">
              <a:spcBef>
                <a:spcPts val="0"/>
              </a:spcBef>
              <a:spcAft>
                <a:spcPts val="0"/>
              </a:spcAft>
              <a:buSzPct val="100000"/>
              <a:buChar char="●"/>
            </a:pPr>
            <a:r>
              <a:rPr lang="en-GB" sz="2200"/>
              <a:t>Maintain the product and service after sales service quality</a:t>
            </a:r>
            <a:endParaRPr sz="2200"/>
          </a:p>
          <a:p>
            <a:pPr indent="-326390" lvl="0" marL="457200" rtl="0" algn="l">
              <a:spcBef>
                <a:spcPts val="0"/>
              </a:spcBef>
              <a:spcAft>
                <a:spcPts val="0"/>
              </a:spcAft>
              <a:buSzPct val="100000"/>
              <a:buChar char="●"/>
            </a:pPr>
            <a:r>
              <a:rPr lang="en-GB" sz="2200"/>
              <a:t>Customer satisfaction and retention</a:t>
            </a:r>
            <a:endParaRPr sz="2200"/>
          </a:p>
          <a:p>
            <a:pPr indent="-326390" lvl="0" marL="457200" rtl="0" algn="l">
              <a:spcBef>
                <a:spcPts val="0"/>
              </a:spcBef>
              <a:spcAft>
                <a:spcPts val="0"/>
              </a:spcAft>
              <a:buSzPct val="100000"/>
              <a:buChar char="●"/>
            </a:pPr>
            <a:r>
              <a:rPr lang="en-GB" sz="2200"/>
              <a:t>Avoid costs to the organization due to outages</a:t>
            </a:r>
            <a:endParaRPr sz="2200"/>
          </a:p>
          <a:p>
            <a:pPr indent="-326390" lvl="0" marL="457200" rtl="0" algn="l">
              <a:spcBef>
                <a:spcPts val="0"/>
              </a:spcBef>
              <a:spcAft>
                <a:spcPts val="0"/>
              </a:spcAft>
              <a:buSzPct val="100000"/>
              <a:buChar char="●"/>
            </a:pPr>
            <a:r>
              <a:rPr lang="en-GB" sz="2200"/>
              <a:t>Be competitive in the marketplace</a:t>
            </a:r>
            <a:endParaRPr sz="2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Background and Objective of the Project</a:t>
            </a:r>
            <a:endParaRPr/>
          </a:p>
        </p:txBody>
      </p:sp>
      <p:sp>
        <p:nvSpPr>
          <p:cNvPr id="114" name="Google Shape;114;p17"/>
          <p:cNvSpPr txBox="1"/>
          <p:nvPr>
            <p:ph idx="1" type="body"/>
          </p:nvPr>
        </p:nvSpPr>
        <p:spPr>
          <a:xfrm>
            <a:off x="311700" y="1306075"/>
            <a:ext cx="8520600" cy="3339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a:solidFill>
                  <a:srgbClr val="FF00FF"/>
                </a:solidFill>
              </a:rPr>
              <a:t>About the data set</a:t>
            </a:r>
            <a:r>
              <a:rPr lang="en-GB"/>
              <a:t>  - incident management log from an IT company extracted from SNOW (</a:t>
            </a:r>
            <a:r>
              <a:rPr lang="en-GB"/>
              <a:t>ServiceNOW</a:t>
            </a:r>
            <a:r>
              <a:rPr lang="en-GB"/>
              <a:t>) combined with another relational database for enrichment</a:t>
            </a:r>
            <a:endParaRPr/>
          </a:p>
          <a:p>
            <a:pPr indent="0" lvl="0" marL="0" rtl="0" algn="l">
              <a:spcBef>
                <a:spcPts val="1200"/>
              </a:spcBef>
              <a:spcAft>
                <a:spcPts val="0"/>
              </a:spcAft>
              <a:buNone/>
            </a:pPr>
            <a:r>
              <a:rPr lang="en-GB"/>
              <a:t>Source  - </a:t>
            </a:r>
            <a:r>
              <a:rPr lang="en-GB" u="sng">
                <a:solidFill>
                  <a:schemeClr val="hlink"/>
                </a:solidFill>
                <a:hlinkClick r:id="rId3"/>
              </a:rPr>
              <a:t>https://www.kaggle.com/datasets/vipulshinde/incident-response-log</a:t>
            </a:r>
            <a:endParaRPr/>
          </a:p>
          <a:p>
            <a:pPr indent="0" lvl="0" marL="0" rtl="0" algn="l">
              <a:spcBef>
                <a:spcPts val="1200"/>
              </a:spcBef>
              <a:spcAft>
                <a:spcPts val="0"/>
              </a:spcAft>
              <a:buNone/>
            </a:pPr>
            <a:r>
              <a:rPr lang="en-GB">
                <a:solidFill>
                  <a:srgbClr val="FF00FF"/>
                </a:solidFill>
              </a:rPr>
              <a:t>Expected Deliverables </a:t>
            </a:r>
            <a:r>
              <a:rPr lang="en-GB"/>
              <a:t>- </a:t>
            </a:r>
            <a:endParaRPr/>
          </a:p>
          <a:p>
            <a:pPr indent="0" lvl="0" marL="0" rtl="0" algn="l">
              <a:spcBef>
                <a:spcPts val="1200"/>
              </a:spcBef>
              <a:spcAft>
                <a:spcPts val="0"/>
              </a:spcAft>
              <a:buNone/>
            </a:pPr>
            <a:r>
              <a:rPr b="1" lang="en-GB"/>
              <a:t>D1 - To create a predictive model to predict if a ticket will meet its SLA (Service Level Agreement) </a:t>
            </a:r>
            <a:endParaRPr b="1"/>
          </a:p>
          <a:p>
            <a:pPr indent="0" lvl="0" marL="0" rtl="0" algn="l">
              <a:spcBef>
                <a:spcPts val="1200"/>
              </a:spcBef>
              <a:spcAft>
                <a:spcPts val="0"/>
              </a:spcAft>
              <a:buNone/>
            </a:pPr>
            <a:r>
              <a:rPr b="1" lang="en-GB"/>
              <a:t>D2 - To create a model to classify a ticket based on the incident features</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(Exploratory Data Analysis) and Data Cleansing</a:t>
            </a:r>
            <a:r>
              <a:rPr lang="en-GB"/>
              <a:t> </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21" name="Google Shape;121;p18"/>
          <p:cNvSpPr/>
          <p:nvPr/>
        </p:nvSpPr>
        <p:spPr>
          <a:xfrm>
            <a:off x="452100" y="1993902"/>
            <a:ext cx="3169200" cy="5583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B5394"/>
                </a:solidFill>
                <a:latin typeface="Roboto"/>
                <a:ea typeface="Roboto"/>
                <a:cs typeface="Roboto"/>
                <a:sym typeface="Roboto"/>
              </a:rPr>
              <a:t>36 Columns</a:t>
            </a:r>
            <a:endParaRPr>
              <a:solidFill>
                <a:srgbClr val="0B5394"/>
              </a:solidFill>
              <a:latin typeface="Roboto"/>
              <a:ea typeface="Roboto"/>
              <a:cs typeface="Roboto"/>
              <a:sym typeface="Roboto"/>
            </a:endParaRPr>
          </a:p>
        </p:txBody>
      </p:sp>
      <p:sp>
        <p:nvSpPr>
          <p:cNvPr id="122" name="Google Shape;122;p18"/>
          <p:cNvSpPr/>
          <p:nvPr/>
        </p:nvSpPr>
        <p:spPr>
          <a:xfrm>
            <a:off x="452100" y="1269125"/>
            <a:ext cx="3169200" cy="5583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B5394"/>
                </a:solidFill>
                <a:latin typeface="Roboto"/>
                <a:ea typeface="Roboto"/>
                <a:cs typeface="Roboto"/>
                <a:sym typeface="Roboto"/>
              </a:rPr>
              <a:t>119998 </a:t>
            </a:r>
            <a:r>
              <a:rPr lang="en-GB">
                <a:solidFill>
                  <a:srgbClr val="0B5394"/>
                </a:solidFill>
                <a:latin typeface="Roboto"/>
                <a:ea typeface="Roboto"/>
                <a:cs typeface="Roboto"/>
                <a:sym typeface="Roboto"/>
              </a:rPr>
              <a:t>Rows of data</a:t>
            </a:r>
            <a:endParaRPr>
              <a:solidFill>
                <a:srgbClr val="0B5394"/>
              </a:solidFill>
              <a:latin typeface="Roboto"/>
              <a:ea typeface="Roboto"/>
              <a:cs typeface="Roboto"/>
              <a:sym typeface="Roboto"/>
            </a:endParaRPr>
          </a:p>
        </p:txBody>
      </p:sp>
      <p:sp>
        <p:nvSpPr>
          <p:cNvPr id="123" name="Google Shape;123;p18"/>
          <p:cNvSpPr/>
          <p:nvPr/>
        </p:nvSpPr>
        <p:spPr>
          <a:xfrm>
            <a:off x="452100" y="3528275"/>
            <a:ext cx="3169200" cy="6078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B5394"/>
                </a:solidFill>
                <a:latin typeface="Roboto"/>
                <a:ea typeface="Roboto"/>
                <a:cs typeface="Roboto"/>
                <a:sym typeface="Roboto"/>
              </a:rPr>
              <a:t>No null values found but could see ‘?’ which concealed nulls</a:t>
            </a:r>
            <a:endParaRPr>
              <a:solidFill>
                <a:srgbClr val="0B5394"/>
              </a:solidFill>
              <a:latin typeface="Roboto"/>
              <a:ea typeface="Roboto"/>
              <a:cs typeface="Roboto"/>
              <a:sym typeface="Roboto"/>
            </a:endParaRPr>
          </a:p>
        </p:txBody>
      </p:sp>
      <p:sp>
        <p:nvSpPr>
          <p:cNvPr id="124" name="Google Shape;124;p18"/>
          <p:cNvSpPr/>
          <p:nvPr/>
        </p:nvSpPr>
        <p:spPr>
          <a:xfrm>
            <a:off x="452100" y="2718650"/>
            <a:ext cx="3169200" cy="5583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B5394"/>
                </a:solidFill>
                <a:latin typeface="Roboto"/>
                <a:ea typeface="Roboto"/>
                <a:cs typeface="Roboto"/>
                <a:sym typeface="Roboto"/>
              </a:rPr>
              <a:t>Most data are discrete and categorical, only 3 numeric features</a:t>
            </a:r>
            <a:endParaRPr>
              <a:solidFill>
                <a:srgbClr val="0B5394"/>
              </a:solidFill>
              <a:latin typeface="Roboto"/>
              <a:ea typeface="Roboto"/>
              <a:cs typeface="Roboto"/>
              <a:sym typeface="Roboto"/>
            </a:endParaRPr>
          </a:p>
        </p:txBody>
      </p:sp>
      <p:pic>
        <p:nvPicPr>
          <p:cNvPr id="125" name="Google Shape;125;p18"/>
          <p:cNvPicPr preferRelativeResize="0"/>
          <p:nvPr/>
        </p:nvPicPr>
        <p:blipFill>
          <a:blip r:embed="rId3">
            <a:alphaModFix/>
          </a:blip>
          <a:stretch>
            <a:fillRect/>
          </a:stretch>
        </p:blipFill>
        <p:spPr>
          <a:xfrm>
            <a:off x="4065569" y="1229869"/>
            <a:ext cx="4434699" cy="202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(Exploratory Data Analysis) and Data Cleansing </a:t>
            </a:r>
            <a:endParaRPr/>
          </a:p>
        </p:txBody>
      </p:sp>
      <p:sp>
        <p:nvSpPr>
          <p:cNvPr id="131" name="Google Shape;131;p19"/>
          <p:cNvSpPr txBox="1"/>
          <p:nvPr>
            <p:ph idx="1" type="body"/>
          </p:nvPr>
        </p:nvSpPr>
        <p:spPr>
          <a:xfrm>
            <a:off x="311700" y="12487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32" name="Google Shape;132;p19"/>
          <p:cNvSpPr/>
          <p:nvPr/>
        </p:nvSpPr>
        <p:spPr>
          <a:xfrm>
            <a:off x="452100" y="1915300"/>
            <a:ext cx="5225400" cy="465300"/>
          </a:xfrm>
          <a:prstGeom prst="homePlate">
            <a:avLst>
              <a:gd fmla="val 50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Replaced NaN with zeros on selected columns</a:t>
            </a:r>
            <a:endParaRPr>
              <a:latin typeface="Roboto"/>
              <a:ea typeface="Roboto"/>
              <a:cs typeface="Roboto"/>
              <a:sym typeface="Roboto"/>
            </a:endParaRPr>
          </a:p>
        </p:txBody>
      </p:sp>
      <p:sp>
        <p:nvSpPr>
          <p:cNvPr id="133" name="Google Shape;133;p19"/>
          <p:cNvSpPr/>
          <p:nvPr/>
        </p:nvSpPr>
        <p:spPr>
          <a:xfrm>
            <a:off x="452100" y="1413750"/>
            <a:ext cx="5225400" cy="465300"/>
          </a:xfrm>
          <a:prstGeom prst="homePlate">
            <a:avLst>
              <a:gd fmla="val 50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Replaced all the ‘?’ with numpy NaN</a:t>
            </a:r>
            <a:endParaRPr>
              <a:latin typeface="Roboto"/>
              <a:ea typeface="Roboto"/>
              <a:cs typeface="Roboto"/>
              <a:sym typeface="Roboto"/>
            </a:endParaRPr>
          </a:p>
        </p:txBody>
      </p:sp>
      <p:sp>
        <p:nvSpPr>
          <p:cNvPr id="134" name="Google Shape;134;p19"/>
          <p:cNvSpPr/>
          <p:nvPr/>
        </p:nvSpPr>
        <p:spPr>
          <a:xfrm>
            <a:off x="452100" y="3060900"/>
            <a:ext cx="5225400" cy="546000"/>
          </a:xfrm>
          <a:prstGeom prst="homePlate">
            <a:avLst>
              <a:gd fmla="val 50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Changed the data type of the selected columns to integer and stored them as category type</a:t>
            </a:r>
            <a:endParaRPr>
              <a:latin typeface="Roboto"/>
              <a:ea typeface="Roboto"/>
              <a:cs typeface="Roboto"/>
              <a:sym typeface="Roboto"/>
            </a:endParaRPr>
          </a:p>
        </p:txBody>
      </p:sp>
      <p:sp>
        <p:nvSpPr>
          <p:cNvPr id="135" name="Google Shape;135;p19"/>
          <p:cNvSpPr/>
          <p:nvPr/>
        </p:nvSpPr>
        <p:spPr>
          <a:xfrm>
            <a:off x="452100" y="2416850"/>
            <a:ext cx="5307000" cy="607800"/>
          </a:xfrm>
          <a:prstGeom prst="homePlate">
            <a:avLst>
              <a:gd fmla="val 50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Data values were strings hence removed the characters to make them numerical</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(Exploratory Data Analysis) and Data Cleansing </a:t>
            </a:r>
            <a:endParaRPr/>
          </a:p>
        </p:txBody>
      </p:sp>
      <p:sp>
        <p:nvSpPr>
          <p:cNvPr id="141" name="Google Shape;14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42" name="Google Shape;142;p20"/>
          <p:cNvSpPr txBox="1"/>
          <p:nvPr/>
        </p:nvSpPr>
        <p:spPr>
          <a:xfrm>
            <a:off x="634450" y="1412275"/>
            <a:ext cx="3043200" cy="30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u="sng">
                <a:solidFill>
                  <a:schemeClr val="dk2"/>
                </a:solidFill>
                <a:latin typeface="Roboto"/>
                <a:ea typeface="Roboto"/>
                <a:cs typeface="Roboto"/>
                <a:sym typeface="Roboto"/>
              </a:rPr>
              <a:t>D1 - Predict SLA</a:t>
            </a:r>
            <a:endParaRPr b="1" sz="1800" u="sng">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b="1" lang="en-GB" sz="1800">
                <a:solidFill>
                  <a:schemeClr val="dk2"/>
                </a:solidFill>
                <a:latin typeface="Roboto"/>
                <a:ea typeface="Roboto"/>
                <a:cs typeface="Roboto"/>
                <a:sym typeface="Roboto"/>
              </a:rPr>
              <a:t>Target </a:t>
            </a:r>
            <a:r>
              <a:rPr lang="en-GB" sz="1800">
                <a:solidFill>
                  <a:schemeClr val="dk2"/>
                </a:solidFill>
                <a:latin typeface="Roboto"/>
                <a:ea typeface="Roboto"/>
                <a:cs typeface="Roboto"/>
                <a:sym typeface="Roboto"/>
              </a:rPr>
              <a:t>- made_sla</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b="1" lang="en-GB" sz="1800">
                <a:solidFill>
                  <a:schemeClr val="dk2"/>
                </a:solidFill>
                <a:latin typeface="Roboto"/>
                <a:ea typeface="Roboto"/>
                <a:cs typeface="Roboto"/>
                <a:sym typeface="Roboto"/>
              </a:rPr>
              <a:t>features:</a:t>
            </a:r>
            <a:endParaRPr b="1"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GB" sz="1800">
                <a:solidFill>
                  <a:schemeClr val="dk2"/>
                </a:solidFill>
                <a:latin typeface="Roboto"/>
                <a:ea typeface="Roboto"/>
                <a:cs typeface="Roboto"/>
                <a:sym typeface="Roboto"/>
              </a:rPr>
              <a:t>Active</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GB" sz="1800">
                <a:solidFill>
                  <a:schemeClr val="dk2"/>
                </a:solidFill>
                <a:latin typeface="Roboto"/>
                <a:ea typeface="Roboto"/>
                <a:cs typeface="Roboto"/>
                <a:sym typeface="Roboto"/>
              </a:rPr>
              <a:t>U_priority_confirmation</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GB" sz="1800">
                <a:solidFill>
                  <a:schemeClr val="dk2"/>
                </a:solidFill>
                <a:latin typeface="Roboto"/>
                <a:ea typeface="Roboto"/>
                <a:cs typeface="Roboto"/>
                <a:sym typeface="Roboto"/>
              </a:rPr>
              <a:t>sys_mod_count</a:t>
            </a:r>
            <a:endParaRPr sz="1800">
              <a:solidFill>
                <a:schemeClr val="dk2"/>
              </a:solidFill>
              <a:latin typeface="Roboto"/>
              <a:ea typeface="Roboto"/>
              <a:cs typeface="Roboto"/>
              <a:sym typeface="Roboto"/>
            </a:endParaRPr>
          </a:p>
        </p:txBody>
      </p:sp>
      <p:sp>
        <p:nvSpPr>
          <p:cNvPr id="143" name="Google Shape;143;p20"/>
          <p:cNvSpPr txBox="1"/>
          <p:nvPr/>
        </p:nvSpPr>
        <p:spPr>
          <a:xfrm>
            <a:off x="4144575" y="1461775"/>
            <a:ext cx="3043200" cy="30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u="sng">
                <a:solidFill>
                  <a:schemeClr val="dk2"/>
                </a:solidFill>
                <a:latin typeface="Roboto"/>
                <a:ea typeface="Roboto"/>
                <a:cs typeface="Roboto"/>
                <a:sym typeface="Roboto"/>
              </a:rPr>
              <a:t>D2 - Classify Incident</a:t>
            </a:r>
            <a:endParaRPr b="1" sz="1800" u="sng">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b="1" lang="en-GB" sz="1800">
                <a:solidFill>
                  <a:schemeClr val="dk2"/>
                </a:solidFill>
                <a:latin typeface="Roboto"/>
                <a:ea typeface="Roboto"/>
                <a:cs typeface="Roboto"/>
                <a:sym typeface="Roboto"/>
              </a:rPr>
              <a:t>Target </a:t>
            </a:r>
            <a:r>
              <a:rPr lang="en-GB" sz="1800">
                <a:solidFill>
                  <a:schemeClr val="dk2"/>
                </a:solidFill>
                <a:latin typeface="Roboto"/>
                <a:ea typeface="Roboto"/>
                <a:cs typeface="Roboto"/>
                <a:sym typeface="Roboto"/>
              </a:rPr>
              <a:t>- assignment_group</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b="1" lang="en-GB" sz="1800">
                <a:solidFill>
                  <a:schemeClr val="dk2"/>
                </a:solidFill>
                <a:latin typeface="Roboto"/>
                <a:ea typeface="Roboto"/>
                <a:cs typeface="Roboto"/>
                <a:sym typeface="Roboto"/>
              </a:rPr>
              <a:t>features</a:t>
            </a:r>
            <a:r>
              <a:rPr b="1" lang="en-GB" sz="1800">
                <a:solidFill>
                  <a:schemeClr val="dk2"/>
                </a:solidFill>
                <a:latin typeface="Roboto"/>
                <a:ea typeface="Roboto"/>
                <a:cs typeface="Roboto"/>
                <a:sym typeface="Roboto"/>
              </a:rPr>
              <a:t>:</a:t>
            </a:r>
            <a:endParaRPr b="1"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GB" sz="1800">
                <a:solidFill>
                  <a:schemeClr val="dk2"/>
                </a:solidFill>
                <a:latin typeface="Roboto"/>
                <a:ea typeface="Roboto"/>
                <a:cs typeface="Roboto"/>
                <a:sym typeface="Roboto"/>
              </a:rPr>
              <a:t>category</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GB" sz="1800">
                <a:solidFill>
                  <a:schemeClr val="dk2"/>
                </a:solidFill>
                <a:latin typeface="Roboto"/>
                <a:ea typeface="Roboto"/>
                <a:cs typeface="Roboto"/>
                <a:sym typeface="Roboto"/>
              </a:rPr>
              <a:t>location</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GB" sz="1800">
                <a:solidFill>
                  <a:schemeClr val="dk2"/>
                </a:solidFill>
                <a:latin typeface="Roboto"/>
                <a:ea typeface="Roboto"/>
                <a:cs typeface="Roboto"/>
                <a:sym typeface="Roboto"/>
              </a:rPr>
              <a:t>subcategory</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GB" sz="1800">
                <a:solidFill>
                  <a:schemeClr val="dk2"/>
                </a:solidFill>
                <a:latin typeface="Roboto"/>
                <a:ea typeface="Roboto"/>
                <a:cs typeface="Roboto"/>
                <a:sym typeface="Roboto"/>
              </a:rPr>
              <a:t>u_symptoms</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Applying the Models</a:t>
            </a:r>
            <a:endParaRPr/>
          </a:p>
        </p:txBody>
      </p:sp>
      <p:sp>
        <p:nvSpPr>
          <p:cNvPr id="149" name="Google Shape;149;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50" name="Google Shape;150;p21"/>
          <p:cNvSpPr/>
          <p:nvPr/>
        </p:nvSpPr>
        <p:spPr>
          <a:xfrm>
            <a:off x="439525" y="2403550"/>
            <a:ext cx="3169200" cy="465300"/>
          </a:xfrm>
          <a:prstGeom prst="homePlat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SVM</a:t>
            </a:r>
            <a:endParaRPr>
              <a:latin typeface="Roboto"/>
              <a:ea typeface="Roboto"/>
              <a:cs typeface="Roboto"/>
              <a:sym typeface="Roboto"/>
            </a:endParaRPr>
          </a:p>
        </p:txBody>
      </p:sp>
      <p:sp>
        <p:nvSpPr>
          <p:cNvPr id="151" name="Google Shape;151;p21"/>
          <p:cNvSpPr/>
          <p:nvPr/>
        </p:nvSpPr>
        <p:spPr>
          <a:xfrm>
            <a:off x="439525" y="1845400"/>
            <a:ext cx="3169200" cy="465300"/>
          </a:xfrm>
          <a:prstGeom prst="homePlat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Logistic Regression</a:t>
            </a:r>
            <a:endParaRPr>
              <a:latin typeface="Roboto"/>
              <a:ea typeface="Roboto"/>
              <a:cs typeface="Roboto"/>
              <a:sym typeface="Roboto"/>
            </a:endParaRPr>
          </a:p>
        </p:txBody>
      </p:sp>
      <p:sp>
        <p:nvSpPr>
          <p:cNvPr id="152" name="Google Shape;152;p21"/>
          <p:cNvSpPr/>
          <p:nvPr/>
        </p:nvSpPr>
        <p:spPr>
          <a:xfrm>
            <a:off x="439525" y="2926925"/>
            <a:ext cx="3169200" cy="465300"/>
          </a:xfrm>
          <a:prstGeom prst="homePlat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DecisionTreeClassifier</a:t>
            </a:r>
            <a:endParaRPr>
              <a:latin typeface="Roboto"/>
              <a:ea typeface="Roboto"/>
              <a:cs typeface="Roboto"/>
              <a:sym typeface="Roboto"/>
            </a:endParaRPr>
          </a:p>
        </p:txBody>
      </p:sp>
      <p:sp>
        <p:nvSpPr>
          <p:cNvPr id="153" name="Google Shape;153;p21"/>
          <p:cNvSpPr/>
          <p:nvPr/>
        </p:nvSpPr>
        <p:spPr>
          <a:xfrm>
            <a:off x="439525" y="3488050"/>
            <a:ext cx="3169200" cy="465300"/>
          </a:xfrm>
          <a:prstGeom prst="homePlat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RandomForrestClassifer</a:t>
            </a:r>
            <a:endParaRPr>
              <a:latin typeface="Roboto"/>
              <a:ea typeface="Roboto"/>
              <a:cs typeface="Roboto"/>
              <a:sym typeface="Roboto"/>
            </a:endParaRPr>
          </a:p>
        </p:txBody>
      </p:sp>
      <p:sp>
        <p:nvSpPr>
          <p:cNvPr id="154" name="Google Shape;154;p21"/>
          <p:cNvSpPr txBox="1"/>
          <p:nvPr/>
        </p:nvSpPr>
        <p:spPr>
          <a:xfrm>
            <a:off x="521250" y="1076775"/>
            <a:ext cx="83943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Roboto"/>
                <a:ea typeface="Roboto"/>
                <a:cs typeface="Roboto"/>
                <a:sym typeface="Roboto"/>
              </a:rPr>
              <a:t>Since the nature of data was discrete and categorical we need to use a classification model</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