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5"/>
    <p:sldMasterId id="2147483744" r:id="rId6"/>
  </p:sldMasterIdLst>
  <p:notesMasterIdLst>
    <p:notesMasterId r:id="rId24"/>
  </p:notesMasterIdLst>
  <p:handoutMasterIdLst>
    <p:handoutMasterId r:id="rId25"/>
  </p:handoutMasterIdLst>
  <p:sldIdLst>
    <p:sldId id="331" r:id="rId7"/>
    <p:sldId id="335" r:id="rId8"/>
    <p:sldId id="339" r:id="rId9"/>
    <p:sldId id="336" r:id="rId10"/>
    <p:sldId id="338" r:id="rId11"/>
    <p:sldId id="356" r:id="rId12"/>
    <p:sldId id="343" r:id="rId13"/>
    <p:sldId id="344" r:id="rId14"/>
    <p:sldId id="345" r:id="rId15"/>
    <p:sldId id="346" r:id="rId16"/>
    <p:sldId id="348" r:id="rId17"/>
    <p:sldId id="349" r:id="rId18"/>
    <p:sldId id="350" r:id="rId19"/>
    <p:sldId id="352" r:id="rId20"/>
    <p:sldId id="353" r:id="rId21"/>
    <p:sldId id="354" r:id="rId22"/>
    <p:sldId id="355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00"/>
    <a:srgbClr val="00A94F"/>
    <a:srgbClr val="ED1C24"/>
    <a:srgbClr val="BD2F92"/>
    <a:srgbClr val="0081C6"/>
    <a:srgbClr val="72BF44"/>
    <a:srgbClr val="F28D1E"/>
    <a:srgbClr val="54BCEB"/>
    <a:srgbClr val="AD208E"/>
    <a:srgbClr val="009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98592" autoAdjust="0"/>
  </p:normalViewPr>
  <p:slideViewPr>
    <p:cSldViewPr>
      <p:cViewPr>
        <p:scale>
          <a:sx n="80" d="100"/>
          <a:sy n="80" d="100"/>
        </p:scale>
        <p:origin x="1454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7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19BE-9B23-4EF9-A9EC-0E877FA73EEF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90573-B2FA-404B-A03F-58C0BE0B4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33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796981D-1B90-48F0-8ACD-F504B659A3C4}" type="datetimeFigureOut">
              <a:rPr lang="en-US"/>
              <a:pPr>
                <a:defRPr/>
              </a:pPr>
              <a:t>9/12/2018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1E04C4-209E-42C0-BB16-60A19275D1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8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6D10A-9E57-4931-AB59-7F95947A15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0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71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61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48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F6FB6-CFB1-42A5-83E5-890ED37D613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9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Ad</a:t>
            </a:r>
            <a:r>
              <a:rPr lang="en-US" b="1" baseline="0" dirty="0"/>
              <a:t> p</a:t>
            </a:r>
            <a:r>
              <a:rPr lang="en-US" b="1" dirty="0"/>
              <a:t>roject</a:t>
            </a:r>
            <a:r>
              <a:rPr lang="en-US" b="1" baseline="0" dirty="0"/>
              <a:t> timeline </a:t>
            </a:r>
            <a:r>
              <a:rPr lang="en-US" baseline="0" dirty="0"/>
              <a:t>to address why we are discussing this as a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4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3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7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9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4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E04C4-209E-42C0-BB16-60A19275D14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4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733800"/>
            <a:ext cx="77724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85800" y="3733800"/>
            <a:ext cx="77724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 with tag rgb vert 7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91400" y="5535612"/>
            <a:ext cx="1447799" cy="1121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733800"/>
            <a:ext cx="77724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D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Rounded MT Bold" pitchFamily="34" charset="0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5800" y="6400801"/>
            <a:ext cx="457200" cy="457200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764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/>
                </a:solidFill>
                <a:latin typeface="Arial Rounded MT Bold" pitchFamily="34" charset="0"/>
              </a:rPr>
              <a:t>Children’s Healthcare of Atlanta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3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733800"/>
            <a:ext cx="77724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85800" y="3733800"/>
            <a:ext cx="77724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 with tag rgb vert 7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91400" y="5535612"/>
            <a:ext cx="1447799" cy="11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387975"/>
            <a:ext cx="7086600" cy="1317625"/>
          </a:xfrm>
        </p:spPr>
        <p:txBody>
          <a:bodyPr anchor="b" anchorCtr="0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logo with tag rgb vert 7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91400" y="5535612"/>
            <a:ext cx="1447799" cy="11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8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1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9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Hope-and-Will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69163" y="6299835"/>
            <a:ext cx="1112837" cy="55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prstClr val="white">
                    <a:lumMod val="75000"/>
                  </a:prstClr>
                </a:solidFill>
                <a:latin typeface="Arial Rounded MT Bold" pitchFamily="34" charset="0"/>
              </a:rPr>
              <a:t>Children’s Healthcare of Atlanta</a:t>
            </a:r>
          </a:p>
        </p:txBody>
      </p:sp>
      <p:pic>
        <p:nvPicPr>
          <p:cNvPr id="15" name="Picture 14" descr="Hope and Will Truncated 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9654" y="6096000"/>
            <a:ext cx="138234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77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6608"/>
            <a:ext cx="4040188" cy="7159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9D57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4040188" cy="4038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6608"/>
            <a:ext cx="4041775" cy="7159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9D57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09800"/>
            <a:ext cx="4041775" cy="4038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6" descr="Hope-and-Will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69163" y="6299835"/>
            <a:ext cx="1112837" cy="55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096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prstClr val="white">
                    <a:lumMod val="75000"/>
                  </a:prstClr>
                </a:solidFill>
                <a:latin typeface="Arial Rounded MT Bold" pitchFamily="34" charset="0"/>
              </a:rPr>
              <a:t>Children’s Healthcare of Atlanta</a:t>
            </a:r>
          </a:p>
        </p:txBody>
      </p:sp>
      <p:pic>
        <p:nvPicPr>
          <p:cNvPr id="16" name="Picture 15" descr="Hope and Will Truncated 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9654" y="6096000"/>
            <a:ext cx="138234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76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423F924-74D2-45C3-9581-52674854CC0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3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pe-and-Will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69163" y="6299835"/>
            <a:ext cx="1112837" cy="55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096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prstClr val="white">
                    <a:lumMod val="75000"/>
                  </a:prstClr>
                </a:solidFill>
                <a:latin typeface="Arial Rounded MT Bold" pitchFamily="34" charset="0"/>
              </a:rPr>
              <a:t>Children’s Healthcare of Atlanta</a:t>
            </a:r>
          </a:p>
        </p:txBody>
      </p:sp>
      <p:pic>
        <p:nvPicPr>
          <p:cNvPr id="10" name="Picture 9" descr="Hope and Will Truncated 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9654" y="6096000"/>
            <a:ext cx="138234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387975"/>
            <a:ext cx="7086600" cy="1317625"/>
          </a:xfrm>
        </p:spPr>
        <p:txBody>
          <a:bodyPr anchor="b" anchorCtr="0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logo with tag rgb vert 7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91400" y="5535612"/>
            <a:ext cx="1447799" cy="1121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423F924-74D2-45C3-9581-52674854CC0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59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733800"/>
            <a:ext cx="77724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969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1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6" descr="Hope-and-Will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69163" y="6299835"/>
            <a:ext cx="1112837" cy="55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6096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Children’s Healthcare of Atlanta</a:t>
            </a:r>
          </a:p>
        </p:txBody>
      </p:sp>
      <p:pic>
        <p:nvPicPr>
          <p:cNvPr id="13" name="Picture 12" descr="Hope and Will Truncated 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9654" y="6096000"/>
            <a:ext cx="1382346" cy="7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Hope-and-Will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69163" y="6299835"/>
            <a:ext cx="1112837" cy="55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Children’s Healthcare of Atlanta</a:t>
            </a:r>
          </a:p>
        </p:txBody>
      </p:sp>
      <p:pic>
        <p:nvPicPr>
          <p:cNvPr id="15" name="Picture 14" descr="Hope and Will Truncated 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9654" y="6096000"/>
            <a:ext cx="1382346" cy="76200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6608"/>
            <a:ext cx="4040188" cy="7159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9D57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4040188" cy="4038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6608"/>
            <a:ext cx="4041775" cy="7159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9D57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09800"/>
            <a:ext cx="4041775" cy="4038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6" descr="Hope-and-Will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69163" y="6299835"/>
            <a:ext cx="1112837" cy="55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096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Children’s Healthcare of Atlanta</a:t>
            </a:r>
          </a:p>
        </p:txBody>
      </p:sp>
      <p:pic>
        <p:nvPicPr>
          <p:cNvPr id="16" name="Picture 15" descr="Hope and Will Truncated 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9654" y="6096000"/>
            <a:ext cx="1382346" cy="76200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423F924-74D2-45C3-9581-52674854CC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pe-and-Will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69163" y="6299835"/>
            <a:ext cx="1112837" cy="55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96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Children’s Healthcare of Atlanta</a:t>
            </a:r>
          </a:p>
        </p:txBody>
      </p:sp>
      <p:pic>
        <p:nvPicPr>
          <p:cNvPr id="10" name="Picture 9" descr="Hope and Will Truncated 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9654" y="6096000"/>
            <a:ext cx="1382346" cy="7620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pe-and-Will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69163" y="6299835"/>
            <a:ext cx="1112837" cy="55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09600" y="647700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Children’s Healthcare of Atlanta</a:t>
            </a:r>
          </a:p>
        </p:txBody>
      </p:sp>
      <p:pic>
        <p:nvPicPr>
          <p:cNvPr id="10" name="Picture 9" descr="Hope and Will Truncated 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9654" y="6096000"/>
            <a:ext cx="138234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739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2600" y="6550025"/>
            <a:ext cx="6477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Children’s Healthcare of Atlanta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423F924-74D2-45C3-9581-52674854CC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1" r:id="rId4"/>
    <p:sldLayoutId id="2147483732" r:id="rId5"/>
    <p:sldLayoutId id="2147483735" r:id="rId6"/>
    <p:sldLayoutId id="2147483736" r:id="rId7"/>
    <p:sldLayoutId id="2147483743" r:id="rId8"/>
    <p:sldLayoutId id="2147483737" r:id="rId9"/>
    <p:sldLayoutId id="2147483741" r:id="rId10"/>
    <p:sldLayoutId id="2147483738" r:id="rId11"/>
    <p:sldLayoutId id="214748374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9D5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54431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9D5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 Rounded MT Bold" pitchFamily="34" charset="0"/>
              </a:rPr>
              <a:t>An investigation into the cost of male cardiac patients in Vermont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914400"/>
          </a:xfrm>
        </p:spPr>
        <p:txBody>
          <a:bodyPr/>
          <a:lstStyle/>
          <a:p>
            <a:pPr algn="r" eaLnBrk="1" hangingPunct="1">
              <a:buFont typeface="Arial" pitchFamily="34" charset="0"/>
              <a:buNone/>
              <a:defRPr/>
            </a:pPr>
            <a:r>
              <a:rPr lang="en-US" dirty="0"/>
              <a:t>Uday Joshi</a:t>
            </a:r>
          </a:p>
          <a:p>
            <a:pPr algn="r" eaLnBrk="1" hangingPunct="1">
              <a:buFont typeface="Arial" pitchFamily="34" charset="0"/>
              <a:buNone/>
              <a:defRPr/>
            </a:pPr>
            <a:r>
              <a:rPr lang="en-US" sz="2000" dirty="0"/>
              <a:t>Data Science, General Assembly/Booz Allen Hamilton, Wave 3 Cohort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7BE58-202C-4FAE-AFCD-FCF7639A5931}"/>
              </a:ext>
            </a:extLst>
          </p:cNvPr>
          <p:cNvSpPr/>
          <p:nvPr/>
        </p:nvSpPr>
        <p:spPr>
          <a:xfrm>
            <a:off x="7086600" y="5410200"/>
            <a:ext cx="1905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Cardiac DRG by Charges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199" y="1469020"/>
            <a:ext cx="8229600" cy="4572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24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Male Cardiac DRGs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1450253" y="5789951"/>
            <a:ext cx="1905000" cy="5435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 Heart Failure &amp; Shock W CC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18F3-852C-438C-9190-7153BB20BAC6}"/>
              </a:ext>
            </a:extLst>
          </p:cNvPr>
          <p:cNvSpPr txBox="1"/>
          <p:nvPr/>
        </p:nvSpPr>
        <p:spPr>
          <a:xfrm>
            <a:off x="4114800" y="5354479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Charges ($)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B6C602-694A-48E8-BCC3-12A3327F22A2}"/>
              </a:ext>
            </a:extLst>
          </p:cNvPr>
          <p:cNvSpPr/>
          <p:nvPr/>
        </p:nvSpPr>
        <p:spPr>
          <a:xfrm>
            <a:off x="3660053" y="5789951"/>
            <a:ext cx="2057400" cy="54355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2. Cardiac </a:t>
            </a:r>
            <a:r>
              <a:rPr lang="en-US" sz="1200" dirty="0" err="1">
                <a:solidFill>
                  <a:schemeClr val="tx1"/>
                </a:solidFill>
              </a:rPr>
              <a:t>Arrhythia</a:t>
            </a:r>
            <a:r>
              <a:rPr lang="en-US" sz="1200" dirty="0">
                <a:solidFill>
                  <a:schemeClr val="tx1"/>
                </a:solidFill>
              </a:rPr>
              <a:t> &amp; Conduction Disorders W/O MCC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AEAC12-032F-4077-82DE-D4369EA4A5FD}"/>
              </a:ext>
            </a:extLst>
          </p:cNvPr>
          <p:cNvSpPr/>
          <p:nvPr/>
        </p:nvSpPr>
        <p:spPr>
          <a:xfrm>
            <a:off x="6022253" y="5789951"/>
            <a:ext cx="2057400" cy="543558"/>
          </a:xfrm>
          <a:prstGeom prst="rect">
            <a:avLst/>
          </a:prstGeom>
          <a:noFill/>
          <a:ln w="28575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 Heart Failure &amp; Shock W MCC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D6ED9-5B84-4973-9E2D-4166F1C9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045230"/>
            <a:ext cx="8229600" cy="3212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C9F11C-497A-4F1D-9F00-4200E174D576}"/>
              </a:ext>
            </a:extLst>
          </p:cNvPr>
          <p:cNvSpPr txBox="1"/>
          <p:nvPr/>
        </p:nvSpPr>
        <p:spPr>
          <a:xfrm>
            <a:off x="457199" y="6400800"/>
            <a:ext cx="777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 CC = With Complication or Comorbidity;  W MCC = With Major Complication or Comorbidity   </a:t>
            </a:r>
          </a:p>
        </p:txBody>
      </p:sp>
    </p:spTree>
    <p:extLst>
      <p:ext uri="{BB962C8B-B14F-4D97-AF65-F5344CB8AC3E}">
        <p14:creationId xmlns:p14="http://schemas.microsoft.com/office/powerpoint/2010/main" val="173575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Hospitals by Cardiac Cases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0" y="1469020"/>
            <a:ext cx="4775672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Top 5 Hospitals by volume (2011-2016)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81001" y="1469020"/>
            <a:ext cx="2967726" cy="4572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24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Male Hospital Patients (2011-2016)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533400" y="5791200"/>
            <a:ext cx="7848600" cy="543558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Frequent = University of Vermont Medical Center (59% of Patients)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6423B-4C74-4797-95A2-231FC6FE9A5F}"/>
              </a:ext>
            </a:extLst>
          </p:cNvPr>
          <p:cNvSpPr txBox="1"/>
          <p:nvPr/>
        </p:nvSpPr>
        <p:spPr>
          <a:xfrm>
            <a:off x="1292942" y="5152917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Number of Patients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4FD94-15ED-42DC-80B6-9F048731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2188581"/>
            <a:ext cx="3481387" cy="285014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F60663-F57D-488A-BA8E-742E6F4FF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21358"/>
              </p:ext>
            </p:extLst>
          </p:nvPr>
        </p:nvGraphicFramePr>
        <p:xfrm>
          <a:off x="4572000" y="2456672"/>
          <a:ext cx="3289300" cy="12573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388796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2074312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Hospital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Cardiac Inpatients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28123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University of Vermont Medical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1690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Rutland Regional Medical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7953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Southwestern Vermont Medical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5017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Central Vermont Hospital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298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Northwestern Medical 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208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22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Linear Regression </a:t>
            </a:r>
            <a:br>
              <a:rPr lang="en-US" dirty="0"/>
            </a:br>
            <a:r>
              <a:rPr lang="en-US" dirty="0"/>
              <a:t>(Lasso &amp; Ridge)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1469020"/>
            <a:ext cx="3785072" cy="43352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Ridge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81000" y="1469020"/>
            <a:ext cx="3505199" cy="4572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24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Lasso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533400" y="5254069"/>
            <a:ext cx="7848600" cy="59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Median of Charges = $19,532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CB106-3F2F-4D31-9831-C101E5EABA5C}"/>
              </a:ext>
            </a:extLst>
          </p:cNvPr>
          <p:cNvSpPr txBox="1"/>
          <p:nvPr/>
        </p:nvSpPr>
        <p:spPr>
          <a:xfrm>
            <a:off x="533400" y="64770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Dummy Variables used: 'HOSPITAL', 'ADMISSION_TYPE', 'ADMISSION_SOURCE','AGE_GROUP', 'ZIP_CODE', 'GENDER', 'DISCHARGE_STATUS', 'PAYMENT_SOURCE', 'DRG', 'CARDIAC_DRG', 'HOSPITAL_SERVICE_AREA'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09B6F-7A21-4265-B783-1116DE0C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241657"/>
            <a:ext cx="3581399" cy="1952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3A2B0E-FD0D-4EA6-AF74-4C2F2B7F300F}"/>
              </a:ext>
            </a:extLst>
          </p:cNvPr>
          <p:cNvSpPr/>
          <p:nvPr/>
        </p:nvSpPr>
        <p:spPr>
          <a:xfrm>
            <a:off x="381000" y="4343400"/>
            <a:ext cx="3505199" cy="381000"/>
          </a:xfrm>
          <a:prstGeom prst="rect">
            <a:avLst/>
          </a:prstGeom>
          <a:noFill/>
          <a:ln>
            <a:solidFill>
              <a:srgbClr val="00A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E9229-9A7C-4915-BC8E-4511CFF90B0F}"/>
              </a:ext>
            </a:extLst>
          </p:cNvPr>
          <p:cNvSpPr txBox="1"/>
          <p:nvPr/>
        </p:nvSpPr>
        <p:spPr>
          <a:xfrm>
            <a:off x="381000" y="4366433"/>
            <a:ext cx="350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= $16,910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927D3-0EB7-4BC8-A4C4-D52CF91B9E9B}"/>
              </a:ext>
            </a:extLst>
          </p:cNvPr>
          <p:cNvSpPr/>
          <p:nvPr/>
        </p:nvSpPr>
        <p:spPr>
          <a:xfrm>
            <a:off x="4876801" y="4316361"/>
            <a:ext cx="3708871" cy="381000"/>
          </a:xfrm>
          <a:prstGeom prst="rect">
            <a:avLst/>
          </a:prstGeom>
          <a:noFill/>
          <a:ln>
            <a:solidFill>
              <a:srgbClr val="FFD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7032A-064D-4007-929B-64B158D50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196300"/>
            <a:ext cx="3785072" cy="1766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32907A-A4AF-483D-B930-8353E82318ED}"/>
              </a:ext>
            </a:extLst>
          </p:cNvPr>
          <p:cNvSpPr txBox="1"/>
          <p:nvPr/>
        </p:nvSpPr>
        <p:spPr>
          <a:xfrm>
            <a:off x="4978637" y="4347383"/>
            <a:ext cx="350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= $18,471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07DD0-5D89-4F41-B1A2-DE23C1D8EF84}"/>
              </a:ext>
            </a:extLst>
          </p:cNvPr>
          <p:cNvSpPr txBox="1"/>
          <p:nvPr/>
        </p:nvSpPr>
        <p:spPr>
          <a:xfrm>
            <a:off x="533400" y="6232244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Train, Test, Split (70/30) used</a:t>
            </a:r>
          </a:p>
        </p:txBody>
      </p:sp>
    </p:spTree>
    <p:extLst>
      <p:ext uri="{BB962C8B-B14F-4D97-AF65-F5344CB8AC3E}">
        <p14:creationId xmlns:p14="http://schemas.microsoft.com/office/powerpoint/2010/main" val="202043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Random Forest Regressor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81000" y="1447800"/>
            <a:ext cx="8305800" cy="457200"/>
          </a:xfrm>
          <a:prstGeom prst="rect">
            <a:avLst/>
          </a:prstGeom>
          <a:gradFill flip="none" rotWithShape="1">
            <a:gsLst>
              <a:gs pos="73377">
                <a:srgbClr val="00B0F0"/>
              </a:gs>
              <a:gs pos="40000">
                <a:srgbClr val="00B0F0"/>
              </a:gs>
              <a:gs pos="82000">
                <a:srgbClr val="00B0F0"/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Random Forest Regressor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381000" y="5307625"/>
            <a:ext cx="8305800" cy="543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Median of Charges = $19,532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CB106-3F2F-4D31-9831-C101E5EABA5C}"/>
              </a:ext>
            </a:extLst>
          </p:cNvPr>
          <p:cNvSpPr txBox="1"/>
          <p:nvPr/>
        </p:nvSpPr>
        <p:spPr>
          <a:xfrm>
            <a:off x="533400" y="64770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Dummy Variables used: 'HOSPITAL', 'ADMISSION_TYPE', 'ADMISSION_SOURCE','AGE_GROUP', 'ZIP_CODE', 'GENDER', 'DISCHARGE_STATUS', 'PAYMENT_SOURCE', 'DRG', 'CARDIAC_DRG', 'HOSPITAL_SERVICE_AREA'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A2B0E-FD0D-4EA6-AF74-4C2F2B7F300F}"/>
              </a:ext>
            </a:extLst>
          </p:cNvPr>
          <p:cNvSpPr/>
          <p:nvPr/>
        </p:nvSpPr>
        <p:spPr>
          <a:xfrm>
            <a:off x="381000" y="4343400"/>
            <a:ext cx="8305800" cy="381000"/>
          </a:xfrm>
          <a:prstGeom prst="rect">
            <a:avLst/>
          </a:prstGeom>
          <a:noFill/>
          <a:ln>
            <a:solidFill>
              <a:srgbClr val="00A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E9229-9A7C-4915-BC8E-4511CFF90B0F}"/>
              </a:ext>
            </a:extLst>
          </p:cNvPr>
          <p:cNvSpPr txBox="1"/>
          <p:nvPr/>
        </p:nvSpPr>
        <p:spPr>
          <a:xfrm>
            <a:off x="286916" y="4372645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= $19,827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02F68-0CA1-474C-9A93-C34D9300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15749"/>
            <a:ext cx="8305800" cy="14611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880B5D-E200-4995-9179-A232750B0B11}"/>
              </a:ext>
            </a:extLst>
          </p:cNvPr>
          <p:cNvSpPr txBox="1"/>
          <p:nvPr/>
        </p:nvSpPr>
        <p:spPr>
          <a:xfrm>
            <a:off x="533400" y="6232244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Train, Test, Split (70/30) used</a:t>
            </a:r>
          </a:p>
        </p:txBody>
      </p:sp>
    </p:spTree>
    <p:extLst>
      <p:ext uri="{BB962C8B-B14F-4D97-AF65-F5344CB8AC3E}">
        <p14:creationId xmlns:p14="http://schemas.microsoft.com/office/powerpoint/2010/main" val="728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Decision Tree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1469020"/>
            <a:ext cx="3785072" cy="43352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81000" y="1469020"/>
            <a:ext cx="3505199" cy="4572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24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533400" y="5791200"/>
            <a:ext cx="7848600" cy="543558"/>
          </a:xfrm>
          <a:prstGeom prst="rect">
            <a:avLst/>
          </a:prstGeom>
          <a:noFill/>
          <a:ln w="28575">
            <a:solidFill>
              <a:srgbClr val="FFD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Trained model performs better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CB106-3F2F-4D31-9831-C101E5EABA5C}"/>
              </a:ext>
            </a:extLst>
          </p:cNvPr>
          <p:cNvSpPr txBox="1"/>
          <p:nvPr/>
        </p:nvSpPr>
        <p:spPr>
          <a:xfrm>
            <a:off x="533400" y="64770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Dummy Variables used: 'HOSPITAL', 'ADMISSION_TYPE', 'ADMISSION_SOURCE','AGE_GROUP', 'ZIP_CODE', 'GENDER', 'DISCHARGE_STATUS', 'PAYMENT_SOURCE', 'DRG', 'CARDIAC_DRG', 'HOSPITAL_SERVICE_AREA'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2D8ED-70CD-4F2F-B89E-D7225217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8" y="2025512"/>
            <a:ext cx="4452352" cy="2570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0FE1A1-1B4A-401D-A675-2502F2C00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492" y="2077229"/>
            <a:ext cx="4026708" cy="257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Decision Tree (Gini)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81000" y="1447800"/>
            <a:ext cx="8305800" cy="457200"/>
          </a:xfrm>
          <a:prstGeom prst="rect">
            <a:avLst/>
          </a:prstGeom>
          <a:gradFill flip="none" rotWithShape="1">
            <a:gsLst>
              <a:gs pos="73377">
                <a:srgbClr val="00B0F0"/>
              </a:gs>
              <a:gs pos="40000">
                <a:srgbClr val="00B0F0"/>
              </a:gs>
              <a:gs pos="82000">
                <a:srgbClr val="00B0F0"/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Features Importance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381000" y="5791200"/>
            <a:ext cx="8305800" cy="543558"/>
          </a:xfrm>
          <a:prstGeom prst="rect">
            <a:avLst/>
          </a:prstGeom>
          <a:noFill/>
          <a:ln w="28575">
            <a:solidFill>
              <a:srgbClr val="FFD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 days has the greatest amount of importance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CB106-3F2F-4D31-9831-C101E5EABA5C}"/>
              </a:ext>
            </a:extLst>
          </p:cNvPr>
          <p:cNvSpPr txBox="1"/>
          <p:nvPr/>
        </p:nvSpPr>
        <p:spPr>
          <a:xfrm>
            <a:off x="533400" y="64770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DRG 246 = PERC CARDIOVASC PROC W DRUG-ELUTING STENT W MCC OR 4+ VESSELS/STENTS</a:t>
            </a:r>
          </a:p>
          <a:p>
            <a:r>
              <a:rPr lang="en-US" sz="1000" dirty="0"/>
              <a:t>DRG 220 = CARDIAC VALVE &amp; OTH MAJ CARDIOTHORACIC PROC W/O CARD CATH W CC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4D4C3-F972-4F2D-8FD8-05C0FF96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47242"/>
            <a:ext cx="5895975" cy="34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2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2F168-6218-4B32-A292-A273B572399C}"/>
              </a:ext>
            </a:extLst>
          </p:cNvPr>
          <p:cNvSpPr/>
          <p:nvPr/>
        </p:nvSpPr>
        <p:spPr>
          <a:xfrm>
            <a:off x="474306" y="1627663"/>
            <a:ext cx="67646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 performed the best, and had the least error</a:t>
            </a:r>
          </a:p>
        </p:txBody>
      </p:sp>
    </p:spTree>
    <p:extLst>
      <p:ext uri="{BB962C8B-B14F-4D97-AF65-F5344CB8AC3E}">
        <p14:creationId xmlns:p14="http://schemas.microsoft.com/office/powerpoint/2010/main" val="350348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2F168-6218-4B32-A292-A273B572399C}"/>
              </a:ext>
            </a:extLst>
          </p:cNvPr>
          <p:cNvSpPr/>
          <p:nvPr/>
        </p:nvSpPr>
        <p:spPr>
          <a:xfrm>
            <a:off x="474306" y="1627663"/>
            <a:ext cx="67646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investigation of Linear Regression (value in $T)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between male and females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classification to bucket charges into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smaller number of features –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9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sz="2000" dirty="0"/>
              <a:t>Business Case and Objective</a:t>
            </a:r>
          </a:p>
          <a:p>
            <a:r>
              <a:rPr lang="en-US" sz="2000" dirty="0"/>
              <a:t>Data/EDA</a:t>
            </a:r>
          </a:p>
          <a:p>
            <a:r>
              <a:rPr lang="en-US" sz="2000" dirty="0"/>
              <a:t>Models</a:t>
            </a:r>
            <a:endParaRPr lang="en-US" sz="1600" dirty="0"/>
          </a:p>
          <a:p>
            <a:r>
              <a:rPr lang="en-US" sz="2000" dirty="0"/>
              <a:t>Results</a:t>
            </a:r>
            <a:endParaRPr lang="en-US" sz="1600" dirty="0"/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Lessons Learned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547ED-6273-473E-9E20-63EC27B23917}"/>
              </a:ext>
            </a:extLst>
          </p:cNvPr>
          <p:cNvSpPr/>
          <p:nvPr/>
        </p:nvSpPr>
        <p:spPr>
          <a:xfrm>
            <a:off x="3810000" y="5943600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7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Business Case &amp; Objective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23F924-74D2-45C3-9581-52674854CC0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5679" y="1447800"/>
            <a:ext cx="8001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Heart failure (HF) is prevalent in 5.7 million people in the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Cost to treat HF per annum estimated to be between $37.2 and $39.2 billion</a:t>
            </a:r>
            <a:endParaRPr lang="en-US" sz="1400" b="1" i="1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Reasons for cost include policy makers, and data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Discrepancies in pharmaceutical cost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Medicare does not negotiate prices with hospitals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Private insurance companies negotiate prices with 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Journal of the American Medical Association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Study found that in 2016, the average cost of coronary artery graft surgery was $75,345 compared to $15,742 and $36,509 in the Netherlands and Switzerland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Determine the cost of cardiac procedures for males in Vermont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Stakeholders: Hospitals, insurance companies, local and federal government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lvl="1"/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4008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Source: </a:t>
            </a:r>
            <a:r>
              <a:rPr lang="en-US" sz="1000" dirty="0"/>
              <a:t>A Reevaluation of the Costs of Heart Failure and Its Implications for Allocation of Health Resources in the United States.</a:t>
            </a:r>
          </a:p>
          <a:p>
            <a:r>
              <a:rPr lang="en-US" sz="1000" dirty="0">
                <a:latin typeface="+mn-lt"/>
              </a:rPr>
              <a:t>URL: https://onlinelibrary.wiley.com/doi/pdf/10.1002/clc.22260</a:t>
            </a:r>
          </a:p>
        </p:txBody>
      </p:sp>
    </p:spTree>
    <p:extLst>
      <p:ext uri="{BB962C8B-B14F-4D97-AF65-F5344CB8AC3E}">
        <p14:creationId xmlns:p14="http://schemas.microsoft.com/office/powerpoint/2010/main" val="40384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A794F-87FC-4587-910F-9347EB562DF1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AutoShape 9" descr="Image result for will and hope children's healthcare of atlanta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0F0F3-9516-4523-B6AC-C1093B48DB52}"/>
              </a:ext>
            </a:extLst>
          </p:cNvPr>
          <p:cNvSpPr/>
          <p:nvPr/>
        </p:nvSpPr>
        <p:spPr>
          <a:xfrm>
            <a:off x="3657600" y="6019800"/>
            <a:ext cx="4800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B99B0D-8F94-429D-A87D-C18677D152AC}"/>
              </a:ext>
            </a:extLst>
          </p:cNvPr>
          <p:cNvSpPr/>
          <p:nvPr/>
        </p:nvSpPr>
        <p:spPr>
          <a:xfrm>
            <a:off x="307974" y="1439863"/>
            <a:ext cx="845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was collected from the Vermont Department of Health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includes hospital inpatient discharges from 2011-2016 for Vermont hospitals</a:t>
            </a:r>
            <a:endParaRPr lang="en-US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864461-5BFD-496E-93EA-821A4ADCE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66636"/>
              </p:ext>
            </p:extLst>
          </p:nvPr>
        </p:nvGraphicFramePr>
        <p:xfrm>
          <a:off x="552450" y="2286000"/>
          <a:ext cx="7372351" cy="2971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34736">
                  <a:extLst>
                    <a:ext uri="{9D8B030D-6E8A-4147-A177-3AD203B41FA5}">
                      <a16:colId xmlns:a16="http://schemas.microsoft.com/office/drawing/2014/main" val="2373366852"/>
                    </a:ext>
                  </a:extLst>
                </a:gridCol>
                <a:gridCol w="2201152">
                  <a:extLst>
                    <a:ext uri="{9D8B030D-6E8A-4147-A177-3AD203B41FA5}">
                      <a16:colId xmlns:a16="http://schemas.microsoft.com/office/drawing/2014/main" val="164904729"/>
                    </a:ext>
                  </a:extLst>
                </a:gridCol>
                <a:gridCol w="3331880">
                  <a:extLst>
                    <a:ext uri="{9D8B030D-6E8A-4147-A177-3AD203B41FA5}">
                      <a16:colId xmlns:a16="http://schemas.microsoft.com/office/drawing/2014/main" val="1416437368"/>
                    </a:ext>
                  </a:extLst>
                </a:gridCol>
                <a:gridCol w="904583">
                  <a:extLst>
                    <a:ext uri="{9D8B030D-6E8A-4147-A177-3AD203B41FA5}">
                      <a16:colId xmlns:a16="http://schemas.microsoft.com/office/drawing/2014/main" val="132012631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Input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961653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HNUM2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HOSPITAL_NUMBER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HOSPITAL_NUMBER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349784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ADMISSION_TYPE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ADMISSION_TYPE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83359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ADMISSION_SOURCE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ADMISSION_SOURCE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692827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AGEGRP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AGE_GROUP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 AGE 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653934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ZIPGRP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ZIP_CODE_GROUP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 ZIP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40748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91265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DISCHARGE_STATUS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DISCHARGE_STATUS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733631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PRINCIPAL_PAYMENT_SOURCE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PRINCIPAL_PAYMENT_SOURCE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299329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TOTAL_CHARGES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COST OF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183304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DIAGNOSIS RELATED GROUP  (INPATIENT ONLY)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27583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 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(DISCHARGE DATE minus ADMISSION DATE)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42873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 OF DISCHARGE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 DISCHARGE 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640134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ADMID_QTR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ADMID_QTR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ADMISSION QUARTER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348594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DISCD_QTR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DISCD_QTR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DISCHARGE QUARTER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035571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F9E054-7D71-4EDF-BF12-8CCA5B756EF1}"/>
              </a:ext>
            </a:extLst>
          </p:cNvPr>
          <p:cNvSpPr/>
          <p:nvPr/>
        </p:nvSpPr>
        <p:spPr>
          <a:xfrm>
            <a:off x="527868" y="4063365"/>
            <a:ext cx="7524750" cy="228600"/>
          </a:xfrm>
          <a:prstGeom prst="rect">
            <a:avLst/>
          </a:prstGeom>
          <a:noFill/>
          <a:ln w="28575">
            <a:solidFill>
              <a:srgbClr val="00A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1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1143001" y="6137712"/>
            <a:ext cx="6019800" cy="400736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Charges and Patient Days have the highest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899125-BF2F-414A-88B4-E8129DD6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90320"/>
            <a:ext cx="5543550" cy="410090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4B4163D-F882-4A00-99C4-0FB203A0FB6C}"/>
              </a:ext>
            </a:extLst>
          </p:cNvPr>
          <p:cNvSpPr/>
          <p:nvPr/>
        </p:nvSpPr>
        <p:spPr>
          <a:xfrm>
            <a:off x="3370385" y="1963562"/>
            <a:ext cx="533400" cy="54808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Patient Days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0" y="1469020"/>
            <a:ext cx="4775672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Male Cardiac Patient Days by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81001" y="1469020"/>
            <a:ext cx="2967726" cy="4572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24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Male Cardiac Patient Days</a:t>
            </a:r>
          </a:p>
        </p:txBody>
      </p:sp>
      <p:pic>
        <p:nvPicPr>
          <p:cNvPr id="53" name="Picture 27" descr="tad_color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4" t="87103" r="42673" b="2392"/>
          <a:stretch/>
        </p:blipFill>
        <p:spPr bwMode="auto">
          <a:xfrm>
            <a:off x="8164814" y="1543421"/>
            <a:ext cx="243230" cy="34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DFBE2-FAF1-4931-B57B-F75FD65A7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3" y="2209800"/>
            <a:ext cx="3637058" cy="3102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533400" y="5638800"/>
            <a:ext cx="2815327" cy="400736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 = 4.13 Days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3A6B1-2FDD-451E-8B7C-5465A4501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393" y="2138679"/>
            <a:ext cx="5007007" cy="30861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AF928E6-59EC-464C-9BD1-DDB80A204E90}"/>
              </a:ext>
            </a:extLst>
          </p:cNvPr>
          <p:cNvSpPr txBox="1"/>
          <p:nvPr/>
        </p:nvSpPr>
        <p:spPr>
          <a:xfrm rot="16200000">
            <a:off x="-1006783" y="2877032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Number of Patients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CD3AE-BB81-489C-BB99-9629F5B8358D}"/>
              </a:ext>
            </a:extLst>
          </p:cNvPr>
          <p:cNvSpPr txBox="1"/>
          <p:nvPr/>
        </p:nvSpPr>
        <p:spPr>
          <a:xfrm rot="16200000">
            <a:off x="2602071" y="2831810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Number of Patients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CEA83-4978-40A4-9FEE-97D796448636}"/>
              </a:ext>
            </a:extLst>
          </p:cNvPr>
          <p:cNvSpPr txBox="1"/>
          <p:nvPr/>
        </p:nvSpPr>
        <p:spPr>
          <a:xfrm>
            <a:off x="6178579" y="5224779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82181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Age Group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0" y="1469020"/>
            <a:ext cx="4775672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Male Cardiac Patient Days by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81001" y="1469020"/>
            <a:ext cx="2967726" cy="4572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24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Male Cardiac Age Groups</a:t>
            </a:r>
          </a:p>
        </p:txBody>
      </p:sp>
      <p:pic>
        <p:nvPicPr>
          <p:cNvPr id="53" name="Picture 27" descr="tad_color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4" t="87103" r="42673" b="2392"/>
          <a:stretch/>
        </p:blipFill>
        <p:spPr bwMode="auto">
          <a:xfrm>
            <a:off x="8164814" y="1543421"/>
            <a:ext cx="243230" cy="34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2667000" y="5791200"/>
            <a:ext cx="3048000" cy="543558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Frequent = 75 and Over (40% of Patients)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AA6CA-F2E3-4950-9649-3564B62C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" y="2100579"/>
            <a:ext cx="3614738" cy="3124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F18C78-917A-454A-A76A-C15C18908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40447"/>
              </p:ext>
            </p:extLst>
          </p:nvPr>
        </p:nvGraphicFramePr>
        <p:xfrm>
          <a:off x="4705586" y="2188581"/>
          <a:ext cx="2984500" cy="2743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3436154095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13929601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Cardiac Patients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2601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 and over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939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70-74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2488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65-69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61247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9679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55-59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7392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9501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45-49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4002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5295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35-39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2459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82166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2469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25-29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5469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0820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Under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853341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686423B-4C74-4797-95A2-231FC6FE9A5F}"/>
              </a:ext>
            </a:extLst>
          </p:cNvPr>
          <p:cNvSpPr txBox="1"/>
          <p:nvPr/>
        </p:nvSpPr>
        <p:spPr>
          <a:xfrm>
            <a:off x="1292942" y="5152917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Number of Patients</a:t>
            </a:r>
          </a:p>
        </p:txBody>
      </p:sp>
    </p:spTree>
    <p:extLst>
      <p:ext uri="{BB962C8B-B14F-4D97-AF65-F5344CB8AC3E}">
        <p14:creationId xmlns:p14="http://schemas.microsoft.com/office/powerpoint/2010/main" val="367368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Payment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199" y="1469020"/>
            <a:ext cx="8229600" cy="4572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24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Male Cardiac Payment 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3048000" y="5791200"/>
            <a:ext cx="3048000" cy="543558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Medicare = 64.5%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55A8A-41E1-4082-92D2-3A7CD91D5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1950"/>
            <a:ext cx="8229599" cy="2962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E18F3-852C-438C-9190-7153BB20BAC6}"/>
              </a:ext>
            </a:extLst>
          </p:cNvPr>
          <p:cNvSpPr txBox="1"/>
          <p:nvPr/>
        </p:nvSpPr>
        <p:spPr>
          <a:xfrm>
            <a:off x="4114800" y="5354479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Number of Patients</a:t>
            </a:r>
          </a:p>
        </p:txBody>
      </p:sp>
    </p:spTree>
    <p:extLst>
      <p:ext uri="{BB962C8B-B14F-4D97-AF65-F5344CB8AC3E}">
        <p14:creationId xmlns:p14="http://schemas.microsoft.com/office/powerpoint/2010/main" val="144056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Cardiac DRG by Patient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5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199" y="1469020"/>
            <a:ext cx="8229600" cy="4572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24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Male Cardiac DRGs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FBB2B-6C4C-4F04-89CB-3B3C76C3E6C7}"/>
              </a:ext>
            </a:extLst>
          </p:cNvPr>
          <p:cNvSpPr/>
          <p:nvPr/>
        </p:nvSpPr>
        <p:spPr>
          <a:xfrm>
            <a:off x="1450253" y="5789951"/>
            <a:ext cx="1905000" cy="5435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 Heart Failure &amp; Shock W CC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18F3-852C-438C-9190-7153BB20BAC6}"/>
              </a:ext>
            </a:extLst>
          </p:cNvPr>
          <p:cNvSpPr txBox="1"/>
          <p:nvPr/>
        </p:nvSpPr>
        <p:spPr>
          <a:xfrm>
            <a:off x="4114800" y="5354479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Number of Patients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95F22-4A80-43B9-9FE5-4662875B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068846"/>
            <a:ext cx="8229600" cy="33201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B6C602-694A-48E8-BCC3-12A3327F22A2}"/>
              </a:ext>
            </a:extLst>
          </p:cNvPr>
          <p:cNvSpPr/>
          <p:nvPr/>
        </p:nvSpPr>
        <p:spPr>
          <a:xfrm>
            <a:off x="3660053" y="5789951"/>
            <a:ext cx="2057400" cy="543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2. Heart Failure &amp; Shock W MCC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AEAC12-032F-4077-82DE-D4369EA4A5FD}"/>
              </a:ext>
            </a:extLst>
          </p:cNvPr>
          <p:cNvSpPr/>
          <p:nvPr/>
        </p:nvSpPr>
        <p:spPr>
          <a:xfrm>
            <a:off x="6022253" y="5789951"/>
            <a:ext cx="2057400" cy="54355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 Heart Failure &amp; Shock W/O CC/MCC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F2619-59C8-4E7E-8C78-CEC6518F5C9B}"/>
              </a:ext>
            </a:extLst>
          </p:cNvPr>
          <p:cNvSpPr txBox="1"/>
          <p:nvPr/>
        </p:nvSpPr>
        <p:spPr>
          <a:xfrm>
            <a:off x="457199" y="6400800"/>
            <a:ext cx="777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 CC = With Complication or Comorbidity;  W MCC = With Major Complication or Comorbidity   </a:t>
            </a:r>
          </a:p>
        </p:txBody>
      </p:sp>
    </p:spTree>
    <p:extLst>
      <p:ext uri="{BB962C8B-B14F-4D97-AF65-F5344CB8AC3E}">
        <p14:creationId xmlns:p14="http://schemas.microsoft.com/office/powerpoint/2010/main" val="125931148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hildren'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BCEB"/>
      </a:accent1>
      <a:accent2>
        <a:srgbClr val="0070C0"/>
      </a:accent2>
      <a:accent3>
        <a:srgbClr val="7AC143"/>
      </a:accent3>
      <a:accent4>
        <a:srgbClr val="AD208E"/>
      </a:accent4>
      <a:accent5>
        <a:srgbClr val="FFCF01"/>
      </a:accent5>
      <a:accent6>
        <a:srgbClr val="F08B1D"/>
      </a:accent6>
      <a:hlink>
        <a:srgbClr val="0070C0"/>
      </a:hlink>
      <a:folHlink>
        <a:srgbClr val="800080"/>
      </a:folHlink>
    </a:clrScheme>
    <a:fontScheme name="Children's Template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hildren's Theme">
  <a:themeElements>
    <a:clrScheme name="Children's Template #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BCEB"/>
      </a:accent1>
      <a:accent2>
        <a:srgbClr val="0070C0"/>
      </a:accent2>
      <a:accent3>
        <a:srgbClr val="7AC143"/>
      </a:accent3>
      <a:accent4>
        <a:srgbClr val="AD208E"/>
      </a:accent4>
      <a:accent5>
        <a:srgbClr val="FFCF01"/>
      </a:accent5>
      <a:accent6>
        <a:srgbClr val="F08B1D"/>
      </a:accent6>
      <a:hlink>
        <a:srgbClr val="0070C0"/>
      </a:hlink>
      <a:folHlink>
        <a:srgbClr val="800080"/>
      </a:folHlink>
    </a:clrScheme>
    <a:fontScheme name="Children's Template for Board Presentations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D1C24"/>
        </a:solidFill>
        <a:ln>
          <a:solidFill>
            <a:srgbClr val="ED1C2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66FEC5017844EBB0CC8ED8B78A5C7" ma:contentTypeVersion="4" ma:contentTypeDescription="Create a new document." ma:contentTypeScope="" ma:versionID="bf87178f5da25a081a93a5edcbce9ec8">
  <xsd:schema xmlns:xsd="http://www.w3.org/2001/XMLSchema" xmlns:xs="http://www.w3.org/2001/XMLSchema" xmlns:p="http://schemas.microsoft.com/office/2006/metadata/properties" xmlns:ns2="719614e6-7633-445b-858d-56adc40ee1ac" targetNamespace="http://schemas.microsoft.com/office/2006/metadata/properties" ma:root="true" ma:fieldsID="4332aa88254cec842f0dff9e8f01a5f3" ns2:_="">
    <xsd:import namespace="719614e6-7633-445b-858d-56adc40ee1a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614e6-7633-445b-858d-56adc40ee1a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106EB8-3032-4902-A607-268BC9252CD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8320F25-A691-4BD0-83DF-F8FF667F93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6D235E-410C-4831-AFAD-037877412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9614e6-7633-445b-858d-56adc40ee1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5BA7E93-5A17-428A-849E-33AFFDAA5692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9614e6-7633-445b-858d-56adc40ee1a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1780</TotalTime>
  <Words>996</Words>
  <Application>Microsoft Office PowerPoint</Application>
  <PresentationFormat>On-screen Show (4:3)</PresentationFormat>
  <Paragraphs>248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Archer Semibold</vt:lpstr>
      <vt:lpstr>Arial</vt:lpstr>
      <vt:lpstr>Arial Rounded MT Bold</vt:lpstr>
      <vt:lpstr>Calibri</vt:lpstr>
      <vt:lpstr>BLANK</vt:lpstr>
      <vt:lpstr>Children's Theme</vt:lpstr>
      <vt:lpstr>An investigation into the cost of male cardiac patients in Vermont</vt:lpstr>
      <vt:lpstr>Agenda</vt:lpstr>
      <vt:lpstr>Business Case &amp; Objective</vt:lpstr>
      <vt:lpstr>Data</vt:lpstr>
      <vt:lpstr>EDA – Correlation</vt:lpstr>
      <vt:lpstr>EDA – Patient Days</vt:lpstr>
      <vt:lpstr>EDA – Age Group</vt:lpstr>
      <vt:lpstr>EDA – Payment Source</vt:lpstr>
      <vt:lpstr>EDA – Cardiac DRG by Patient Days</vt:lpstr>
      <vt:lpstr>EDA – Cardiac DRG by Charges</vt:lpstr>
      <vt:lpstr>EDA – Hospitals by Cardiac Cases</vt:lpstr>
      <vt:lpstr>Models – Linear Regression  (Lasso &amp; Ridge) </vt:lpstr>
      <vt:lpstr>Model – Random Forest Regressor</vt:lpstr>
      <vt:lpstr>Model – Decision Tree</vt:lpstr>
      <vt:lpstr>Model – Decision Tree (Gini)</vt:lpstr>
      <vt:lpstr>Conclusion</vt:lpstr>
      <vt:lpstr>Lessons Learned</vt:lpstr>
    </vt:vector>
  </TitlesOfParts>
  <Company>CHOA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</dc:title>
  <dc:creator>CHOA</dc:creator>
  <cp:lastModifiedBy>Joshi, Uday [USA]</cp:lastModifiedBy>
  <cp:revision>47</cp:revision>
  <cp:lastPrinted>2012-03-27T20:50:30Z</cp:lastPrinted>
  <dcterms:created xsi:type="dcterms:W3CDTF">2017-01-29T15:45:14Z</dcterms:created>
  <dcterms:modified xsi:type="dcterms:W3CDTF">2018-09-13T01:46:18Z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0x01010076B66FEC5017844EBB0CC8ED8B78A5C7</vt:lpwstr>
  </property>
</Properties>
</file>