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4" r:id="rId16"/>
    <p:sldId id="272" r:id="rId17"/>
    <p:sldId id="275" r:id="rId18"/>
    <p:sldId id="276" r:id="rId19"/>
    <p:sldId id="273"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99C0-68D1-4670-9456-D62E4D52DB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D180E4-12B7-4D73-9CA4-831AFA4331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B1EF40-9612-438C-A1BF-DC395A3D7B2B}"/>
              </a:ext>
            </a:extLst>
          </p:cNvPr>
          <p:cNvSpPr>
            <a:spLocks noGrp="1"/>
          </p:cNvSpPr>
          <p:nvPr>
            <p:ph type="dt" sz="half" idx="10"/>
          </p:nvPr>
        </p:nvSpPr>
        <p:spPr/>
        <p:txBody>
          <a:bodyPr/>
          <a:lstStyle/>
          <a:p>
            <a:fld id="{6AF1243C-9213-44CA-9FC6-B34013B3747D}" type="datetimeFigureOut">
              <a:rPr lang="en-IN" smtClean="0"/>
              <a:t>30-06-2019</a:t>
            </a:fld>
            <a:endParaRPr lang="en-IN"/>
          </a:p>
        </p:txBody>
      </p:sp>
      <p:sp>
        <p:nvSpPr>
          <p:cNvPr id="5" name="Footer Placeholder 4">
            <a:extLst>
              <a:ext uri="{FF2B5EF4-FFF2-40B4-BE49-F238E27FC236}">
                <a16:creationId xmlns:a16="http://schemas.microsoft.com/office/drawing/2014/main" id="{7201836B-3ED4-427A-BCD7-BE496D2927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BF14D-9559-401F-805D-5151A10DD4AD}"/>
              </a:ext>
            </a:extLst>
          </p:cNvPr>
          <p:cNvSpPr>
            <a:spLocks noGrp="1"/>
          </p:cNvSpPr>
          <p:nvPr>
            <p:ph type="sldNum" sz="quarter" idx="12"/>
          </p:nvPr>
        </p:nvSpPr>
        <p:spPr/>
        <p:txBody>
          <a:bodyPr/>
          <a:lstStyle/>
          <a:p>
            <a:fld id="{3681AC28-DA3C-42ED-B521-7888F667DB8C}" type="slidenum">
              <a:rPr lang="en-IN" smtClean="0"/>
              <a:t>‹#›</a:t>
            </a:fld>
            <a:endParaRPr lang="en-IN"/>
          </a:p>
        </p:txBody>
      </p:sp>
    </p:spTree>
    <p:extLst>
      <p:ext uri="{BB962C8B-B14F-4D97-AF65-F5344CB8AC3E}">
        <p14:creationId xmlns:p14="http://schemas.microsoft.com/office/powerpoint/2010/main" val="416407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CED0-3346-4ABC-A352-A8068E9297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A30537-B69E-4D56-9127-3E1683773A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8AAC4-DE2E-4FCF-BE35-C4A149B5AFC8}"/>
              </a:ext>
            </a:extLst>
          </p:cNvPr>
          <p:cNvSpPr>
            <a:spLocks noGrp="1"/>
          </p:cNvSpPr>
          <p:nvPr>
            <p:ph type="dt" sz="half" idx="10"/>
          </p:nvPr>
        </p:nvSpPr>
        <p:spPr/>
        <p:txBody>
          <a:bodyPr/>
          <a:lstStyle/>
          <a:p>
            <a:fld id="{6AF1243C-9213-44CA-9FC6-B34013B3747D}" type="datetimeFigureOut">
              <a:rPr lang="en-IN" smtClean="0"/>
              <a:t>30-06-2019</a:t>
            </a:fld>
            <a:endParaRPr lang="en-IN"/>
          </a:p>
        </p:txBody>
      </p:sp>
      <p:sp>
        <p:nvSpPr>
          <p:cNvPr id="5" name="Footer Placeholder 4">
            <a:extLst>
              <a:ext uri="{FF2B5EF4-FFF2-40B4-BE49-F238E27FC236}">
                <a16:creationId xmlns:a16="http://schemas.microsoft.com/office/drawing/2014/main" id="{3C7F44CA-7023-4926-8BC5-6B48831B86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5F019-F104-42F9-94A7-97C8D72372B0}"/>
              </a:ext>
            </a:extLst>
          </p:cNvPr>
          <p:cNvSpPr>
            <a:spLocks noGrp="1"/>
          </p:cNvSpPr>
          <p:nvPr>
            <p:ph type="sldNum" sz="quarter" idx="12"/>
          </p:nvPr>
        </p:nvSpPr>
        <p:spPr/>
        <p:txBody>
          <a:bodyPr/>
          <a:lstStyle/>
          <a:p>
            <a:fld id="{3681AC28-DA3C-42ED-B521-7888F667DB8C}" type="slidenum">
              <a:rPr lang="en-IN" smtClean="0"/>
              <a:t>‹#›</a:t>
            </a:fld>
            <a:endParaRPr lang="en-IN"/>
          </a:p>
        </p:txBody>
      </p:sp>
    </p:spTree>
    <p:extLst>
      <p:ext uri="{BB962C8B-B14F-4D97-AF65-F5344CB8AC3E}">
        <p14:creationId xmlns:p14="http://schemas.microsoft.com/office/powerpoint/2010/main" val="8168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180BC1-177A-40D3-B148-3F797C3904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085C0D-F9DB-4F4E-86F5-5865200878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0017A0-7F82-4445-8273-8C767BFF7170}"/>
              </a:ext>
            </a:extLst>
          </p:cNvPr>
          <p:cNvSpPr>
            <a:spLocks noGrp="1"/>
          </p:cNvSpPr>
          <p:nvPr>
            <p:ph type="dt" sz="half" idx="10"/>
          </p:nvPr>
        </p:nvSpPr>
        <p:spPr/>
        <p:txBody>
          <a:bodyPr/>
          <a:lstStyle/>
          <a:p>
            <a:fld id="{6AF1243C-9213-44CA-9FC6-B34013B3747D}" type="datetimeFigureOut">
              <a:rPr lang="en-IN" smtClean="0"/>
              <a:t>30-06-2019</a:t>
            </a:fld>
            <a:endParaRPr lang="en-IN"/>
          </a:p>
        </p:txBody>
      </p:sp>
      <p:sp>
        <p:nvSpPr>
          <p:cNvPr id="5" name="Footer Placeholder 4">
            <a:extLst>
              <a:ext uri="{FF2B5EF4-FFF2-40B4-BE49-F238E27FC236}">
                <a16:creationId xmlns:a16="http://schemas.microsoft.com/office/drawing/2014/main" id="{EDB7E772-76BF-4177-AEC4-776D0C2FF9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65193-34D3-46DA-923B-3891607EA8A9}"/>
              </a:ext>
            </a:extLst>
          </p:cNvPr>
          <p:cNvSpPr>
            <a:spLocks noGrp="1"/>
          </p:cNvSpPr>
          <p:nvPr>
            <p:ph type="sldNum" sz="quarter" idx="12"/>
          </p:nvPr>
        </p:nvSpPr>
        <p:spPr/>
        <p:txBody>
          <a:bodyPr/>
          <a:lstStyle/>
          <a:p>
            <a:fld id="{3681AC28-DA3C-42ED-B521-7888F667DB8C}" type="slidenum">
              <a:rPr lang="en-IN" smtClean="0"/>
              <a:t>‹#›</a:t>
            </a:fld>
            <a:endParaRPr lang="en-IN"/>
          </a:p>
        </p:txBody>
      </p:sp>
    </p:spTree>
    <p:extLst>
      <p:ext uri="{BB962C8B-B14F-4D97-AF65-F5344CB8AC3E}">
        <p14:creationId xmlns:p14="http://schemas.microsoft.com/office/powerpoint/2010/main" val="331876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AA79-8567-408F-B03A-D9E9D311A9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3DD4C8-DB9D-438F-AEE9-C43E09D6C2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C19BD5-4479-4CBE-BEB9-4C2FC0D66B98}"/>
              </a:ext>
            </a:extLst>
          </p:cNvPr>
          <p:cNvSpPr>
            <a:spLocks noGrp="1"/>
          </p:cNvSpPr>
          <p:nvPr>
            <p:ph type="dt" sz="half" idx="10"/>
          </p:nvPr>
        </p:nvSpPr>
        <p:spPr/>
        <p:txBody>
          <a:bodyPr/>
          <a:lstStyle/>
          <a:p>
            <a:fld id="{6AF1243C-9213-44CA-9FC6-B34013B3747D}" type="datetimeFigureOut">
              <a:rPr lang="en-IN" smtClean="0"/>
              <a:t>30-06-2019</a:t>
            </a:fld>
            <a:endParaRPr lang="en-IN"/>
          </a:p>
        </p:txBody>
      </p:sp>
      <p:sp>
        <p:nvSpPr>
          <p:cNvPr id="5" name="Footer Placeholder 4">
            <a:extLst>
              <a:ext uri="{FF2B5EF4-FFF2-40B4-BE49-F238E27FC236}">
                <a16:creationId xmlns:a16="http://schemas.microsoft.com/office/drawing/2014/main" id="{F1FBCC61-A96D-4A70-B154-02FF69153F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17C3EF-7A44-4B8A-A716-4B2F1E21A537}"/>
              </a:ext>
            </a:extLst>
          </p:cNvPr>
          <p:cNvSpPr>
            <a:spLocks noGrp="1"/>
          </p:cNvSpPr>
          <p:nvPr>
            <p:ph type="sldNum" sz="quarter" idx="12"/>
          </p:nvPr>
        </p:nvSpPr>
        <p:spPr/>
        <p:txBody>
          <a:bodyPr/>
          <a:lstStyle/>
          <a:p>
            <a:fld id="{3681AC28-DA3C-42ED-B521-7888F667DB8C}" type="slidenum">
              <a:rPr lang="en-IN" smtClean="0"/>
              <a:t>‹#›</a:t>
            </a:fld>
            <a:endParaRPr lang="en-IN"/>
          </a:p>
        </p:txBody>
      </p:sp>
    </p:spTree>
    <p:extLst>
      <p:ext uri="{BB962C8B-B14F-4D97-AF65-F5344CB8AC3E}">
        <p14:creationId xmlns:p14="http://schemas.microsoft.com/office/powerpoint/2010/main" val="4195586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D3E7-9FD8-4CF8-96B4-1576A74C0C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3A5518-1FF2-47C4-8AF8-3D03AF204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C0E195-6E72-4BBA-B4FD-2277B557F17A}"/>
              </a:ext>
            </a:extLst>
          </p:cNvPr>
          <p:cNvSpPr>
            <a:spLocks noGrp="1"/>
          </p:cNvSpPr>
          <p:nvPr>
            <p:ph type="dt" sz="half" idx="10"/>
          </p:nvPr>
        </p:nvSpPr>
        <p:spPr/>
        <p:txBody>
          <a:bodyPr/>
          <a:lstStyle/>
          <a:p>
            <a:fld id="{6AF1243C-9213-44CA-9FC6-B34013B3747D}" type="datetimeFigureOut">
              <a:rPr lang="en-IN" smtClean="0"/>
              <a:t>30-06-2019</a:t>
            </a:fld>
            <a:endParaRPr lang="en-IN"/>
          </a:p>
        </p:txBody>
      </p:sp>
      <p:sp>
        <p:nvSpPr>
          <p:cNvPr id="5" name="Footer Placeholder 4">
            <a:extLst>
              <a:ext uri="{FF2B5EF4-FFF2-40B4-BE49-F238E27FC236}">
                <a16:creationId xmlns:a16="http://schemas.microsoft.com/office/drawing/2014/main" id="{69CBE627-CAF9-4788-9734-73EF231F5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8685E-FFC7-4685-98B4-E2EF21C99C22}"/>
              </a:ext>
            </a:extLst>
          </p:cNvPr>
          <p:cNvSpPr>
            <a:spLocks noGrp="1"/>
          </p:cNvSpPr>
          <p:nvPr>
            <p:ph type="sldNum" sz="quarter" idx="12"/>
          </p:nvPr>
        </p:nvSpPr>
        <p:spPr/>
        <p:txBody>
          <a:bodyPr/>
          <a:lstStyle/>
          <a:p>
            <a:fld id="{3681AC28-DA3C-42ED-B521-7888F667DB8C}" type="slidenum">
              <a:rPr lang="en-IN" smtClean="0"/>
              <a:t>‹#›</a:t>
            </a:fld>
            <a:endParaRPr lang="en-IN"/>
          </a:p>
        </p:txBody>
      </p:sp>
    </p:spTree>
    <p:extLst>
      <p:ext uri="{BB962C8B-B14F-4D97-AF65-F5344CB8AC3E}">
        <p14:creationId xmlns:p14="http://schemas.microsoft.com/office/powerpoint/2010/main" val="384555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D486-9E1E-4751-8149-7FB2D6B4A2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ECFC65-5C43-40E2-89B8-60C041EF24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5B121B-DA39-42C5-A566-6A7AA7AAE4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D41A94-8E12-45A6-9A91-9188FC3251E1}"/>
              </a:ext>
            </a:extLst>
          </p:cNvPr>
          <p:cNvSpPr>
            <a:spLocks noGrp="1"/>
          </p:cNvSpPr>
          <p:nvPr>
            <p:ph type="dt" sz="half" idx="10"/>
          </p:nvPr>
        </p:nvSpPr>
        <p:spPr/>
        <p:txBody>
          <a:bodyPr/>
          <a:lstStyle/>
          <a:p>
            <a:fld id="{6AF1243C-9213-44CA-9FC6-B34013B3747D}" type="datetimeFigureOut">
              <a:rPr lang="en-IN" smtClean="0"/>
              <a:t>30-06-2019</a:t>
            </a:fld>
            <a:endParaRPr lang="en-IN"/>
          </a:p>
        </p:txBody>
      </p:sp>
      <p:sp>
        <p:nvSpPr>
          <p:cNvPr id="6" name="Footer Placeholder 5">
            <a:extLst>
              <a:ext uri="{FF2B5EF4-FFF2-40B4-BE49-F238E27FC236}">
                <a16:creationId xmlns:a16="http://schemas.microsoft.com/office/drawing/2014/main" id="{F45A5B0E-5E84-4728-85E1-ED1C3CF7C1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67706A-3F50-49DF-9BB6-638BECD9A7DC}"/>
              </a:ext>
            </a:extLst>
          </p:cNvPr>
          <p:cNvSpPr>
            <a:spLocks noGrp="1"/>
          </p:cNvSpPr>
          <p:nvPr>
            <p:ph type="sldNum" sz="quarter" idx="12"/>
          </p:nvPr>
        </p:nvSpPr>
        <p:spPr/>
        <p:txBody>
          <a:bodyPr/>
          <a:lstStyle/>
          <a:p>
            <a:fld id="{3681AC28-DA3C-42ED-B521-7888F667DB8C}" type="slidenum">
              <a:rPr lang="en-IN" smtClean="0"/>
              <a:t>‹#›</a:t>
            </a:fld>
            <a:endParaRPr lang="en-IN"/>
          </a:p>
        </p:txBody>
      </p:sp>
    </p:spTree>
    <p:extLst>
      <p:ext uri="{BB962C8B-B14F-4D97-AF65-F5344CB8AC3E}">
        <p14:creationId xmlns:p14="http://schemas.microsoft.com/office/powerpoint/2010/main" val="162017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E94A-C215-4969-A0F1-1B42731C0E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C14C13-A3C4-478B-89FD-E5FD50953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C4AD5-2BE0-40BB-B7A0-4FBAB32519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041925-1CF8-4A4B-BB52-BEF94695E8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5D53B2-B77D-4F3F-90AF-57211AE1E2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6BE9FB-8B05-4614-8D75-534C1C5DB8AC}"/>
              </a:ext>
            </a:extLst>
          </p:cNvPr>
          <p:cNvSpPr>
            <a:spLocks noGrp="1"/>
          </p:cNvSpPr>
          <p:nvPr>
            <p:ph type="dt" sz="half" idx="10"/>
          </p:nvPr>
        </p:nvSpPr>
        <p:spPr/>
        <p:txBody>
          <a:bodyPr/>
          <a:lstStyle/>
          <a:p>
            <a:fld id="{6AF1243C-9213-44CA-9FC6-B34013B3747D}" type="datetimeFigureOut">
              <a:rPr lang="en-IN" smtClean="0"/>
              <a:t>30-06-2019</a:t>
            </a:fld>
            <a:endParaRPr lang="en-IN"/>
          </a:p>
        </p:txBody>
      </p:sp>
      <p:sp>
        <p:nvSpPr>
          <p:cNvPr id="8" name="Footer Placeholder 7">
            <a:extLst>
              <a:ext uri="{FF2B5EF4-FFF2-40B4-BE49-F238E27FC236}">
                <a16:creationId xmlns:a16="http://schemas.microsoft.com/office/drawing/2014/main" id="{3BC82684-ECF1-46A4-81C0-004DEE3944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4D62C6-55AD-494E-8E92-064FFABCEC34}"/>
              </a:ext>
            </a:extLst>
          </p:cNvPr>
          <p:cNvSpPr>
            <a:spLocks noGrp="1"/>
          </p:cNvSpPr>
          <p:nvPr>
            <p:ph type="sldNum" sz="quarter" idx="12"/>
          </p:nvPr>
        </p:nvSpPr>
        <p:spPr/>
        <p:txBody>
          <a:bodyPr/>
          <a:lstStyle/>
          <a:p>
            <a:fld id="{3681AC28-DA3C-42ED-B521-7888F667DB8C}" type="slidenum">
              <a:rPr lang="en-IN" smtClean="0"/>
              <a:t>‹#›</a:t>
            </a:fld>
            <a:endParaRPr lang="en-IN"/>
          </a:p>
        </p:txBody>
      </p:sp>
    </p:spTree>
    <p:extLst>
      <p:ext uri="{BB962C8B-B14F-4D97-AF65-F5344CB8AC3E}">
        <p14:creationId xmlns:p14="http://schemas.microsoft.com/office/powerpoint/2010/main" val="907291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D307-EA51-4BC9-914D-B9795AEBF3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B4900C-2E5E-4F6C-9ED5-81BCBD76A149}"/>
              </a:ext>
            </a:extLst>
          </p:cNvPr>
          <p:cNvSpPr>
            <a:spLocks noGrp="1"/>
          </p:cNvSpPr>
          <p:nvPr>
            <p:ph type="dt" sz="half" idx="10"/>
          </p:nvPr>
        </p:nvSpPr>
        <p:spPr/>
        <p:txBody>
          <a:bodyPr/>
          <a:lstStyle/>
          <a:p>
            <a:fld id="{6AF1243C-9213-44CA-9FC6-B34013B3747D}" type="datetimeFigureOut">
              <a:rPr lang="en-IN" smtClean="0"/>
              <a:t>30-06-2019</a:t>
            </a:fld>
            <a:endParaRPr lang="en-IN"/>
          </a:p>
        </p:txBody>
      </p:sp>
      <p:sp>
        <p:nvSpPr>
          <p:cNvPr id="4" name="Footer Placeholder 3">
            <a:extLst>
              <a:ext uri="{FF2B5EF4-FFF2-40B4-BE49-F238E27FC236}">
                <a16:creationId xmlns:a16="http://schemas.microsoft.com/office/drawing/2014/main" id="{FCBB1340-1B62-411B-A6BF-DE9F25CBE6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6D5FBA-2C31-4993-9758-A2678FBEEF80}"/>
              </a:ext>
            </a:extLst>
          </p:cNvPr>
          <p:cNvSpPr>
            <a:spLocks noGrp="1"/>
          </p:cNvSpPr>
          <p:nvPr>
            <p:ph type="sldNum" sz="quarter" idx="12"/>
          </p:nvPr>
        </p:nvSpPr>
        <p:spPr/>
        <p:txBody>
          <a:bodyPr/>
          <a:lstStyle/>
          <a:p>
            <a:fld id="{3681AC28-DA3C-42ED-B521-7888F667DB8C}" type="slidenum">
              <a:rPr lang="en-IN" smtClean="0"/>
              <a:t>‹#›</a:t>
            </a:fld>
            <a:endParaRPr lang="en-IN"/>
          </a:p>
        </p:txBody>
      </p:sp>
    </p:spTree>
    <p:extLst>
      <p:ext uri="{BB962C8B-B14F-4D97-AF65-F5344CB8AC3E}">
        <p14:creationId xmlns:p14="http://schemas.microsoft.com/office/powerpoint/2010/main" val="51260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C103A1-3C8E-4001-B55D-24328868ABC8}"/>
              </a:ext>
            </a:extLst>
          </p:cNvPr>
          <p:cNvSpPr>
            <a:spLocks noGrp="1"/>
          </p:cNvSpPr>
          <p:nvPr>
            <p:ph type="dt" sz="half" idx="10"/>
          </p:nvPr>
        </p:nvSpPr>
        <p:spPr/>
        <p:txBody>
          <a:bodyPr/>
          <a:lstStyle/>
          <a:p>
            <a:fld id="{6AF1243C-9213-44CA-9FC6-B34013B3747D}" type="datetimeFigureOut">
              <a:rPr lang="en-IN" smtClean="0"/>
              <a:t>30-06-2019</a:t>
            </a:fld>
            <a:endParaRPr lang="en-IN"/>
          </a:p>
        </p:txBody>
      </p:sp>
      <p:sp>
        <p:nvSpPr>
          <p:cNvPr id="3" name="Footer Placeholder 2">
            <a:extLst>
              <a:ext uri="{FF2B5EF4-FFF2-40B4-BE49-F238E27FC236}">
                <a16:creationId xmlns:a16="http://schemas.microsoft.com/office/drawing/2014/main" id="{B768F5DB-AB4C-41AD-8E61-8E7FF542E2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2D6BED-E028-4757-83EA-AC50F4B2B988}"/>
              </a:ext>
            </a:extLst>
          </p:cNvPr>
          <p:cNvSpPr>
            <a:spLocks noGrp="1"/>
          </p:cNvSpPr>
          <p:nvPr>
            <p:ph type="sldNum" sz="quarter" idx="12"/>
          </p:nvPr>
        </p:nvSpPr>
        <p:spPr/>
        <p:txBody>
          <a:bodyPr/>
          <a:lstStyle/>
          <a:p>
            <a:fld id="{3681AC28-DA3C-42ED-B521-7888F667DB8C}" type="slidenum">
              <a:rPr lang="en-IN" smtClean="0"/>
              <a:t>‹#›</a:t>
            </a:fld>
            <a:endParaRPr lang="en-IN"/>
          </a:p>
        </p:txBody>
      </p:sp>
    </p:spTree>
    <p:extLst>
      <p:ext uri="{BB962C8B-B14F-4D97-AF65-F5344CB8AC3E}">
        <p14:creationId xmlns:p14="http://schemas.microsoft.com/office/powerpoint/2010/main" val="1274989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D53B-6ACF-4BF4-87E6-01831EBFF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ECB86E-4B6D-4AD2-A3E2-113DDA7A5E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4D0A65-9C1A-40F3-A414-62806F52D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F3D3F-1F80-4B9D-9D0D-5EFB31C2E4EB}"/>
              </a:ext>
            </a:extLst>
          </p:cNvPr>
          <p:cNvSpPr>
            <a:spLocks noGrp="1"/>
          </p:cNvSpPr>
          <p:nvPr>
            <p:ph type="dt" sz="half" idx="10"/>
          </p:nvPr>
        </p:nvSpPr>
        <p:spPr/>
        <p:txBody>
          <a:bodyPr/>
          <a:lstStyle/>
          <a:p>
            <a:fld id="{6AF1243C-9213-44CA-9FC6-B34013B3747D}" type="datetimeFigureOut">
              <a:rPr lang="en-IN" smtClean="0"/>
              <a:t>30-06-2019</a:t>
            </a:fld>
            <a:endParaRPr lang="en-IN"/>
          </a:p>
        </p:txBody>
      </p:sp>
      <p:sp>
        <p:nvSpPr>
          <p:cNvPr id="6" name="Footer Placeholder 5">
            <a:extLst>
              <a:ext uri="{FF2B5EF4-FFF2-40B4-BE49-F238E27FC236}">
                <a16:creationId xmlns:a16="http://schemas.microsoft.com/office/drawing/2014/main" id="{92EC4359-C60B-4A5F-84FA-AB118FCFED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E395FB-508D-45C5-8BE4-3E0DE7E97318}"/>
              </a:ext>
            </a:extLst>
          </p:cNvPr>
          <p:cNvSpPr>
            <a:spLocks noGrp="1"/>
          </p:cNvSpPr>
          <p:nvPr>
            <p:ph type="sldNum" sz="quarter" idx="12"/>
          </p:nvPr>
        </p:nvSpPr>
        <p:spPr/>
        <p:txBody>
          <a:bodyPr/>
          <a:lstStyle/>
          <a:p>
            <a:fld id="{3681AC28-DA3C-42ED-B521-7888F667DB8C}" type="slidenum">
              <a:rPr lang="en-IN" smtClean="0"/>
              <a:t>‹#›</a:t>
            </a:fld>
            <a:endParaRPr lang="en-IN"/>
          </a:p>
        </p:txBody>
      </p:sp>
    </p:spTree>
    <p:extLst>
      <p:ext uri="{BB962C8B-B14F-4D97-AF65-F5344CB8AC3E}">
        <p14:creationId xmlns:p14="http://schemas.microsoft.com/office/powerpoint/2010/main" val="3234220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2517-DED1-4568-9A14-4191B869B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228117-AA20-4DD6-A807-BFA200A606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A82FE6-519F-4FE6-B975-346A0DB56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BEFC5-79CC-495D-976F-6561F199A03C}"/>
              </a:ext>
            </a:extLst>
          </p:cNvPr>
          <p:cNvSpPr>
            <a:spLocks noGrp="1"/>
          </p:cNvSpPr>
          <p:nvPr>
            <p:ph type="dt" sz="half" idx="10"/>
          </p:nvPr>
        </p:nvSpPr>
        <p:spPr/>
        <p:txBody>
          <a:bodyPr/>
          <a:lstStyle/>
          <a:p>
            <a:fld id="{6AF1243C-9213-44CA-9FC6-B34013B3747D}" type="datetimeFigureOut">
              <a:rPr lang="en-IN" smtClean="0"/>
              <a:t>30-06-2019</a:t>
            </a:fld>
            <a:endParaRPr lang="en-IN"/>
          </a:p>
        </p:txBody>
      </p:sp>
      <p:sp>
        <p:nvSpPr>
          <p:cNvPr id="6" name="Footer Placeholder 5">
            <a:extLst>
              <a:ext uri="{FF2B5EF4-FFF2-40B4-BE49-F238E27FC236}">
                <a16:creationId xmlns:a16="http://schemas.microsoft.com/office/drawing/2014/main" id="{8BC879FB-A04A-4F8E-9D31-F3FF88C669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315C1E-A8BF-4FC0-B44B-E8CFC812FEBD}"/>
              </a:ext>
            </a:extLst>
          </p:cNvPr>
          <p:cNvSpPr>
            <a:spLocks noGrp="1"/>
          </p:cNvSpPr>
          <p:nvPr>
            <p:ph type="sldNum" sz="quarter" idx="12"/>
          </p:nvPr>
        </p:nvSpPr>
        <p:spPr/>
        <p:txBody>
          <a:bodyPr/>
          <a:lstStyle/>
          <a:p>
            <a:fld id="{3681AC28-DA3C-42ED-B521-7888F667DB8C}" type="slidenum">
              <a:rPr lang="en-IN" smtClean="0"/>
              <a:t>‹#›</a:t>
            </a:fld>
            <a:endParaRPr lang="en-IN"/>
          </a:p>
        </p:txBody>
      </p:sp>
    </p:spTree>
    <p:extLst>
      <p:ext uri="{BB962C8B-B14F-4D97-AF65-F5344CB8AC3E}">
        <p14:creationId xmlns:p14="http://schemas.microsoft.com/office/powerpoint/2010/main" val="88618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DF113-A795-4B01-8958-48BEAC4754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6A0656-457C-4E7B-B602-5EAAD5E69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C29D03-E1E6-4BAA-8E6E-B85427CE00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1243C-9213-44CA-9FC6-B34013B3747D}" type="datetimeFigureOut">
              <a:rPr lang="en-IN" smtClean="0"/>
              <a:t>30-06-2019</a:t>
            </a:fld>
            <a:endParaRPr lang="en-IN"/>
          </a:p>
        </p:txBody>
      </p:sp>
      <p:sp>
        <p:nvSpPr>
          <p:cNvPr id="5" name="Footer Placeholder 4">
            <a:extLst>
              <a:ext uri="{FF2B5EF4-FFF2-40B4-BE49-F238E27FC236}">
                <a16:creationId xmlns:a16="http://schemas.microsoft.com/office/drawing/2014/main" id="{66DC4521-0555-4334-8F28-8962407195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BCED44-0122-4A0E-8104-50110B23A5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1AC28-DA3C-42ED-B521-7888F667DB8C}" type="slidenum">
              <a:rPr lang="en-IN" smtClean="0"/>
              <a:t>‹#›</a:t>
            </a:fld>
            <a:endParaRPr lang="en-IN"/>
          </a:p>
        </p:txBody>
      </p:sp>
    </p:spTree>
    <p:extLst>
      <p:ext uri="{BB962C8B-B14F-4D97-AF65-F5344CB8AC3E}">
        <p14:creationId xmlns:p14="http://schemas.microsoft.com/office/powerpoint/2010/main" val="2295361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economictimes.indiatimes.com/news/politics-and-nation/delhi-could-be-the-worlds-most-populous-city-by-2028-but-is-it-really-prepared/articleshow/68027790.cms?from=mdr" TargetMode="External"/><Relationship Id="rId3" Type="http://schemas.openxmlformats.org/officeDocument/2006/relationships/hyperlink" Target="https://data.gov.in/" TargetMode="External"/><Relationship Id="rId7" Type="http://schemas.openxmlformats.org/officeDocument/2006/relationships/hyperlink" Target="https://www.un.org/development/desa/publications/2018-revision-of-world-urbanization-prospects.html" TargetMode="External"/><Relationship Id="rId2" Type="http://schemas.openxmlformats.org/officeDocument/2006/relationships/hyperlink" Target="https://foursquare.com/" TargetMode="External"/><Relationship Id="rId1" Type="http://schemas.openxmlformats.org/officeDocument/2006/relationships/slideLayout" Target="../slideLayouts/slideLayout2.xml"/><Relationship Id="rId6" Type="http://schemas.openxmlformats.org/officeDocument/2006/relationships/hyperlink" Target="http://www.mca.gov.in/.../Monthly_Information_Bulletin_CorporateSector_Jan_2016.pdf" TargetMode="External"/><Relationship Id="rId5" Type="http://schemas.openxmlformats.org/officeDocument/2006/relationships/hyperlink" Target="https://propstory.com/top-5-hospitals-in-noida/" TargetMode="External"/><Relationship Id="rId4" Type="http://schemas.openxmlformats.org/officeDocument/2006/relationships/hyperlink" Target="https://en.wikipedia.org/wiki/List_of_hospitals_in_Indi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9AC1-03EA-47C9-8A93-88FE8F102C49}"/>
              </a:ext>
            </a:extLst>
          </p:cNvPr>
          <p:cNvSpPr>
            <a:spLocks noGrp="1"/>
          </p:cNvSpPr>
          <p:nvPr>
            <p:ph type="ctrTitle"/>
          </p:nvPr>
        </p:nvSpPr>
        <p:spPr>
          <a:xfrm>
            <a:off x="374073" y="1219345"/>
            <a:ext cx="11305309" cy="2387600"/>
          </a:xfrm>
        </p:spPr>
        <p:txBody>
          <a:bodyPr>
            <a:normAutofit/>
          </a:bodyPr>
          <a:lstStyle/>
          <a:p>
            <a:r>
              <a:rPr lang="en-IN" sz="3200" b="1" dirty="0">
                <a:solidFill>
                  <a:srgbClr val="C00000"/>
                </a:solidFill>
              </a:rPr>
              <a:t>Delhi is projected to continue growing and to become the most populous city in the world around 2028.</a:t>
            </a:r>
          </a:p>
        </p:txBody>
      </p:sp>
      <p:sp>
        <p:nvSpPr>
          <p:cNvPr id="3" name="Subtitle 2">
            <a:extLst>
              <a:ext uri="{FF2B5EF4-FFF2-40B4-BE49-F238E27FC236}">
                <a16:creationId xmlns:a16="http://schemas.microsoft.com/office/drawing/2014/main" id="{8D87FCE6-D5ED-4492-8560-463481B0ACE7}"/>
              </a:ext>
            </a:extLst>
          </p:cNvPr>
          <p:cNvSpPr>
            <a:spLocks noGrp="1"/>
          </p:cNvSpPr>
          <p:nvPr>
            <p:ph type="subTitle" idx="1"/>
          </p:nvPr>
        </p:nvSpPr>
        <p:spPr>
          <a:xfrm>
            <a:off x="6220691" y="3787054"/>
            <a:ext cx="5458691" cy="1655762"/>
          </a:xfrm>
        </p:spPr>
        <p:txBody>
          <a:bodyPr/>
          <a:lstStyle/>
          <a:p>
            <a:r>
              <a:rPr lang="en-US" sz="2200" dirty="0">
                <a:solidFill>
                  <a:schemeClr val="accent2">
                    <a:lumMod val="60000"/>
                    <a:lumOff val="40000"/>
                  </a:schemeClr>
                </a:solidFill>
              </a:rPr>
              <a:t>-</a:t>
            </a:r>
            <a:r>
              <a:rPr lang="en-IN" sz="2200" b="1" dirty="0">
                <a:solidFill>
                  <a:schemeClr val="accent2">
                    <a:lumMod val="60000"/>
                    <a:lumOff val="40000"/>
                  </a:schemeClr>
                </a:solidFill>
              </a:rPr>
              <a:t>World Urbanization Prospects 2018</a:t>
            </a:r>
          </a:p>
          <a:p>
            <a:endParaRPr lang="en-IN" dirty="0"/>
          </a:p>
        </p:txBody>
      </p:sp>
    </p:spTree>
    <p:extLst>
      <p:ext uri="{BB962C8B-B14F-4D97-AF65-F5344CB8AC3E}">
        <p14:creationId xmlns:p14="http://schemas.microsoft.com/office/powerpoint/2010/main" val="402044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7D4E0D-B481-4719-BCF7-148D1007323C}"/>
              </a:ext>
            </a:extLst>
          </p:cNvPr>
          <p:cNvSpPr/>
          <p:nvPr/>
        </p:nvSpPr>
        <p:spPr>
          <a:xfrm>
            <a:off x="866581" y="737029"/>
            <a:ext cx="6357894"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Pr>
              <a:t>Delhi &amp; The problem..</a:t>
            </a:r>
            <a:endParaRPr lang="en-US" sz="4000" dirty="0">
              <a:ln w="0"/>
              <a:solidFill>
                <a:srgbClr val="0070C0"/>
              </a:solidFill>
              <a:effectLst/>
            </a:endParaRPr>
          </a:p>
        </p:txBody>
      </p:sp>
      <p:sp>
        <p:nvSpPr>
          <p:cNvPr id="5" name="TextBox 4">
            <a:extLst>
              <a:ext uri="{FF2B5EF4-FFF2-40B4-BE49-F238E27FC236}">
                <a16:creationId xmlns:a16="http://schemas.microsoft.com/office/drawing/2014/main" id="{1D25B3D3-07AC-4381-BAFA-B8E1BE295601}"/>
              </a:ext>
            </a:extLst>
          </p:cNvPr>
          <p:cNvSpPr txBox="1"/>
          <p:nvPr/>
        </p:nvSpPr>
        <p:spPr>
          <a:xfrm>
            <a:off x="1947235" y="1997839"/>
            <a:ext cx="8573798" cy="3693319"/>
          </a:xfrm>
          <a:prstGeom prst="rect">
            <a:avLst/>
          </a:prstGeom>
          <a:noFill/>
        </p:spPr>
        <p:txBody>
          <a:bodyPr wrap="square" rtlCol="0">
            <a:spAutoFit/>
          </a:bodyPr>
          <a:lstStyle/>
          <a:p>
            <a:endParaRPr lang="en-IN" dirty="0"/>
          </a:p>
          <a:p>
            <a:r>
              <a:rPr lang="en-IN" dirty="0"/>
              <a:t> </a:t>
            </a:r>
            <a:r>
              <a:rPr lang="en-IN" dirty="0">
                <a:solidFill>
                  <a:schemeClr val="accent1">
                    <a:lumMod val="50000"/>
                  </a:schemeClr>
                </a:solidFill>
              </a:rPr>
              <a:t>Delhi, officially the National Capital Territory of Delhi (NCT), is a city and a union territory of India containing New Delhi, the capital of India. It is bordered by Haryana (Gurugram, Faridabad, Jhajjar and Sonipat) on three sides and by Uttar Pradesh (Gautam Budh Nagar, Ghaziabad and Baghpat) to the east. As of 2016, recent estimates of the metro economy of its urban area have ranked Delhi either the most or second-most productive metro area of India. Delhi is the second-wealthiest city in India after Mumbai and is home to 18 billionaires and 23,000 millionaires. Delhi ranks fifth among the Indian states and union territories in human development index. Delhi has the second-highest GDP per capita in India. </a:t>
            </a:r>
          </a:p>
          <a:p>
            <a:endParaRPr lang="en-IN" dirty="0">
              <a:solidFill>
                <a:schemeClr val="accent1">
                  <a:lumMod val="50000"/>
                </a:schemeClr>
              </a:solidFill>
            </a:endParaRPr>
          </a:p>
          <a:p>
            <a:endParaRPr lang="en-IN" dirty="0">
              <a:solidFill>
                <a:schemeClr val="accent1">
                  <a:lumMod val="50000"/>
                </a:schemeClr>
              </a:solidFill>
            </a:endParaRPr>
          </a:p>
          <a:p>
            <a:r>
              <a:rPr lang="en-IN" b="1" dirty="0">
                <a:solidFill>
                  <a:schemeClr val="accent1">
                    <a:lumMod val="50000"/>
                  </a:schemeClr>
                </a:solidFill>
              </a:rPr>
              <a:t>However….</a:t>
            </a:r>
          </a:p>
        </p:txBody>
      </p:sp>
    </p:spTree>
    <p:extLst>
      <p:ext uri="{BB962C8B-B14F-4D97-AF65-F5344CB8AC3E}">
        <p14:creationId xmlns:p14="http://schemas.microsoft.com/office/powerpoint/2010/main" val="3156676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123FFC-BA98-4AF3-A445-714553A1FD90}"/>
              </a:ext>
            </a:extLst>
          </p:cNvPr>
          <p:cNvSpPr/>
          <p:nvPr/>
        </p:nvSpPr>
        <p:spPr>
          <a:xfrm>
            <a:off x="866581" y="737029"/>
            <a:ext cx="6357894"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Pr>
              <a:t>Delhi &amp; The problem..</a:t>
            </a:r>
            <a:endParaRPr lang="en-US" sz="4000" dirty="0">
              <a:ln w="0"/>
              <a:solidFill>
                <a:srgbClr val="0070C0"/>
              </a:solidFill>
              <a:effectLst/>
            </a:endParaRPr>
          </a:p>
        </p:txBody>
      </p:sp>
      <p:sp>
        <p:nvSpPr>
          <p:cNvPr id="5" name="TextBox 4">
            <a:extLst>
              <a:ext uri="{FF2B5EF4-FFF2-40B4-BE49-F238E27FC236}">
                <a16:creationId xmlns:a16="http://schemas.microsoft.com/office/drawing/2014/main" id="{4E2FFD75-FA14-4233-97A7-50E15BBFAED4}"/>
              </a:ext>
            </a:extLst>
          </p:cNvPr>
          <p:cNvSpPr txBox="1"/>
          <p:nvPr/>
        </p:nvSpPr>
        <p:spPr>
          <a:xfrm>
            <a:off x="1947235" y="1997839"/>
            <a:ext cx="8573798" cy="2862322"/>
          </a:xfrm>
          <a:prstGeom prst="rect">
            <a:avLst/>
          </a:prstGeom>
          <a:noFill/>
        </p:spPr>
        <p:txBody>
          <a:bodyPr wrap="square" rtlCol="0">
            <a:spAutoFit/>
          </a:bodyPr>
          <a:lstStyle/>
          <a:p>
            <a:endParaRPr lang="en-IN" dirty="0"/>
          </a:p>
          <a:p>
            <a:r>
              <a:rPr lang="en-IN" dirty="0"/>
              <a:t> </a:t>
            </a:r>
          </a:p>
          <a:p>
            <a:r>
              <a:rPr lang="en-IN" dirty="0"/>
              <a:t> </a:t>
            </a:r>
            <a:r>
              <a:rPr lang="en-IN" dirty="0">
                <a:solidFill>
                  <a:schemeClr val="accent1">
                    <a:lumMod val="50000"/>
                  </a:schemeClr>
                </a:solidFill>
              </a:rPr>
              <a:t>Delhi is also one of the most polluted cities in India. Delhi faces many other issues too. One of the main </a:t>
            </a:r>
            <a:r>
              <a:rPr lang="en-IN" dirty="0">
                <a:solidFill>
                  <a:schemeClr val="accent5">
                    <a:lumMod val="50000"/>
                  </a:schemeClr>
                </a:solidFill>
              </a:rPr>
              <a:t>root causes is its huge population. Delhi had an estimated 2016 population of over 26 million people, making it the world's third-largest urban area according to United Nations. Increased rate of population growth in Delhi is a matter of concern. Delhi also has huge population of daily or frequent visitors, which makes the situation worse. This is already showing result as shortage of resources, increase in pollution, system breakdowns, etc. </a:t>
            </a:r>
          </a:p>
          <a:p>
            <a:endParaRPr lang="en-IN" dirty="0">
              <a:solidFill>
                <a:schemeClr val="accent1">
                  <a:lumMod val="50000"/>
                </a:schemeClr>
              </a:solidFill>
            </a:endParaRPr>
          </a:p>
        </p:txBody>
      </p:sp>
    </p:spTree>
    <p:extLst>
      <p:ext uri="{BB962C8B-B14F-4D97-AF65-F5344CB8AC3E}">
        <p14:creationId xmlns:p14="http://schemas.microsoft.com/office/powerpoint/2010/main" val="241941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84F52C-B34B-4CEA-BD76-2D03B97F11B6}"/>
              </a:ext>
            </a:extLst>
          </p:cNvPr>
          <p:cNvSpPr/>
          <p:nvPr/>
        </p:nvSpPr>
        <p:spPr>
          <a:xfrm>
            <a:off x="866581" y="737029"/>
            <a:ext cx="6357894"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Pr>
              <a:t>Delhi &amp; The problem..</a:t>
            </a:r>
            <a:endParaRPr lang="en-US" sz="4000" dirty="0">
              <a:ln w="0"/>
              <a:solidFill>
                <a:srgbClr val="0070C0"/>
              </a:solidFill>
              <a:effectLst/>
            </a:endParaRPr>
          </a:p>
        </p:txBody>
      </p:sp>
      <p:pic>
        <p:nvPicPr>
          <p:cNvPr id="7" name="Picture 6">
            <a:extLst>
              <a:ext uri="{FF2B5EF4-FFF2-40B4-BE49-F238E27FC236}">
                <a16:creationId xmlns:a16="http://schemas.microsoft.com/office/drawing/2014/main" id="{4D16BF9D-BFB7-4C11-819B-BFCFDEADC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4743" y="1828435"/>
            <a:ext cx="5322513" cy="3201129"/>
          </a:xfrm>
          <a:prstGeom prst="rect">
            <a:avLst/>
          </a:prstGeom>
        </p:spPr>
      </p:pic>
      <p:sp>
        <p:nvSpPr>
          <p:cNvPr id="8" name="TextBox 7">
            <a:extLst>
              <a:ext uri="{FF2B5EF4-FFF2-40B4-BE49-F238E27FC236}">
                <a16:creationId xmlns:a16="http://schemas.microsoft.com/office/drawing/2014/main" id="{CB92C52E-8E7B-48FB-917A-943B356D5409}"/>
              </a:ext>
            </a:extLst>
          </p:cNvPr>
          <p:cNvSpPr txBox="1"/>
          <p:nvPr/>
        </p:nvSpPr>
        <p:spPr>
          <a:xfrm>
            <a:off x="2459853" y="5029564"/>
            <a:ext cx="8573798" cy="1477328"/>
          </a:xfrm>
          <a:prstGeom prst="rect">
            <a:avLst/>
          </a:prstGeom>
          <a:noFill/>
        </p:spPr>
        <p:txBody>
          <a:bodyPr wrap="square" rtlCol="0">
            <a:spAutoFit/>
          </a:bodyPr>
          <a:lstStyle/>
          <a:p>
            <a:endParaRPr lang="en-IN" dirty="0"/>
          </a:p>
          <a:p>
            <a:r>
              <a:rPr lang="en-IN" dirty="0"/>
              <a:t> </a:t>
            </a:r>
          </a:p>
          <a:p>
            <a:r>
              <a:rPr lang="en-IN" dirty="0"/>
              <a:t> </a:t>
            </a:r>
            <a:r>
              <a:rPr lang="en-IN" dirty="0">
                <a:solidFill>
                  <a:schemeClr val="accent1">
                    <a:lumMod val="50000"/>
                  </a:schemeClr>
                </a:solidFill>
              </a:rPr>
              <a:t>Year versus population Diagram, above, displays How population have always been increasing, but in in past few years, growth rate has been tremendously high.</a:t>
            </a:r>
          </a:p>
          <a:p>
            <a:endParaRPr lang="en-IN" dirty="0">
              <a:solidFill>
                <a:schemeClr val="accent1">
                  <a:lumMod val="50000"/>
                </a:schemeClr>
              </a:solidFill>
            </a:endParaRPr>
          </a:p>
        </p:txBody>
      </p:sp>
      <p:sp>
        <p:nvSpPr>
          <p:cNvPr id="9" name="Rectangle 8">
            <a:extLst>
              <a:ext uri="{FF2B5EF4-FFF2-40B4-BE49-F238E27FC236}">
                <a16:creationId xmlns:a16="http://schemas.microsoft.com/office/drawing/2014/main" id="{01628C89-6BE8-49DE-8F18-DC8C6C176275}"/>
              </a:ext>
            </a:extLst>
          </p:cNvPr>
          <p:cNvSpPr/>
          <p:nvPr/>
        </p:nvSpPr>
        <p:spPr>
          <a:xfrm rot="16200000">
            <a:off x="2135218" y="3144906"/>
            <a:ext cx="2179315" cy="400110"/>
          </a:xfrm>
          <a:prstGeom prst="rect">
            <a:avLst/>
          </a:prstGeom>
          <a:noFill/>
        </p:spPr>
        <p:txBody>
          <a:bodyPr wrap="none" lIns="91440" tIns="45720" rIns="91440" bIns="45720">
            <a:spAutoFit/>
          </a:bodyPr>
          <a:lstStyle/>
          <a:p>
            <a:pPr algn="ctr"/>
            <a:r>
              <a:rPr lang="en-US" sz="2000" dirty="0">
                <a:ln w="0"/>
                <a:solidFill>
                  <a:srgbClr val="C00000"/>
                </a:solidFill>
                <a:effectLst/>
              </a:rPr>
              <a:t>Population of Delhi</a:t>
            </a:r>
          </a:p>
        </p:txBody>
      </p:sp>
      <p:sp>
        <p:nvSpPr>
          <p:cNvPr id="10" name="Rectangle 9">
            <a:extLst>
              <a:ext uri="{FF2B5EF4-FFF2-40B4-BE49-F238E27FC236}">
                <a16:creationId xmlns:a16="http://schemas.microsoft.com/office/drawing/2014/main" id="{D3AB46F0-1232-4E24-97DC-A081207BCB79}"/>
              </a:ext>
            </a:extLst>
          </p:cNvPr>
          <p:cNvSpPr/>
          <p:nvPr/>
        </p:nvSpPr>
        <p:spPr>
          <a:xfrm>
            <a:off x="6114014" y="5029564"/>
            <a:ext cx="632738" cy="400110"/>
          </a:xfrm>
          <a:prstGeom prst="rect">
            <a:avLst/>
          </a:prstGeom>
          <a:noFill/>
        </p:spPr>
        <p:txBody>
          <a:bodyPr wrap="square" lIns="91440" tIns="45720" rIns="91440" bIns="45720">
            <a:spAutoFit/>
          </a:bodyPr>
          <a:lstStyle/>
          <a:p>
            <a:pPr algn="ctr"/>
            <a:r>
              <a:rPr lang="en-US" sz="2000" dirty="0">
                <a:ln w="0"/>
                <a:solidFill>
                  <a:srgbClr val="C00000"/>
                </a:solidFill>
                <a:effectLst/>
              </a:rPr>
              <a:t>Year</a:t>
            </a:r>
          </a:p>
        </p:txBody>
      </p:sp>
      <p:cxnSp>
        <p:nvCxnSpPr>
          <p:cNvPr id="14" name="Straight Arrow Connector 13">
            <a:extLst>
              <a:ext uri="{FF2B5EF4-FFF2-40B4-BE49-F238E27FC236}">
                <a16:creationId xmlns:a16="http://schemas.microsoft.com/office/drawing/2014/main" id="{A072AA00-99BF-4550-9424-59CA5F5AA6ED}"/>
              </a:ext>
            </a:extLst>
          </p:cNvPr>
          <p:cNvCxnSpPr/>
          <p:nvPr/>
        </p:nvCxnSpPr>
        <p:spPr>
          <a:xfrm flipH="1">
            <a:off x="8340436" y="2535382"/>
            <a:ext cx="1149928" cy="512618"/>
          </a:xfrm>
          <a:prstGeom prst="straightConnector1">
            <a:avLst/>
          </a:prstGeom>
          <a:ln>
            <a:solidFill>
              <a:schemeClr val="accent1">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5" name="Rectangle 14">
            <a:extLst>
              <a:ext uri="{FF2B5EF4-FFF2-40B4-BE49-F238E27FC236}">
                <a16:creationId xmlns:a16="http://schemas.microsoft.com/office/drawing/2014/main" id="{133CD778-56B7-46ED-A5F4-DE161DA3CF4E}"/>
              </a:ext>
            </a:extLst>
          </p:cNvPr>
          <p:cNvSpPr/>
          <p:nvPr/>
        </p:nvSpPr>
        <p:spPr>
          <a:xfrm>
            <a:off x="9490363" y="2335327"/>
            <a:ext cx="2479963" cy="1015663"/>
          </a:xfrm>
          <a:prstGeom prst="rect">
            <a:avLst/>
          </a:prstGeom>
          <a:noFill/>
        </p:spPr>
        <p:txBody>
          <a:bodyPr wrap="square" lIns="91440" tIns="45720" rIns="91440" bIns="45720">
            <a:spAutoFit/>
          </a:bodyPr>
          <a:lstStyle/>
          <a:p>
            <a:pPr algn="ctr"/>
            <a:r>
              <a:rPr lang="en-US" sz="2000" dirty="0">
                <a:ln w="0"/>
                <a:gradFill>
                  <a:gsLst>
                    <a:gs pos="0">
                      <a:schemeClr val="accent5">
                        <a:lumMod val="50000"/>
                      </a:schemeClr>
                    </a:gs>
                    <a:gs pos="50000">
                      <a:schemeClr val="accent5"/>
                    </a:gs>
                    <a:gs pos="100000">
                      <a:schemeClr val="accent5">
                        <a:lumMod val="60000"/>
                        <a:lumOff val="40000"/>
                      </a:schemeClr>
                    </a:gs>
                  </a:gsLst>
                  <a:lin ang="5400000"/>
                </a:gradFill>
                <a:effectLst/>
              </a:rPr>
              <a:t>Where Growth rate increased, tremendously.</a:t>
            </a:r>
            <a:endParaRPr lang="en-US" sz="2000" dirty="0">
              <a:ln w="0"/>
              <a:solidFill>
                <a:srgbClr val="0070C0"/>
              </a:solidFill>
              <a:effectLst/>
            </a:endParaRPr>
          </a:p>
        </p:txBody>
      </p:sp>
    </p:spTree>
    <p:extLst>
      <p:ext uri="{BB962C8B-B14F-4D97-AF65-F5344CB8AC3E}">
        <p14:creationId xmlns:p14="http://schemas.microsoft.com/office/powerpoint/2010/main" val="1477006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55C6247-2EAE-4123-BDF5-FEC8FE4B1A91}"/>
              </a:ext>
            </a:extLst>
          </p:cNvPr>
          <p:cNvSpPr/>
          <p:nvPr/>
        </p:nvSpPr>
        <p:spPr>
          <a:xfrm>
            <a:off x="153383" y="806302"/>
            <a:ext cx="12038617"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Pr>
              <a:t>Understanding Population &amp; the solution..</a:t>
            </a:r>
            <a:endParaRPr lang="en-US" sz="4000" dirty="0">
              <a:ln w="0"/>
              <a:solidFill>
                <a:srgbClr val="0070C0"/>
              </a:solidFill>
              <a:effectLst/>
            </a:endParaRPr>
          </a:p>
        </p:txBody>
      </p:sp>
      <p:sp>
        <p:nvSpPr>
          <p:cNvPr id="5" name="TextBox 4">
            <a:extLst>
              <a:ext uri="{FF2B5EF4-FFF2-40B4-BE49-F238E27FC236}">
                <a16:creationId xmlns:a16="http://schemas.microsoft.com/office/drawing/2014/main" id="{7F175674-79F6-4152-B087-6D94748DA8A4}"/>
              </a:ext>
            </a:extLst>
          </p:cNvPr>
          <p:cNvSpPr txBox="1"/>
          <p:nvPr/>
        </p:nvSpPr>
        <p:spPr>
          <a:xfrm>
            <a:off x="1947235" y="1997839"/>
            <a:ext cx="8573798" cy="3693319"/>
          </a:xfrm>
          <a:prstGeom prst="rect">
            <a:avLst/>
          </a:prstGeom>
          <a:noFill/>
        </p:spPr>
        <p:txBody>
          <a:bodyPr wrap="square" rtlCol="0">
            <a:spAutoFit/>
          </a:bodyPr>
          <a:lstStyle/>
          <a:p>
            <a:endParaRPr lang="en-IN" dirty="0"/>
          </a:p>
          <a:p>
            <a:r>
              <a:rPr lang="en-IN" dirty="0">
                <a:solidFill>
                  <a:schemeClr val="accent5">
                    <a:lumMod val="50000"/>
                  </a:schemeClr>
                </a:solidFill>
              </a:rPr>
              <a:t> There are mainly 2 kind of population in Delhi, that significantly contributes to pollution and other issues: </a:t>
            </a:r>
          </a:p>
          <a:p>
            <a:pPr marL="342900" indent="-342900">
              <a:buFont typeface="+mj-lt"/>
              <a:buAutoNum type="arabicPeriod"/>
            </a:pPr>
            <a:r>
              <a:rPr lang="en-IN" dirty="0">
                <a:solidFill>
                  <a:schemeClr val="accent5">
                    <a:lumMod val="50000"/>
                  </a:schemeClr>
                </a:solidFill>
              </a:rPr>
              <a:t> Who are resident of Delhi. These are further of 2 kind: </a:t>
            </a:r>
          </a:p>
          <a:p>
            <a:pPr marL="742950" lvl="1" indent="-285750">
              <a:buFont typeface="Arial" panose="020B0604020202020204" pitchFamily="34" charset="0"/>
              <a:buChar char="•"/>
            </a:pPr>
            <a:r>
              <a:rPr lang="en-IN" dirty="0">
                <a:solidFill>
                  <a:schemeClr val="accent5">
                    <a:lumMod val="50000"/>
                  </a:schemeClr>
                </a:solidFill>
              </a:rPr>
              <a:t>- Who are by birth, resident of Delhi. </a:t>
            </a:r>
          </a:p>
          <a:p>
            <a:pPr marL="742950" lvl="1" indent="-285750">
              <a:buFont typeface="Arial" panose="020B0604020202020204" pitchFamily="34" charset="0"/>
              <a:buChar char="•"/>
            </a:pPr>
            <a:r>
              <a:rPr lang="en-IN" dirty="0">
                <a:solidFill>
                  <a:schemeClr val="accent5">
                    <a:lumMod val="50000"/>
                  </a:schemeClr>
                </a:solidFill>
              </a:rPr>
              <a:t>- who have moved to Delhi for Job or Business. </a:t>
            </a:r>
          </a:p>
          <a:p>
            <a:pPr lvl="1"/>
            <a:endParaRPr lang="en-IN" dirty="0">
              <a:solidFill>
                <a:schemeClr val="accent5">
                  <a:lumMod val="50000"/>
                </a:schemeClr>
              </a:solidFill>
            </a:endParaRPr>
          </a:p>
          <a:p>
            <a:pPr marL="342900" indent="-342900">
              <a:buFont typeface="+mj-lt"/>
              <a:buAutoNum type="arabicPeriod"/>
            </a:pPr>
            <a:r>
              <a:rPr lang="en-IN" dirty="0">
                <a:solidFill>
                  <a:schemeClr val="accent5">
                    <a:lumMod val="50000"/>
                  </a:schemeClr>
                </a:solidFill>
              </a:rPr>
              <a:t> Who regularly visit Delhi. </a:t>
            </a:r>
          </a:p>
          <a:p>
            <a:endParaRPr lang="en-IN" dirty="0">
              <a:solidFill>
                <a:schemeClr val="accent5">
                  <a:lumMod val="50000"/>
                </a:schemeClr>
              </a:solidFill>
            </a:endParaRPr>
          </a:p>
          <a:p>
            <a:r>
              <a:rPr lang="en-IN" i="1" dirty="0">
                <a:solidFill>
                  <a:schemeClr val="accent5">
                    <a:lumMod val="50000"/>
                  </a:schemeClr>
                </a:solidFill>
              </a:rPr>
              <a:t>One thing common in all of above is that they have some incentive to live in or visit Delhi: whether it is career, or best quality health care service of AIIMS, or anything else. </a:t>
            </a:r>
            <a:r>
              <a:rPr lang="en-IN" dirty="0">
                <a:solidFill>
                  <a:schemeClr val="accent5">
                    <a:lumMod val="50000"/>
                  </a:schemeClr>
                </a:solidFill>
              </a:rPr>
              <a:t>Problem of Delhi can be solved if we can provide these incentive, at much more convenient location outside Delhi, to above mentioned population. </a:t>
            </a:r>
          </a:p>
        </p:txBody>
      </p:sp>
    </p:spTree>
    <p:extLst>
      <p:ext uri="{BB962C8B-B14F-4D97-AF65-F5344CB8AC3E}">
        <p14:creationId xmlns:p14="http://schemas.microsoft.com/office/powerpoint/2010/main" val="3942562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8B022B-4AB9-480C-A94E-EE18097AC302}"/>
              </a:ext>
            </a:extLst>
          </p:cNvPr>
          <p:cNvSpPr/>
          <p:nvPr/>
        </p:nvSpPr>
        <p:spPr>
          <a:xfrm>
            <a:off x="984799" y="806302"/>
            <a:ext cx="4584589"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Pr>
              <a:t>The Incentives..</a:t>
            </a:r>
            <a:endParaRPr lang="en-US" sz="4000" dirty="0">
              <a:ln w="0"/>
              <a:solidFill>
                <a:srgbClr val="0070C0"/>
              </a:solidFill>
              <a:effectLst/>
            </a:endParaRPr>
          </a:p>
        </p:txBody>
      </p:sp>
      <p:sp>
        <p:nvSpPr>
          <p:cNvPr id="5" name="TextBox 4">
            <a:extLst>
              <a:ext uri="{FF2B5EF4-FFF2-40B4-BE49-F238E27FC236}">
                <a16:creationId xmlns:a16="http://schemas.microsoft.com/office/drawing/2014/main" id="{928A6243-A61F-4FAF-B846-40219870B1F4}"/>
              </a:ext>
            </a:extLst>
          </p:cNvPr>
          <p:cNvSpPr txBox="1"/>
          <p:nvPr/>
        </p:nvSpPr>
        <p:spPr>
          <a:xfrm>
            <a:off x="1947235" y="1997839"/>
            <a:ext cx="4439710" cy="2308324"/>
          </a:xfrm>
          <a:prstGeom prst="rect">
            <a:avLst/>
          </a:prstGeom>
          <a:noFill/>
        </p:spPr>
        <p:txBody>
          <a:bodyPr wrap="square" rtlCol="0">
            <a:spAutoFit/>
          </a:bodyPr>
          <a:lstStyle/>
          <a:p>
            <a:endParaRPr lang="en-IN" dirty="0">
              <a:solidFill>
                <a:schemeClr val="accent5">
                  <a:lumMod val="50000"/>
                </a:schemeClr>
              </a:solidFill>
            </a:endParaRPr>
          </a:p>
          <a:p>
            <a:r>
              <a:rPr lang="en-IN" dirty="0">
                <a:solidFill>
                  <a:schemeClr val="accent5">
                    <a:lumMod val="50000"/>
                  </a:schemeClr>
                </a:solidFill>
              </a:rPr>
              <a:t> </a:t>
            </a:r>
          </a:p>
          <a:p>
            <a:r>
              <a:rPr lang="en-IN" dirty="0">
                <a:solidFill>
                  <a:schemeClr val="accent5">
                    <a:lumMod val="50000"/>
                  </a:schemeClr>
                </a:solidFill>
              </a:rPr>
              <a:t>Four most common type incentives are:</a:t>
            </a:r>
          </a:p>
          <a:p>
            <a:pPr marL="1200150" lvl="2" indent="-285750">
              <a:buFont typeface="Arial" panose="020B0604020202020204" pitchFamily="34" charset="0"/>
              <a:buChar char="•"/>
            </a:pPr>
            <a:r>
              <a:rPr lang="en-IN" dirty="0">
                <a:solidFill>
                  <a:schemeClr val="accent5">
                    <a:lumMod val="50000"/>
                  </a:schemeClr>
                </a:solidFill>
              </a:rPr>
              <a:t>Connectivity and availability.</a:t>
            </a:r>
          </a:p>
          <a:p>
            <a:pPr marL="1200150" lvl="2" indent="-285750">
              <a:buFont typeface="Arial" panose="020B0604020202020204" pitchFamily="34" charset="0"/>
              <a:buChar char="•"/>
            </a:pPr>
            <a:r>
              <a:rPr lang="en-IN" dirty="0">
                <a:solidFill>
                  <a:schemeClr val="accent5">
                    <a:lumMod val="50000"/>
                  </a:schemeClr>
                </a:solidFill>
              </a:rPr>
              <a:t>Education.</a:t>
            </a:r>
          </a:p>
          <a:p>
            <a:pPr marL="1200150" lvl="2" indent="-285750">
              <a:buFont typeface="Arial" panose="020B0604020202020204" pitchFamily="34" charset="0"/>
              <a:buChar char="•"/>
            </a:pPr>
            <a:r>
              <a:rPr lang="en-IN" dirty="0">
                <a:solidFill>
                  <a:schemeClr val="accent5">
                    <a:lumMod val="50000"/>
                  </a:schemeClr>
                </a:solidFill>
              </a:rPr>
              <a:t>Healthcare.</a:t>
            </a:r>
          </a:p>
          <a:p>
            <a:pPr marL="1200150" lvl="2" indent="-285750">
              <a:buFont typeface="Arial" panose="020B0604020202020204" pitchFamily="34" charset="0"/>
              <a:buChar char="•"/>
            </a:pPr>
            <a:r>
              <a:rPr lang="en-IN" dirty="0">
                <a:solidFill>
                  <a:schemeClr val="accent5">
                    <a:lumMod val="50000"/>
                  </a:schemeClr>
                </a:solidFill>
              </a:rPr>
              <a:t>Professional Career.</a:t>
            </a:r>
          </a:p>
          <a:p>
            <a:endParaRPr lang="en-IN" dirty="0">
              <a:solidFill>
                <a:schemeClr val="accent5">
                  <a:lumMod val="50000"/>
                </a:schemeClr>
              </a:solidFill>
            </a:endParaRPr>
          </a:p>
        </p:txBody>
      </p:sp>
      <p:pic>
        <p:nvPicPr>
          <p:cNvPr id="8" name="Picture 7">
            <a:extLst>
              <a:ext uri="{FF2B5EF4-FFF2-40B4-BE49-F238E27FC236}">
                <a16:creationId xmlns:a16="http://schemas.microsoft.com/office/drawing/2014/main" id="{8C7D919C-03A8-4282-A958-2A46151E7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108" y="867722"/>
            <a:ext cx="4584589" cy="3438441"/>
          </a:xfrm>
          <a:prstGeom prst="rect">
            <a:avLst/>
          </a:prstGeom>
        </p:spPr>
      </p:pic>
    </p:spTree>
    <p:extLst>
      <p:ext uri="{BB962C8B-B14F-4D97-AF65-F5344CB8AC3E}">
        <p14:creationId xmlns:p14="http://schemas.microsoft.com/office/powerpoint/2010/main" val="353998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3604CF-6A45-4B2B-BCA7-79A7CCCA053A}"/>
              </a:ext>
            </a:extLst>
          </p:cNvPr>
          <p:cNvSpPr/>
          <p:nvPr/>
        </p:nvSpPr>
        <p:spPr>
          <a:xfrm>
            <a:off x="522367" y="210556"/>
            <a:ext cx="5675721" cy="923330"/>
          </a:xfrm>
          <a:prstGeom prst="rect">
            <a:avLst/>
          </a:prstGeom>
          <a:noFill/>
        </p:spPr>
        <p:txBody>
          <a:bodyPr wrap="none" lIns="91440" tIns="45720" rIns="91440" bIns="45720">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Pr>
              <a:t>1) Connectivity and Availability</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Pr>
              <a:t>..</a:t>
            </a:r>
            <a:endParaRPr lang="en-US" sz="4000" dirty="0">
              <a:ln w="0"/>
              <a:solidFill>
                <a:srgbClr val="0070C0"/>
              </a:solidFill>
              <a:effectLst/>
            </a:endParaRPr>
          </a:p>
        </p:txBody>
      </p:sp>
      <p:pic>
        <p:nvPicPr>
          <p:cNvPr id="6" name="Picture 5">
            <a:extLst>
              <a:ext uri="{FF2B5EF4-FFF2-40B4-BE49-F238E27FC236}">
                <a16:creationId xmlns:a16="http://schemas.microsoft.com/office/drawing/2014/main" id="{8F9DA282-AF12-46A4-A9F2-9EC78A8458B6}"/>
              </a:ext>
            </a:extLst>
          </p:cNvPr>
          <p:cNvPicPr>
            <a:picLocks noChangeAspect="1"/>
          </p:cNvPicPr>
          <p:nvPr/>
        </p:nvPicPr>
        <p:blipFill rotWithShape="1">
          <a:blip r:embed="rId2">
            <a:extLst>
              <a:ext uri="{28A0092B-C50C-407E-A947-70E740481C1C}">
                <a14:useLocalDpi xmlns:a14="http://schemas.microsoft.com/office/drawing/2010/main" val="0"/>
              </a:ext>
            </a:extLst>
          </a:blip>
          <a:srcRect l="12992" t="7239" r="18607" b="4714"/>
          <a:stretch/>
        </p:blipFill>
        <p:spPr>
          <a:xfrm>
            <a:off x="5370458" y="1563487"/>
            <a:ext cx="6558306" cy="4740329"/>
          </a:xfrm>
          <a:prstGeom prst="rect">
            <a:avLst/>
          </a:prstGeom>
        </p:spPr>
      </p:pic>
      <p:sp>
        <p:nvSpPr>
          <p:cNvPr id="7" name="TextBox 6">
            <a:extLst>
              <a:ext uri="{FF2B5EF4-FFF2-40B4-BE49-F238E27FC236}">
                <a16:creationId xmlns:a16="http://schemas.microsoft.com/office/drawing/2014/main" id="{F83FBD32-0F7B-465A-ABEA-40C522383CA0}"/>
              </a:ext>
            </a:extLst>
          </p:cNvPr>
          <p:cNvSpPr txBox="1"/>
          <p:nvPr/>
        </p:nvSpPr>
        <p:spPr>
          <a:xfrm>
            <a:off x="623022" y="2460788"/>
            <a:ext cx="4439710" cy="707886"/>
          </a:xfrm>
          <a:prstGeom prst="rect">
            <a:avLst/>
          </a:prstGeom>
          <a:noFill/>
        </p:spPr>
        <p:txBody>
          <a:bodyPr wrap="square" rtlCol="0">
            <a:spAutoFit/>
          </a:bodyPr>
          <a:lstStyle/>
          <a:p>
            <a:r>
              <a:rPr lang="en-IN" sz="2000" b="1" dirty="0">
                <a:solidFill>
                  <a:schemeClr val="accent5">
                    <a:lumMod val="50000"/>
                  </a:schemeClr>
                </a:solidFill>
              </a:rPr>
              <a:t>Data Says:  </a:t>
            </a:r>
            <a:r>
              <a:rPr lang="en-IN" sz="2000" dirty="0">
                <a:solidFill>
                  <a:schemeClr val="accent5">
                    <a:lumMod val="50000"/>
                  </a:schemeClr>
                </a:solidFill>
              </a:rPr>
              <a:t>No railway station in Noida or Greater Noida.</a:t>
            </a:r>
          </a:p>
        </p:txBody>
      </p:sp>
      <p:sp>
        <p:nvSpPr>
          <p:cNvPr id="9" name="TextBox 8">
            <a:extLst>
              <a:ext uri="{FF2B5EF4-FFF2-40B4-BE49-F238E27FC236}">
                <a16:creationId xmlns:a16="http://schemas.microsoft.com/office/drawing/2014/main" id="{6F7E086F-BA3B-4635-9FF2-DBCE990FF040}"/>
              </a:ext>
            </a:extLst>
          </p:cNvPr>
          <p:cNvSpPr txBox="1"/>
          <p:nvPr/>
        </p:nvSpPr>
        <p:spPr>
          <a:xfrm>
            <a:off x="623022" y="3333488"/>
            <a:ext cx="4439710"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50000"/>
                  </a:schemeClr>
                </a:solidFill>
              </a:rPr>
              <a:t>Railway travelers will have to deboard train at Delhi or Ghaziabad station to get to Noida. Thus, Noida and greater Noida will be less preferred, and will be avoided. </a:t>
            </a:r>
            <a:endParaRPr lang="en-IN" dirty="0">
              <a:solidFill>
                <a:schemeClr val="accent5">
                  <a:lumMod val="50000"/>
                </a:schemeClr>
              </a:solidFill>
            </a:endParaRPr>
          </a:p>
        </p:txBody>
      </p:sp>
    </p:spTree>
    <p:extLst>
      <p:ext uri="{BB962C8B-B14F-4D97-AF65-F5344CB8AC3E}">
        <p14:creationId xmlns:p14="http://schemas.microsoft.com/office/powerpoint/2010/main" val="1643431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8CD390-C768-4719-961C-03AB6B5908F4}"/>
              </a:ext>
            </a:extLst>
          </p:cNvPr>
          <p:cNvSpPr txBox="1"/>
          <p:nvPr/>
        </p:nvSpPr>
        <p:spPr>
          <a:xfrm>
            <a:off x="623022" y="3601142"/>
            <a:ext cx="4439710" cy="147732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5">
                    <a:lumMod val="50000"/>
                  </a:schemeClr>
                </a:solidFill>
              </a:rPr>
              <a:t>Even though NCR region is known for quantity of private institutions, still lack of best quality institutions as compared to Delhi make these places much less attractive than Delhi.</a:t>
            </a:r>
          </a:p>
        </p:txBody>
      </p:sp>
      <p:sp>
        <p:nvSpPr>
          <p:cNvPr id="5" name="Rectangle 4">
            <a:extLst>
              <a:ext uri="{FF2B5EF4-FFF2-40B4-BE49-F238E27FC236}">
                <a16:creationId xmlns:a16="http://schemas.microsoft.com/office/drawing/2014/main" id="{2C5D0C73-2E8C-44AA-975F-5D593D930ACE}"/>
              </a:ext>
            </a:extLst>
          </p:cNvPr>
          <p:cNvSpPr/>
          <p:nvPr/>
        </p:nvSpPr>
        <p:spPr>
          <a:xfrm>
            <a:off x="623022" y="210556"/>
            <a:ext cx="2616037" cy="923330"/>
          </a:xfrm>
          <a:prstGeom prst="rect">
            <a:avLst/>
          </a:prstGeom>
          <a:noFill/>
        </p:spPr>
        <p:txBody>
          <a:bodyPr wrap="none" lIns="91440" tIns="45720" rIns="91440" bIns="45720">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Pr>
              <a:t>2) Education</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Pr>
              <a:t>..</a:t>
            </a:r>
            <a:endParaRPr lang="en-US" sz="4000" dirty="0">
              <a:ln w="0"/>
              <a:solidFill>
                <a:srgbClr val="0070C0"/>
              </a:solidFill>
              <a:effectLst/>
            </a:endParaRPr>
          </a:p>
        </p:txBody>
      </p:sp>
      <p:sp>
        <p:nvSpPr>
          <p:cNvPr id="6" name="TextBox 5">
            <a:extLst>
              <a:ext uri="{FF2B5EF4-FFF2-40B4-BE49-F238E27FC236}">
                <a16:creationId xmlns:a16="http://schemas.microsoft.com/office/drawing/2014/main" id="{1C59DCEE-E150-4B20-BEBF-47412D5B75E3}"/>
              </a:ext>
            </a:extLst>
          </p:cNvPr>
          <p:cNvSpPr txBox="1"/>
          <p:nvPr/>
        </p:nvSpPr>
        <p:spPr>
          <a:xfrm>
            <a:off x="623022" y="2460788"/>
            <a:ext cx="4439710" cy="1015663"/>
          </a:xfrm>
          <a:prstGeom prst="rect">
            <a:avLst/>
          </a:prstGeom>
          <a:noFill/>
        </p:spPr>
        <p:txBody>
          <a:bodyPr wrap="square" rtlCol="0">
            <a:spAutoFit/>
          </a:bodyPr>
          <a:lstStyle/>
          <a:p>
            <a:r>
              <a:rPr lang="en-IN" sz="2000" b="1" dirty="0">
                <a:solidFill>
                  <a:schemeClr val="accent5">
                    <a:lumMod val="50000"/>
                  </a:schemeClr>
                </a:solidFill>
              </a:rPr>
              <a:t>Data Says: </a:t>
            </a:r>
            <a:r>
              <a:rPr lang="en-IN" sz="2000" dirty="0">
                <a:solidFill>
                  <a:schemeClr val="accent5">
                    <a:lumMod val="50000"/>
                  </a:schemeClr>
                </a:solidFill>
              </a:rPr>
              <a:t>Best institutions of country are densely situated in Delhi, while few in surrounding.</a:t>
            </a:r>
          </a:p>
        </p:txBody>
      </p:sp>
      <p:pic>
        <p:nvPicPr>
          <p:cNvPr id="8" name="Picture 7">
            <a:extLst>
              <a:ext uri="{FF2B5EF4-FFF2-40B4-BE49-F238E27FC236}">
                <a16:creationId xmlns:a16="http://schemas.microsoft.com/office/drawing/2014/main" id="{06B0D742-C0BF-4E43-98C5-2421E1CA7C2C}"/>
              </a:ext>
            </a:extLst>
          </p:cNvPr>
          <p:cNvPicPr>
            <a:picLocks noChangeAspect="1"/>
          </p:cNvPicPr>
          <p:nvPr/>
        </p:nvPicPr>
        <p:blipFill rotWithShape="1">
          <a:blip r:embed="rId2">
            <a:extLst>
              <a:ext uri="{28A0092B-C50C-407E-A947-70E740481C1C}">
                <a14:useLocalDpi xmlns:a14="http://schemas.microsoft.com/office/drawing/2010/main" val="0"/>
              </a:ext>
            </a:extLst>
          </a:blip>
          <a:srcRect l="10613" t="4290" r="16298"/>
          <a:stretch/>
        </p:blipFill>
        <p:spPr>
          <a:xfrm>
            <a:off x="5250873" y="1464511"/>
            <a:ext cx="6636326" cy="4862686"/>
          </a:xfrm>
          <a:prstGeom prst="rect">
            <a:avLst/>
          </a:prstGeom>
        </p:spPr>
      </p:pic>
    </p:spTree>
    <p:extLst>
      <p:ext uri="{BB962C8B-B14F-4D97-AF65-F5344CB8AC3E}">
        <p14:creationId xmlns:p14="http://schemas.microsoft.com/office/powerpoint/2010/main" val="2968748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8CD390-C768-4719-961C-03AB6B5908F4}"/>
              </a:ext>
            </a:extLst>
          </p:cNvPr>
          <p:cNvSpPr txBox="1"/>
          <p:nvPr/>
        </p:nvSpPr>
        <p:spPr>
          <a:xfrm>
            <a:off x="1098362" y="3736776"/>
            <a:ext cx="4439710" cy="9233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5">
                    <a:lumMod val="50000"/>
                  </a:schemeClr>
                </a:solidFill>
              </a:rPr>
              <a:t>Neighbouring cities are incapable of attracting public, to their hospitals, as much as Delhi do.</a:t>
            </a:r>
          </a:p>
        </p:txBody>
      </p:sp>
      <p:sp>
        <p:nvSpPr>
          <p:cNvPr id="5" name="Rectangle 4">
            <a:extLst>
              <a:ext uri="{FF2B5EF4-FFF2-40B4-BE49-F238E27FC236}">
                <a16:creationId xmlns:a16="http://schemas.microsoft.com/office/drawing/2014/main" id="{2C5D0C73-2E8C-44AA-975F-5D593D930ACE}"/>
              </a:ext>
            </a:extLst>
          </p:cNvPr>
          <p:cNvSpPr/>
          <p:nvPr/>
        </p:nvSpPr>
        <p:spPr>
          <a:xfrm>
            <a:off x="543868" y="210556"/>
            <a:ext cx="2774350" cy="923330"/>
          </a:xfrm>
          <a:prstGeom prst="rect">
            <a:avLst/>
          </a:prstGeom>
          <a:noFill/>
        </p:spPr>
        <p:txBody>
          <a:bodyPr wrap="none" lIns="91440" tIns="45720" rIns="91440" bIns="45720">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Pr>
              <a:t>3) Healthcare</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Pr>
              <a:t>..</a:t>
            </a:r>
            <a:endParaRPr lang="en-US" sz="4000" dirty="0">
              <a:ln w="0"/>
              <a:solidFill>
                <a:srgbClr val="0070C0"/>
              </a:solidFill>
              <a:effectLst/>
            </a:endParaRPr>
          </a:p>
        </p:txBody>
      </p:sp>
      <p:sp>
        <p:nvSpPr>
          <p:cNvPr id="6" name="TextBox 5">
            <a:extLst>
              <a:ext uri="{FF2B5EF4-FFF2-40B4-BE49-F238E27FC236}">
                <a16:creationId xmlns:a16="http://schemas.microsoft.com/office/drawing/2014/main" id="{1C59DCEE-E150-4B20-BEBF-47412D5B75E3}"/>
              </a:ext>
            </a:extLst>
          </p:cNvPr>
          <p:cNvSpPr txBox="1"/>
          <p:nvPr/>
        </p:nvSpPr>
        <p:spPr>
          <a:xfrm>
            <a:off x="1098362" y="2413337"/>
            <a:ext cx="4439710" cy="1323439"/>
          </a:xfrm>
          <a:prstGeom prst="rect">
            <a:avLst/>
          </a:prstGeom>
          <a:noFill/>
        </p:spPr>
        <p:txBody>
          <a:bodyPr wrap="square" rtlCol="0">
            <a:spAutoFit/>
          </a:bodyPr>
          <a:lstStyle/>
          <a:p>
            <a:r>
              <a:rPr lang="en-IN" sz="2000" b="1" dirty="0">
                <a:solidFill>
                  <a:schemeClr val="accent5">
                    <a:lumMod val="50000"/>
                  </a:schemeClr>
                </a:solidFill>
              </a:rPr>
              <a:t>Data Says: </a:t>
            </a:r>
            <a:r>
              <a:rPr lang="en-IN" sz="2000" dirty="0">
                <a:solidFill>
                  <a:schemeClr val="accent5">
                    <a:lumMod val="50000"/>
                  </a:schemeClr>
                </a:solidFill>
              </a:rPr>
              <a:t>There is a huge difference in number of prominent healthcare services in Delhi and that of in neighbouring cities.</a:t>
            </a:r>
          </a:p>
        </p:txBody>
      </p:sp>
      <p:pic>
        <p:nvPicPr>
          <p:cNvPr id="3" name="Picture 2">
            <a:extLst>
              <a:ext uri="{FF2B5EF4-FFF2-40B4-BE49-F238E27FC236}">
                <a16:creationId xmlns:a16="http://schemas.microsoft.com/office/drawing/2014/main" id="{8615B8B9-06B9-4F14-95AF-20D8EADE5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07247"/>
            <a:ext cx="5364682" cy="3987790"/>
          </a:xfrm>
          <a:prstGeom prst="rect">
            <a:avLst/>
          </a:prstGeom>
        </p:spPr>
      </p:pic>
    </p:spTree>
    <p:extLst>
      <p:ext uri="{BB962C8B-B14F-4D97-AF65-F5344CB8AC3E}">
        <p14:creationId xmlns:p14="http://schemas.microsoft.com/office/powerpoint/2010/main" val="1160040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8CD390-C768-4719-961C-03AB6B5908F4}"/>
              </a:ext>
            </a:extLst>
          </p:cNvPr>
          <p:cNvSpPr txBox="1"/>
          <p:nvPr/>
        </p:nvSpPr>
        <p:spPr>
          <a:xfrm>
            <a:off x="1098362" y="3736776"/>
            <a:ext cx="4439710" cy="9233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5">
                    <a:lumMod val="50000"/>
                  </a:schemeClr>
                </a:solidFill>
              </a:rPr>
              <a:t>As most employers have offices in Delhi, thus employment will attract a huge population to be a resident of Delhi.</a:t>
            </a:r>
          </a:p>
        </p:txBody>
      </p:sp>
      <p:sp>
        <p:nvSpPr>
          <p:cNvPr id="5" name="Rectangle 4">
            <a:extLst>
              <a:ext uri="{FF2B5EF4-FFF2-40B4-BE49-F238E27FC236}">
                <a16:creationId xmlns:a16="http://schemas.microsoft.com/office/drawing/2014/main" id="{2C5D0C73-2E8C-44AA-975F-5D593D930ACE}"/>
              </a:ext>
            </a:extLst>
          </p:cNvPr>
          <p:cNvSpPr/>
          <p:nvPr/>
        </p:nvSpPr>
        <p:spPr>
          <a:xfrm>
            <a:off x="530325" y="238264"/>
            <a:ext cx="4179607" cy="923330"/>
          </a:xfrm>
          <a:prstGeom prst="rect">
            <a:avLst/>
          </a:prstGeom>
          <a:noFill/>
        </p:spPr>
        <p:txBody>
          <a:bodyPr wrap="none" lIns="91440" tIns="45720" rIns="91440" bIns="45720">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Pr>
              <a:t>4) Professional Career</a:t>
            </a: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Pr>
              <a:t>..</a:t>
            </a:r>
            <a:endParaRPr lang="en-US" sz="4000" dirty="0">
              <a:ln w="0"/>
              <a:solidFill>
                <a:srgbClr val="0070C0"/>
              </a:solidFill>
              <a:effectLst/>
            </a:endParaRPr>
          </a:p>
        </p:txBody>
      </p:sp>
      <p:sp>
        <p:nvSpPr>
          <p:cNvPr id="6" name="TextBox 5">
            <a:extLst>
              <a:ext uri="{FF2B5EF4-FFF2-40B4-BE49-F238E27FC236}">
                <a16:creationId xmlns:a16="http://schemas.microsoft.com/office/drawing/2014/main" id="{1C59DCEE-E150-4B20-BEBF-47412D5B75E3}"/>
              </a:ext>
            </a:extLst>
          </p:cNvPr>
          <p:cNvSpPr txBox="1"/>
          <p:nvPr/>
        </p:nvSpPr>
        <p:spPr>
          <a:xfrm>
            <a:off x="1098362" y="2413337"/>
            <a:ext cx="4439710" cy="1323439"/>
          </a:xfrm>
          <a:prstGeom prst="rect">
            <a:avLst/>
          </a:prstGeom>
          <a:noFill/>
        </p:spPr>
        <p:txBody>
          <a:bodyPr wrap="square" rtlCol="0">
            <a:spAutoFit/>
          </a:bodyPr>
          <a:lstStyle/>
          <a:p>
            <a:r>
              <a:rPr lang="en-IN" sz="2000" b="1" dirty="0">
                <a:solidFill>
                  <a:schemeClr val="accent5">
                    <a:lumMod val="50000"/>
                  </a:schemeClr>
                </a:solidFill>
              </a:rPr>
              <a:t>Data Says: </a:t>
            </a:r>
            <a:r>
              <a:rPr lang="en-IN" sz="2000" dirty="0">
                <a:solidFill>
                  <a:schemeClr val="accent5">
                    <a:lumMod val="50000"/>
                  </a:schemeClr>
                </a:solidFill>
              </a:rPr>
              <a:t>Companies' densities are almost negligible in Delhi’s neighbouring states when compared to companies’ density of Delhi.</a:t>
            </a:r>
          </a:p>
        </p:txBody>
      </p:sp>
      <p:pic>
        <p:nvPicPr>
          <p:cNvPr id="7" name="Picture 6">
            <a:extLst>
              <a:ext uri="{FF2B5EF4-FFF2-40B4-BE49-F238E27FC236}">
                <a16:creationId xmlns:a16="http://schemas.microsoft.com/office/drawing/2014/main" id="{9343BF69-03C6-4DB0-9B50-7C281E0F9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238" y="161581"/>
            <a:ext cx="4906910" cy="3165014"/>
          </a:xfrm>
          <a:prstGeom prst="rect">
            <a:avLst/>
          </a:prstGeom>
        </p:spPr>
      </p:pic>
      <p:pic>
        <p:nvPicPr>
          <p:cNvPr id="9" name="Picture 8">
            <a:extLst>
              <a:ext uri="{FF2B5EF4-FFF2-40B4-BE49-F238E27FC236}">
                <a16:creationId xmlns:a16="http://schemas.microsoft.com/office/drawing/2014/main" id="{74069F35-B55B-4062-B7E2-6773811C5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239" y="3736776"/>
            <a:ext cx="5312544" cy="3042324"/>
          </a:xfrm>
          <a:prstGeom prst="rect">
            <a:avLst/>
          </a:prstGeom>
        </p:spPr>
      </p:pic>
    </p:spTree>
    <p:extLst>
      <p:ext uri="{BB962C8B-B14F-4D97-AF65-F5344CB8AC3E}">
        <p14:creationId xmlns:p14="http://schemas.microsoft.com/office/powerpoint/2010/main" val="3137107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98D5A23-7A32-40A3-A27C-B8F151FCD107}"/>
              </a:ext>
            </a:extLst>
          </p:cNvPr>
          <p:cNvSpPr/>
          <p:nvPr/>
        </p:nvSpPr>
        <p:spPr>
          <a:xfrm>
            <a:off x="892714" y="681610"/>
            <a:ext cx="3257623"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Pr>
              <a:t>Conclusion</a:t>
            </a:r>
            <a:endParaRPr lang="en-US" sz="5400" dirty="0">
              <a:ln w="0"/>
              <a:solidFill>
                <a:srgbClr val="0070C0"/>
              </a:solidFill>
              <a:effectLst/>
            </a:endParaRPr>
          </a:p>
        </p:txBody>
      </p:sp>
      <p:sp>
        <p:nvSpPr>
          <p:cNvPr id="6" name="TextBox 5">
            <a:extLst>
              <a:ext uri="{FF2B5EF4-FFF2-40B4-BE49-F238E27FC236}">
                <a16:creationId xmlns:a16="http://schemas.microsoft.com/office/drawing/2014/main" id="{B4981F5F-A652-439D-8C49-F14F885CCE19}"/>
              </a:ext>
            </a:extLst>
          </p:cNvPr>
          <p:cNvSpPr txBox="1"/>
          <p:nvPr/>
        </p:nvSpPr>
        <p:spPr>
          <a:xfrm>
            <a:off x="1947235" y="1997839"/>
            <a:ext cx="8573798" cy="4524315"/>
          </a:xfrm>
          <a:prstGeom prst="rect">
            <a:avLst/>
          </a:prstGeom>
          <a:noFill/>
        </p:spPr>
        <p:txBody>
          <a:bodyPr wrap="square" rtlCol="0">
            <a:spAutoFit/>
          </a:bodyPr>
          <a:lstStyle/>
          <a:p>
            <a:r>
              <a:rPr lang="en-US" dirty="0">
                <a:solidFill>
                  <a:schemeClr val="accent5">
                    <a:lumMod val="50000"/>
                  </a:schemeClr>
                </a:solidFill>
              </a:rPr>
              <a:t>Growing population of Delhi is a serious matter of concern; following steps may help, up to some extent to decelerate the population growth:</a:t>
            </a:r>
          </a:p>
          <a:p>
            <a:endParaRPr lang="en-US" dirty="0">
              <a:solidFill>
                <a:schemeClr val="accent5">
                  <a:lumMod val="50000"/>
                </a:schemeClr>
              </a:solidFill>
            </a:endParaRPr>
          </a:p>
          <a:p>
            <a:pPr marL="800100" lvl="1" indent="-342900">
              <a:buFont typeface="+mj-lt"/>
              <a:buAutoNum type="arabicPeriod"/>
            </a:pPr>
            <a:r>
              <a:rPr lang="en-IN" dirty="0">
                <a:solidFill>
                  <a:schemeClr val="accent5">
                    <a:lumMod val="50000"/>
                  </a:schemeClr>
                </a:solidFill>
              </a:rPr>
              <a:t> There must be a railway station in Noida or greater Noida, so that people do not need to enter Delhi, if Noida, with a railway station, is more convenient to them.</a:t>
            </a:r>
          </a:p>
          <a:p>
            <a:pPr marL="800100" lvl="1" indent="-342900">
              <a:buFont typeface="+mj-lt"/>
              <a:buAutoNum type="arabicPeriod"/>
            </a:pPr>
            <a:endParaRPr lang="en-IN" dirty="0">
              <a:solidFill>
                <a:schemeClr val="accent5">
                  <a:lumMod val="50000"/>
                </a:schemeClr>
              </a:solidFill>
            </a:endParaRPr>
          </a:p>
          <a:p>
            <a:pPr marL="800100" lvl="1" indent="-342900">
              <a:buFont typeface="+mj-lt"/>
              <a:buAutoNum type="arabicPeriod"/>
            </a:pPr>
            <a:r>
              <a:rPr lang="en-IN" dirty="0">
                <a:solidFill>
                  <a:schemeClr val="accent5">
                    <a:lumMod val="50000"/>
                  </a:schemeClr>
                </a:solidFill>
              </a:rPr>
              <a:t>With quantity, NCR and nearby cities also need some best quality education bodies to attract people as much as Delhi do.</a:t>
            </a:r>
          </a:p>
          <a:p>
            <a:pPr marL="800100" lvl="1" indent="-342900">
              <a:buFont typeface="+mj-lt"/>
              <a:buAutoNum type="arabicPeriod"/>
            </a:pPr>
            <a:endParaRPr lang="en-IN" dirty="0">
              <a:solidFill>
                <a:schemeClr val="accent5">
                  <a:lumMod val="50000"/>
                </a:schemeClr>
              </a:solidFill>
            </a:endParaRPr>
          </a:p>
          <a:p>
            <a:pPr marL="800100" lvl="1" indent="-342900">
              <a:buFont typeface="+mj-lt"/>
              <a:buAutoNum type="arabicPeriod"/>
            </a:pPr>
            <a:r>
              <a:rPr lang="en-IN" dirty="0">
                <a:solidFill>
                  <a:schemeClr val="accent5">
                    <a:lumMod val="50000"/>
                  </a:schemeClr>
                </a:solidFill>
              </a:rPr>
              <a:t>All the neighbouring cities of Delhi need more quantity of prominent hospitals, to divert public from Delhi to these cities.</a:t>
            </a:r>
          </a:p>
          <a:p>
            <a:pPr marL="800100" lvl="1" indent="-342900">
              <a:buFont typeface="+mj-lt"/>
              <a:buAutoNum type="arabicPeriod"/>
            </a:pPr>
            <a:endParaRPr lang="en-IN" dirty="0">
              <a:solidFill>
                <a:schemeClr val="accent5">
                  <a:lumMod val="50000"/>
                </a:schemeClr>
              </a:solidFill>
            </a:endParaRPr>
          </a:p>
          <a:p>
            <a:pPr marL="800100" lvl="1" indent="-342900">
              <a:buFont typeface="+mj-lt"/>
              <a:buAutoNum type="arabicPeriod"/>
            </a:pPr>
            <a:r>
              <a:rPr lang="en-IN" dirty="0">
                <a:solidFill>
                  <a:schemeClr val="accent5">
                    <a:lumMod val="50000"/>
                  </a:schemeClr>
                </a:solidFill>
              </a:rPr>
              <a:t>Policies should be made to attract new companies and old well settled companies to build their offices and provide employment in different cities of these neighbouring states.</a:t>
            </a:r>
          </a:p>
          <a:p>
            <a:pPr marL="800100" lvl="1" indent="-342900">
              <a:buFont typeface="+mj-lt"/>
              <a:buAutoNum type="arabicPeriod"/>
            </a:pPr>
            <a:endParaRPr lang="en-IN" dirty="0">
              <a:solidFill>
                <a:schemeClr val="accent1">
                  <a:lumMod val="50000"/>
                </a:schemeClr>
              </a:solidFill>
            </a:endParaRPr>
          </a:p>
        </p:txBody>
      </p:sp>
    </p:spTree>
    <p:extLst>
      <p:ext uri="{BB962C8B-B14F-4D97-AF65-F5344CB8AC3E}">
        <p14:creationId xmlns:p14="http://schemas.microsoft.com/office/powerpoint/2010/main" val="1627782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65D48-DC2B-4B43-8691-87383FACC999}"/>
              </a:ext>
            </a:extLst>
          </p:cNvPr>
          <p:cNvSpPr>
            <a:spLocks noGrp="1"/>
          </p:cNvSpPr>
          <p:nvPr>
            <p:ph type="title"/>
          </p:nvPr>
        </p:nvSpPr>
        <p:spPr>
          <a:xfrm>
            <a:off x="2268682" y="2727000"/>
            <a:ext cx="7654635" cy="1403999"/>
          </a:xfrm>
        </p:spPr>
        <p:txBody>
          <a:bodyPr>
            <a:normAutofit/>
          </a:bodyPr>
          <a:lstStyle/>
          <a:p>
            <a:r>
              <a:rPr lang="en-US" sz="5400" dirty="0">
                <a:solidFill>
                  <a:srgbClr val="C00000"/>
                </a:solidFill>
              </a:rPr>
              <a:t>But…     Are we prepared ?</a:t>
            </a:r>
            <a:endParaRPr lang="en-IN" sz="5400" dirty="0">
              <a:solidFill>
                <a:srgbClr val="C00000"/>
              </a:solidFill>
            </a:endParaRPr>
          </a:p>
        </p:txBody>
      </p:sp>
    </p:spTree>
    <p:extLst>
      <p:ext uri="{BB962C8B-B14F-4D97-AF65-F5344CB8AC3E}">
        <p14:creationId xmlns:p14="http://schemas.microsoft.com/office/powerpoint/2010/main" val="4044381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2224CA-A499-409F-87C4-F015C278883E}"/>
              </a:ext>
            </a:extLst>
          </p:cNvPr>
          <p:cNvSpPr/>
          <p:nvPr/>
        </p:nvSpPr>
        <p:spPr>
          <a:xfrm>
            <a:off x="866291" y="681610"/>
            <a:ext cx="3836948"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Pr>
              <a:t>Data Sources</a:t>
            </a:r>
            <a:endParaRPr lang="en-US" sz="5400" dirty="0">
              <a:ln w="0"/>
              <a:solidFill>
                <a:srgbClr val="0070C0"/>
              </a:solidFill>
              <a:effectLst/>
            </a:endParaRPr>
          </a:p>
        </p:txBody>
      </p:sp>
      <p:sp>
        <p:nvSpPr>
          <p:cNvPr id="5" name="TextBox 4">
            <a:extLst>
              <a:ext uri="{FF2B5EF4-FFF2-40B4-BE49-F238E27FC236}">
                <a16:creationId xmlns:a16="http://schemas.microsoft.com/office/drawing/2014/main" id="{D5F5EB5A-C768-4389-AB0B-36D102CA0099}"/>
              </a:ext>
            </a:extLst>
          </p:cNvPr>
          <p:cNvSpPr txBox="1"/>
          <p:nvPr/>
        </p:nvSpPr>
        <p:spPr>
          <a:xfrm>
            <a:off x="1947234" y="1859339"/>
            <a:ext cx="8573798" cy="3139321"/>
          </a:xfrm>
          <a:prstGeom prst="rect">
            <a:avLst/>
          </a:prstGeom>
          <a:noFill/>
        </p:spPr>
        <p:txBody>
          <a:bodyPr wrap="square" rtlCol="0">
            <a:spAutoFit/>
          </a:bodyPr>
          <a:lstStyle/>
          <a:p>
            <a:pPr marL="285750" indent="-285750">
              <a:buFont typeface="Arial" panose="020B0604020202020204" pitchFamily="34" charset="0"/>
              <a:buChar char="•"/>
            </a:pPr>
            <a:r>
              <a:rPr lang="en-IN" dirty="0">
                <a:hlinkClick r:id="rId2"/>
              </a:rPr>
              <a:t>https://foursquare.com/</a:t>
            </a:r>
            <a:endParaRPr lang="en-IN" dirty="0"/>
          </a:p>
          <a:p>
            <a:pPr marL="285750" indent="-285750">
              <a:buFont typeface="Arial" panose="020B0604020202020204" pitchFamily="34" charset="0"/>
              <a:buChar char="•"/>
            </a:pPr>
            <a:r>
              <a:rPr lang="en-IN" dirty="0">
                <a:hlinkClick r:id="rId3"/>
              </a:rPr>
              <a:t>https://data.gov.in/</a:t>
            </a:r>
            <a:endParaRPr lang="en-IN" dirty="0"/>
          </a:p>
          <a:p>
            <a:pPr marL="285750" indent="-285750">
              <a:buFont typeface="Arial" panose="020B0604020202020204" pitchFamily="34" charset="0"/>
              <a:buChar char="•"/>
            </a:pPr>
            <a:r>
              <a:rPr lang="en-IN" dirty="0">
                <a:hlinkClick r:id="rId4"/>
              </a:rPr>
              <a:t>https://en.wikipedia.org/wiki/List_of_hospitals_in_India</a:t>
            </a:r>
            <a:endParaRPr lang="en-IN" dirty="0"/>
          </a:p>
          <a:p>
            <a:pPr marL="285750" indent="-285750">
              <a:buFont typeface="Arial" panose="020B0604020202020204" pitchFamily="34" charset="0"/>
              <a:buChar char="•"/>
            </a:pPr>
            <a:r>
              <a:rPr lang="en-IN" dirty="0">
                <a:hlinkClick r:id="rId5"/>
              </a:rPr>
              <a:t>https://propstory.com/top-5-hospitals-in-noida/</a:t>
            </a:r>
            <a:endParaRPr lang="en-IN" dirty="0"/>
          </a:p>
          <a:p>
            <a:pPr marL="285750" indent="-285750">
              <a:buFont typeface="Arial" panose="020B0604020202020204" pitchFamily="34" charset="0"/>
              <a:buChar char="•"/>
            </a:pPr>
            <a:r>
              <a:rPr lang="en-IN" dirty="0">
                <a:hlinkClick r:id="rId6"/>
              </a:rPr>
              <a:t>www.mca.gov.in/.../Monthly_Information_Bulletin_CorporateSector_Jan_2016.pdf</a:t>
            </a:r>
            <a:endParaRPr lang="en-IN" dirty="0"/>
          </a:p>
          <a:p>
            <a:pPr marL="285750" indent="-285750">
              <a:buFont typeface="Arial" panose="020B0604020202020204" pitchFamily="34" charset="0"/>
              <a:buChar char="•"/>
            </a:pPr>
            <a:r>
              <a:rPr lang="en-IN" dirty="0">
                <a:hlinkClick r:id="rId7"/>
              </a:rPr>
              <a:t>https://www.un.org/development/desa/publications/2018-revision-of-world-urbanization-prospects.html</a:t>
            </a:r>
            <a:endParaRPr lang="en-IN" dirty="0"/>
          </a:p>
          <a:p>
            <a:pPr marL="285750" indent="-285750">
              <a:buFont typeface="Arial" panose="020B0604020202020204" pitchFamily="34" charset="0"/>
              <a:buChar char="•"/>
            </a:pPr>
            <a:r>
              <a:rPr lang="en-IN" dirty="0">
                <a:hlinkClick r:id="rId8"/>
              </a:rPr>
              <a:t>https://economictimes.indiatimes.com/news/politics-and-nation/delhi-could-be-the-worlds-most-populous-city-by-2028-but-is-it-really-prepared/articleshow/68027790.cms?from=mdr</a:t>
            </a:r>
            <a:endParaRPr lang="en-IN" dirty="0"/>
          </a:p>
          <a:p>
            <a:endParaRPr lang="en-IN" dirty="0"/>
          </a:p>
        </p:txBody>
      </p:sp>
      <p:sp>
        <p:nvSpPr>
          <p:cNvPr id="6" name="Rectangle 5">
            <a:extLst>
              <a:ext uri="{FF2B5EF4-FFF2-40B4-BE49-F238E27FC236}">
                <a16:creationId xmlns:a16="http://schemas.microsoft.com/office/drawing/2014/main" id="{ADAAB40D-5E47-4E15-9C2D-59C7D0B0B73B}"/>
              </a:ext>
            </a:extLst>
          </p:cNvPr>
          <p:cNvSpPr/>
          <p:nvPr/>
        </p:nvSpPr>
        <p:spPr>
          <a:xfrm>
            <a:off x="987677" y="5253060"/>
            <a:ext cx="1919115" cy="553998"/>
          </a:xfrm>
          <a:prstGeom prst="rect">
            <a:avLst/>
          </a:prstGeom>
          <a:noFill/>
        </p:spPr>
        <p:txBody>
          <a:bodyPr wrap="none" lIns="91440" tIns="45720" rIns="91440" bIns="45720">
            <a:spAutoFit/>
          </a:bodyPr>
          <a:lstStyle/>
          <a:p>
            <a:pPr algn="ctr"/>
            <a:r>
              <a:rPr lang="en-US" sz="3000" dirty="0">
                <a:ln w="0"/>
                <a:gradFill>
                  <a:gsLst>
                    <a:gs pos="0">
                      <a:schemeClr val="accent5">
                        <a:lumMod val="50000"/>
                      </a:schemeClr>
                    </a:gs>
                    <a:gs pos="50000">
                      <a:schemeClr val="accent5"/>
                    </a:gs>
                    <a:gs pos="100000">
                      <a:schemeClr val="accent5">
                        <a:lumMod val="60000"/>
                        <a:lumOff val="40000"/>
                      </a:schemeClr>
                    </a:gs>
                  </a:gsLst>
                  <a:lin ang="5400000"/>
                </a:gradFill>
                <a:effectLst/>
              </a:rPr>
              <a:t>Disclaimer:</a:t>
            </a:r>
            <a:endParaRPr lang="en-US" sz="3000" dirty="0">
              <a:ln w="0"/>
              <a:solidFill>
                <a:srgbClr val="0070C0"/>
              </a:solidFill>
              <a:effectLst/>
            </a:endParaRPr>
          </a:p>
        </p:txBody>
      </p:sp>
      <p:sp>
        <p:nvSpPr>
          <p:cNvPr id="7" name="TextBox 6">
            <a:extLst>
              <a:ext uri="{FF2B5EF4-FFF2-40B4-BE49-F238E27FC236}">
                <a16:creationId xmlns:a16="http://schemas.microsoft.com/office/drawing/2014/main" id="{C7E8E9E0-6320-4D89-A260-BADB305C7546}"/>
              </a:ext>
            </a:extLst>
          </p:cNvPr>
          <p:cNvSpPr txBox="1"/>
          <p:nvPr/>
        </p:nvSpPr>
        <p:spPr>
          <a:xfrm>
            <a:off x="987677" y="5892181"/>
            <a:ext cx="10216646" cy="338554"/>
          </a:xfrm>
          <a:prstGeom prst="rect">
            <a:avLst/>
          </a:prstGeom>
          <a:noFill/>
        </p:spPr>
        <p:txBody>
          <a:bodyPr wrap="square" rtlCol="0">
            <a:spAutoFit/>
          </a:bodyPr>
          <a:lstStyle/>
          <a:p>
            <a:r>
              <a:rPr lang="en-IN" sz="1600" dirty="0">
                <a:solidFill>
                  <a:schemeClr val="accent5">
                    <a:lumMod val="50000"/>
                  </a:schemeClr>
                </a:solidFill>
              </a:rPr>
              <a:t>Some data may not be totally accurate, but data are accurate enough to give us the real scenario insights.</a:t>
            </a:r>
          </a:p>
        </p:txBody>
      </p:sp>
    </p:spTree>
    <p:extLst>
      <p:ext uri="{BB962C8B-B14F-4D97-AF65-F5344CB8AC3E}">
        <p14:creationId xmlns:p14="http://schemas.microsoft.com/office/powerpoint/2010/main" val="2529614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4C86E6-DC1A-4A0E-9275-BACF65CB636E}"/>
              </a:ext>
            </a:extLst>
          </p:cNvPr>
          <p:cNvSpPr/>
          <p:nvPr/>
        </p:nvSpPr>
        <p:spPr>
          <a:xfrm>
            <a:off x="4294314" y="2560353"/>
            <a:ext cx="3603372" cy="1015663"/>
          </a:xfrm>
          <a:prstGeom prst="rect">
            <a:avLst/>
          </a:prstGeom>
          <a:noFill/>
        </p:spPr>
        <p:txBody>
          <a:bodyPr wrap="square" lIns="91440" tIns="45720" rIns="91440" bIns="45720">
            <a:spAutoFit/>
          </a:bodyPr>
          <a:lstStyle/>
          <a:p>
            <a:pPr algn="ctr"/>
            <a:r>
              <a:rPr 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Pr>
              <a:t>Thank You.</a:t>
            </a:r>
            <a:endParaRPr lang="en-US" sz="6000" dirty="0">
              <a:ln w="0"/>
              <a:solidFill>
                <a:srgbClr val="0070C0"/>
              </a:solidFill>
              <a:effectLst/>
            </a:endParaRPr>
          </a:p>
        </p:txBody>
      </p:sp>
      <p:sp>
        <p:nvSpPr>
          <p:cNvPr id="5" name="Rectangle 4">
            <a:extLst>
              <a:ext uri="{FF2B5EF4-FFF2-40B4-BE49-F238E27FC236}">
                <a16:creationId xmlns:a16="http://schemas.microsoft.com/office/drawing/2014/main" id="{7D268683-9ED5-4733-B83E-BA5D7BC1A6B5}"/>
              </a:ext>
            </a:extLst>
          </p:cNvPr>
          <p:cNvSpPr/>
          <p:nvPr/>
        </p:nvSpPr>
        <p:spPr>
          <a:xfrm>
            <a:off x="3359033" y="4034410"/>
            <a:ext cx="5473934" cy="477054"/>
          </a:xfrm>
          <a:prstGeom prst="rect">
            <a:avLst/>
          </a:prstGeom>
          <a:noFill/>
        </p:spPr>
        <p:txBody>
          <a:bodyPr wrap="none" lIns="91440" tIns="45720" rIns="91440" bIns="45720">
            <a:spAutoFit/>
          </a:bodyPr>
          <a:lstStyle/>
          <a:p>
            <a:pPr algn="ctr"/>
            <a:r>
              <a:rPr lang="en-US" sz="2500" dirty="0">
                <a:ln w="0"/>
                <a:gradFill>
                  <a:gsLst>
                    <a:gs pos="0">
                      <a:schemeClr val="accent5">
                        <a:lumMod val="50000"/>
                      </a:schemeClr>
                    </a:gs>
                    <a:gs pos="50000">
                      <a:schemeClr val="accent5"/>
                    </a:gs>
                    <a:gs pos="100000">
                      <a:schemeClr val="accent5">
                        <a:lumMod val="60000"/>
                        <a:lumOff val="40000"/>
                      </a:schemeClr>
                    </a:gs>
                  </a:gsLst>
                  <a:lin ang="5400000"/>
                </a:gradFill>
                <a:effectLst/>
              </a:rPr>
              <a:t>Questions and suggestions are welcome.</a:t>
            </a:r>
            <a:endParaRPr lang="en-US" sz="2500" dirty="0">
              <a:ln w="0"/>
              <a:solidFill>
                <a:srgbClr val="0070C0"/>
              </a:solidFill>
              <a:effectLst/>
            </a:endParaRPr>
          </a:p>
        </p:txBody>
      </p:sp>
    </p:spTree>
    <p:extLst>
      <p:ext uri="{BB962C8B-B14F-4D97-AF65-F5344CB8AC3E}">
        <p14:creationId xmlns:p14="http://schemas.microsoft.com/office/powerpoint/2010/main" val="243728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1D92CD-A9D6-46EF-8836-60EA246863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187" r="-22" b="10470"/>
          <a:stretch/>
        </p:blipFill>
        <p:spPr>
          <a:xfrm>
            <a:off x="0" y="1"/>
            <a:ext cx="12333296" cy="6858000"/>
          </a:xfrm>
        </p:spPr>
      </p:pic>
    </p:spTree>
    <p:extLst>
      <p:ext uri="{BB962C8B-B14F-4D97-AF65-F5344CB8AC3E}">
        <p14:creationId xmlns:p14="http://schemas.microsoft.com/office/powerpoint/2010/main" val="178520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2240-C89C-4BE5-A768-BA6382F92528}"/>
              </a:ext>
            </a:extLst>
          </p:cNvPr>
          <p:cNvSpPr>
            <a:spLocks noGrp="1"/>
          </p:cNvSpPr>
          <p:nvPr>
            <p:ph type="title"/>
          </p:nvPr>
        </p:nvSpPr>
        <p:spPr>
          <a:xfrm>
            <a:off x="1835727" y="2766218"/>
            <a:ext cx="10515600" cy="1325563"/>
          </a:xfrm>
        </p:spPr>
        <p:txBody>
          <a:bodyPr/>
          <a:lstStyle/>
          <a:p>
            <a:r>
              <a:rPr lang="en-US" dirty="0">
                <a:solidFill>
                  <a:srgbClr val="C00000"/>
                </a:solidFill>
              </a:rPr>
              <a:t>What else does other reports says ?</a:t>
            </a:r>
            <a:endParaRPr lang="en-IN" dirty="0">
              <a:solidFill>
                <a:srgbClr val="C00000"/>
              </a:solidFill>
            </a:endParaRPr>
          </a:p>
        </p:txBody>
      </p:sp>
    </p:spTree>
    <p:extLst>
      <p:ext uri="{BB962C8B-B14F-4D97-AF65-F5344CB8AC3E}">
        <p14:creationId xmlns:p14="http://schemas.microsoft.com/office/powerpoint/2010/main" val="295801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237B5A-B30F-406B-A2EA-613B6C5379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0580" y="541409"/>
            <a:ext cx="6890840" cy="5775181"/>
          </a:xfrm>
        </p:spPr>
      </p:pic>
      <p:sp>
        <p:nvSpPr>
          <p:cNvPr id="7" name="Frame 6">
            <a:extLst>
              <a:ext uri="{FF2B5EF4-FFF2-40B4-BE49-F238E27FC236}">
                <a16:creationId xmlns:a16="http://schemas.microsoft.com/office/drawing/2014/main" id="{EF37FDB3-1F2E-489D-8565-8626762CCA40}"/>
              </a:ext>
            </a:extLst>
          </p:cNvPr>
          <p:cNvSpPr/>
          <p:nvPr/>
        </p:nvSpPr>
        <p:spPr>
          <a:xfrm>
            <a:off x="6289964" y="1122218"/>
            <a:ext cx="1136072" cy="4655127"/>
          </a:xfrm>
          <a:prstGeom prst="frame">
            <a:avLst>
              <a:gd name="adj1" fmla="val 5183"/>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76663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46A73F-D15D-4FA8-8F47-24784817A2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5430" y="555380"/>
            <a:ext cx="4481140" cy="5747240"/>
          </a:xfrm>
        </p:spPr>
      </p:pic>
    </p:spTree>
    <p:extLst>
      <p:ext uri="{BB962C8B-B14F-4D97-AF65-F5344CB8AC3E}">
        <p14:creationId xmlns:p14="http://schemas.microsoft.com/office/powerpoint/2010/main" val="333764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8C2689-3DBC-4BE4-A653-751A6148A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23270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04BB374-8EB0-487D-844E-E2940D9CE4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6182" y="234798"/>
            <a:ext cx="9559636" cy="3824584"/>
          </a:xfrm>
        </p:spPr>
      </p:pic>
      <p:sp>
        <p:nvSpPr>
          <p:cNvPr id="4" name="Rectangle 3">
            <a:extLst>
              <a:ext uri="{FF2B5EF4-FFF2-40B4-BE49-F238E27FC236}">
                <a16:creationId xmlns:a16="http://schemas.microsoft.com/office/drawing/2014/main" id="{CE7D5F0A-EF39-4404-82B6-4D9785731328}"/>
              </a:ext>
            </a:extLst>
          </p:cNvPr>
          <p:cNvSpPr/>
          <p:nvPr/>
        </p:nvSpPr>
        <p:spPr>
          <a:xfrm>
            <a:off x="1316182" y="4420436"/>
            <a:ext cx="9559636" cy="1107996"/>
          </a:xfrm>
          <a:prstGeom prst="rect">
            <a:avLst/>
          </a:prstGeom>
          <a:noFill/>
        </p:spPr>
        <p:txBody>
          <a:bodyPr wrap="square" lIns="91440" tIns="45720" rIns="91440" bIns="45720">
            <a:spAutoFit/>
          </a:bodyPr>
          <a:lstStyle/>
          <a:p>
            <a:pPr algn="ctr"/>
            <a:r>
              <a:rPr lang="en-US" sz="6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Delhi Population Control</a:t>
            </a:r>
          </a:p>
        </p:txBody>
      </p:sp>
      <p:sp>
        <p:nvSpPr>
          <p:cNvPr id="7" name="Rectangle 6">
            <a:extLst>
              <a:ext uri="{FF2B5EF4-FFF2-40B4-BE49-F238E27FC236}">
                <a16:creationId xmlns:a16="http://schemas.microsoft.com/office/drawing/2014/main" id="{EC5E183E-C231-4328-A4A2-A2A3C3DD2382}"/>
              </a:ext>
            </a:extLst>
          </p:cNvPr>
          <p:cNvSpPr/>
          <p:nvPr/>
        </p:nvSpPr>
        <p:spPr>
          <a:xfrm>
            <a:off x="3157054" y="5528432"/>
            <a:ext cx="5877892" cy="677108"/>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Some Data</a:t>
            </a:r>
            <a:r>
              <a:rPr lang="en-US" sz="2000" dirty="0">
                <a:ln w="0"/>
                <a:solidFill>
                  <a:schemeClr val="accent1"/>
                </a:solidFill>
                <a:effectLst>
                  <a:outerShdw blurRad="38100" dist="25400" dir="5400000" algn="ctr" rotWithShape="0">
                    <a:srgbClr val="6E747A">
                      <a:alpha val="43000"/>
                    </a:srgbClr>
                  </a:outerShdw>
                </a:effectLst>
              </a:rPr>
              <a:t> based suggestions to Government of India</a:t>
            </a:r>
            <a:endParaRPr lang="en-IN" dirty="0"/>
          </a:p>
          <a:p>
            <a:r>
              <a:rPr lang="en-IN" dirty="0"/>
              <a:t> </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03788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BC3569-CB27-4965-B878-9A1C14A4A4BF}"/>
              </a:ext>
            </a:extLst>
          </p:cNvPr>
          <p:cNvSpPr/>
          <p:nvPr/>
        </p:nvSpPr>
        <p:spPr>
          <a:xfrm>
            <a:off x="3575098" y="2136338"/>
            <a:ext cx="5512856" cy="196977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Pr>
              <a:t>A Capstone Project</a:t>
            </a:r>
          </a:p>
          <a:p>
            <a:pPr algn="ctr"/>
            <a:r>
              <a:rPr lang="en-US" sz="2800" dirty="0">
                <a:ln w="0"/>
                <a:gradFill>
                  <a:gsLst>
                    <a:gs pos="0">
                      <a:schemeClr val="accent5">
                        <a:lumMod val="50000"/>
                      </a:schemeClr>
                    </a:gs>
                    <a:gs pos="50000">
                      <a:schemeClr val="accent5"/>
                    </a:gs>
                    <a:gs pos="100000">
                      <a:schemeClr val="accent5">
                        <a:lumMod val="60000"/>
                        <a:lumOff val="40000"/>
                      </a:schemeClr>
                    </a:gs>
                  </a:gsLst>
                  <a:lin ang="5400000"/>
                </a:gradFill>
              </a:rPr>
              <a:t>by</a:t>
            </a:r>
            <a:endParaRPr lang="en-US" sz="2800" dirty="0">
              <a:ln w="0"/>
              <a:gradFill>
                <a:gsLst>
                  <a:gs pos="0">
                    <a:schemeClr val="accent5">
                      <a:lumMod val="50000"/>
                    </a:schemeClr>
                  </a:gs>
                  <a:gs pos="50000">
                    <a:schemeClr val="accent5"/>
                  </a:gs>
                  <a:gs pos="100000">
                    <a:schemeClr val="accent5">
                      <a:lumMod val="60000"/>
                      <a:lumOff val="40000"/>
                    </a:schemeClr>
                  </a:gs>
                </a:gsLst>
                <a:lin ang="5400000"/>
              </a:gradFill>
              <a:effectLst/>
            </a:endParaRPr>
          </a:p>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Pr>
              <a:t>Uday Pratap Singh</a:t>
            </a:r>
            <a:endParaRPr lang="en-US" sz="4000" dirty="0">
              <a:ln w="0"/>
              <a:solidFill>
                <a:srgbClr val="0070C0"/>
              </a:solidFill>
              <a:effectLst/>
            </a:endParaRPr>
          </a:p>
        </p:txBody>
      </p:sp>
    </p:spTree>
    <p:extLst>
      <p:ext uri="{BB962C8B-B14F-4D97-AF65-F5344CB8AC3E}">
        <p14:creationId xmlns:p14="http://schemas.microsoft.com/office/powerpoint/2010/main" val="1508245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178</TotalTime>
  <Words>981</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Delhi is projected to continue growing and to become the most populous city in the world around 2028.</vt:lpstr>
      <vt:lpstr>But…     Are we prepared ?</vt:lpstr>
      <vt:lpstr>PowerPoint Presentation</vt:lpstr>
      <vt:lpstr>What else does other reports says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Delhi is projected to continue growing and to become the most populous city in the world around 2028.</dc:title>
  <dc:creator>thakur</dc:creator>
  <cp:lastModifiedBy>thakur</cp:lastModifiedBy>
  <cp:revision>17</cp:revision>
  <dcterms:created xsi:type="dcterms:W3CDTF">2019-06-30T12:33:53Z</dcterms:created>
  <dcterms:modified xsi:type="dcterms:W3CDTF">2019-06-30T15:45:46Z</dcterms:modified>
</cp:coreProperties>
</file>