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21" r:id="rId3"/>
    <p:sldId id="319" r:id="rId4"/>
    <p:sldId id="325" r:id="rId5"/>
    <p:sldId id="327" r:id="rId6"/>
    <p:sldId id="320" r:id="rId7"/>
    <p:sldId id="260" r:id="rId8"/>
    <p:sldId id="322" r:id="rId9"/>
    <p:sldId id="323" r:id="rId10"/>
    <p:sldId id="324" r:id="rId11"/>
    <p:sldId id="264" r:id="rId12"/>
    <p:sldId id="328" r:id="rId13"/>
    <p:sldId id="266" r:id="rId14"/>
    <p:sldId id="265" r:id="rId15"/>
    <p:sldId id="268" r:id="rId16"/>
    <p:sldId id="267" r:id="rId17"/>
    <p:sldId id="273" r:id="rId18"/>
    <p:sldId id="258" r:id="rId19"/>
    <p:sldId id="282" r:id="rId20"/>
    <p:sldId id="318" r:id="rId21"/>
    <p:sldId id="326" r:id="rId22"/>
    <p:sldId id="285" r:id="rId23"/>
    <p:sldId id="334" r:id="rId24"/>
    <p:sldId id="337" r:id="rId25"/>
    <p:sldId id="335" r:id="rId26"/>
    <p:sldId id="33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8F"/>
    <a:srgbClr val="FF9797"/>
    <a:srgbClr val="CCFFCC"/>
    <a:srgbClr val="6FA2F5"/>
    <a:srgbClr val="0A3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D5068-DE8C-4ACE-A7BA-2DA5B686608A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CD173-CED5-4D2A-8EBC-248AF8FC58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6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846B-46E7-4766-94AB-B3B043C68E3D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672A-0669-4005-8F41-DB5A3024A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19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846B-46E7-4766-94AB-B3B043C68E3D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672A-0669-4005-8F41-DB5A3024A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47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846B-46E7-4766-94AB-B3B043C68E3D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672A-0669-4005-8F41-DB5A3024A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8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846B-46E7-4766-94AB-B3B043C68E3D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672A-0669-4005-8F41-DB5A3024A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81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846B-46E7-4766-94AB-B3B043C68E3D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672A-0669-4005-8F41-DB5A3024A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846B-46E7-4766-94AB-B3B043C68E3D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672A-0669-4005-8F41-DB5A3024A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32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846B-46E7-4766-94AB-B3B043C68E3D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672A-0669-4005-8F41-DB5A3024A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26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846B-46E7-4766-94AB-B3B043C68E3D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672A-0669-4005-8F41-DB5A3024A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9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846B-46E7-4766-94AB-B3B043C68E3D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672A-0669-4005-8F41-DB5A3024A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73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846B-46E7-4766-94AB-B3B043C68E3D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672A-0669-4005-8F41-DB5A3024A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46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846B-46E7-4766-94AB-B3B043C68E3D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672A-0669-4005-8F41-DB5A3024A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93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75000"/>
              </a:schemeClr>
            </a:gs>
            <a:gs pos="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846B-46E7-4766-94AB-B3B043C68E3D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E672A-0669-4005-8F41-DB5A3024AF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21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3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COMM </a:t>
            </a:r>
            <a:r>
              <a:rPr lang="en-CA" smtClean="0"/>
              <a:t>2216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7981"/>
            <a:ext cx="6858000" cy="1655762"/>
          </a:xfrm>
        </p:spPr>
        <p:txBody>
          <a:bodyPr/>
          <a:lstStyle/>
          <a:p>
            <a:r>
              <a:rPr lang="en-CA" sz="4000" dirty="0" smtClean="0"/>
              <a:t>Technical Instructions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45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procedure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56743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0" dirty="0" smtClean="0"/>
              <a:t>To run a computer security scan,</a:t>
            </a:r>
          </a:p>
          <a:p>
            <a:pPr marL="742950" indent="-742950">
              <a:buFont typeface="+mj-lt"/>
              <a:buAutoNum type="arabicPeriod"/>
            </a:pPr>
            <a:r>
              <a:rPr lang="en-CA" b="0" dirty="0" smtClean="0"/>
              <a:t>Click </a:t>
            </a:r>
            <a:r>
              <a:rPr lang="en-CA" dirty="0"/>
              <a:t>S</a:t>
            </a:r>
            <a:r>
              <a:rPr lang="en-CA" dirty="0" smtClean="0"/>
              <a:t>tart</a:t>
            </a:r>
            <a:r>
              <a:rPr lang="en-CA" b="0" dirty="0" smtClean="0"/>
              <a:t> and choose </a:t>
            </a:r>
            <a:r>
              <a:rPr lang="en-CA" dirty="0" smtClean="0"/>
              <a:t>McAfee Anti-Virus</a:t>
            </a:r>
          </a:p>
          <a:p>
            <a:pPr marL="742950" indent="-742950">
              <a:buFont typeface="+mj-lt"/>
              <a:buAutoNum type="arabicPeriod"/>
            </a:pPr>
            <a:r>
              <a:rPr lang="en-CA" b="0" dirty="0" smtClean="0"/>
              <a:t>Click </a:t>
            </a:r>
            <a:r>
              <a:rPr lang="en-CA" dirty="0" smtClean="0"/>
              <a:t>Scan Now</a:t>
            </a:r>
          </a:p>
          <a:p>
            <a:pPr marL="0" indent="0">
              <a:buNone/>
            </a:pPr>
            <a:r>
              <a:rPr lang="en-CA" b="0" dirty="0" smtClean="0"/>
              <a:t>Note: this may take several minutes to several hours, depending on your system. Do not turn off your machine.</a:t>
            </a:r>
          </a:p>
          <a:p>
            <a:pPr marL="0" indent="0">
              <a:buNone/>
            </a:pPr>
            <a:r>
              <a:rPr lang="en-CA" b="0" dirty="0" smtClean="0"/>
              <a:t>Once the scan is complete, a lists of identified threats will appear.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632812" y="1538937"/>
            <a:ext cx="2402005" cy="4320582"/>
            <a:chOff x="6632812" y="1538937"/>
            <a:chExt cx="2402005" cy="4320582"/>
          </a:xfrm>
        </p:grpSpPr>
        <p:sp>
          <p:nvSpPr>
            <p:cNvPr id="10" name="TextBox 9"/>
            <p:cNvSpPr txBox="1"/>
            <p:nvPr/>
          </p:nvSpPr>
          <p:spPr>
            <a:xfrm>
              <a:off x="6632812" y="1538937"/>
              <a:ext cx="2306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Brief intro to establish what and why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28346" y="2387373"/>
              <a:ext cx="2306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Numbered steps begin with an active verb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7403" y="3272370"/>
              <a:ext cx="2306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Interface objects are formatted in bold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28345" y="4936189"/>
              <a:ext cx="23064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Notes and expected output are </a:t>
              </a:r>
              <a:r>
                <a:rPr lang="en-CA" u="sng" dirty="0" smtClean="0">
                  <a:solidFill>
                    <a:schemeClr val="bg1"/>
                  </a:solidFill>
                </a:rPr>
                <a:t>not</a:t>
              </a:r>
              <a:r>
                <a:rPr lang="en-CA" dirty="0" smtClean="0">
                  <a:solidFill>
                    <a:schemeClr val="bg1"/>
                  </a:solidFill>
                </a:rPr>
                <a:t> numbered. 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10000" y="2033516"/>
            <a:ext cx="3123063" cy="3634854"/>
            <a:chOff x="3810000" y="2033516"/>
            <a:chExt cx="3123063" cy="363485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540991" y="2033516"/>
              <a:ext cx="1091821" cy="0"/>
            </a:xfrm>
            <a:prstGeom prst="straightConnector1">
              <a:avLst/>
            </a:prstGeom>
            <a:ln w="7620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45958" y="2595349"/>
              <a:ext cx="641445" cy="0"/>
            </a:xfrm>
            <a:prstGeom prst="straightConnector1">
              <a:avLst/>
            </a:prstGeom>
            <a:ln w="7620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810000" y="3484728"/>
              <a:ext cx="2877403" cy="0"/>
            </a:xfrm>
            <a:prstGeom prst="straightConnector1">
              <a:avLst/>
            </a:prstGeom>
            <a:ln w="7620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491518" y="2777791"/>
              <a:ext cx="1195885" cy="706937"/>
            </a:xfrm>
            <a:prstGeom prst="straightConnector1">
              <a:avLst/>
            </a:prstGeom>
            <a:ln w="7620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045958" y="4436894"/>
              <a:ext cx="887105" cy="568909"/>
            </a:xfrm>
            <a:prstGeom prst="straightConnector1">
              <a:avLst/>
            </a:prstGeom>
            <a:ln w="7620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086901" y="5668370"/>
              <a:ext cx="641445" cy="0"/>
            </a:xfrm>
            <a:prstGeom prst="straightConnector1">
              <a:avLst/>
            </a:prstGeom>
            <a:ln w="7620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493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 of a Procedure</a:t>
            </a:r>
            <a:endParaRPr lang="en-CA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en-US" dirty="0" smtClean="0"/>
              <a:t>A procedure should include:</a:t>
            </a:r>
          </a:p>
          <a:p>
            <a:r>
              <a:rPr lang="en-US" altLang="en-US" dirty="0" smtClean="0"/>
              <a:t>a procedure title</a:t>
            </a:r>
          </a:p>
          <a:p>
            <a:r>
              <a:rPr lang="en-US" altLang="en-US" dirty="0" smtClean="0"/>
              <a:t>a brief introduction that identifies the real-world task purpose and its relevance</a:t>
            </a:r>
          </a:p>
          <a:p>
            <a:pPr lvl="1"/>
            <a:r>
              <a:rPr lang="en-US" altLang="en-US" dirty="0" smtClean="0"/>
              <a:t>What are you about to do? </a:t>
            </a:r>
          </a:p>
          <a:p>
            <a:pPr lvl="1"/>
            <a:r>
              <a:rPr lang="en-US" altLang="en-US" dirty="0" smtClean="0"/>
              <a:t>Why are you doing that?</a:t>
            </a:r>
          </a:p>
          <a:p>
            <a:r>
              <a:rPr lang="en-US" altLang="en-US" dirty="0" smtClean="0"/>
              <a:t>Numbered steps </a:t>
            </a:r>
          </a:p>
          <a:p>
            <a:pPr lvl="1"/>
            <a:r>
              <a:rPr lang="en-US" altLang="en-US" u="sng" dirty="0" smtClean="0"/>
              <a:t>How</a:t>
            </a:r>
            <a:r>
              <a:rPr lang="en-US" altLang="en-US" dirty="0" smtClean="0"/>
              <a:t> to do it</a:t>
            </a:r>
          </a:p>
          <a:p>
            <a:r>
              <a:rPr lang="en-US" altLang="en-US" dirty="0" smtClean="0"/>
              <a:t>Screenshots or visuals, as required</a:t>
            </a:r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smtClean="0"/>
              <a:t>Writing Task Oriented Procedures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Careful task analysis </a:t>
            </a:r>
            <a:r>
              <a:rPr lang="en-US" altLang="en-US" sz="3200" dirty="0" smtClean="0">
                <a:sym typeface="Wingdings" panose="05000000000000000000" pitchFamily="2" charset="2"/>
              </a:rPr>
              <a:t>precedes </a:t>
            </a:r>
            <a:r>
              <a:rPr lang="en-US" altLang="en-US" sz="3200" dirty="0" smtClean="0"/>
              <a:t>quality finished procedures.</a:t>
            </a:r>
          </a:p>
          <a:p>
            <a:pPr lvl="1"/>
            <a:r>
              <a:rPr lang="en-US" altLang="en-US" sz="2800" dirty="0" smtClean="0"/>
              <a:t>Procedures should identify real-world, typical tasks that the user is likely to perform. </a:t>
            </a:r>
          </a:p>
          <a:p>
            <a:pPr lvl="1"/>
            <a:r>
              <a:rPr lang="en-US" altLang="en-US" sz="2800" dirty="0" smtClean="0"/>
              <a:t>Procedures should follow </a:t>
            </a:r>
            <a:r>
              <a:rPr lang="en-US" altLang="en-US" sz="2800" b="1" dirty="0" smtClean="0"/>
              <a:t>typical scenarios</a:t>
            </a:r>
            <a:r>
              <a:rPr lang="en-US" altLang="en-US" sz="2800" dirty="0" smtClean="0"/>
              <a:t>, and include corresponding data and screenshots.</a:t>
            </a:r>
          </a:p>
          <a:p>
            <a:r>
              <a:rPr lang="en-US" altLang="en-US" sz="3200" dirty="0" smtClean="0"/>
              <a:t>Aim to group related tasks into clusters of procedures.</a:t>
            </a:r>
            <a:endParaRPr lang="en-CA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388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Use Active Voice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5840389" cy="4351338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en-US" dirty="0" smtClean="0"/>
              <a:t>The use of passive sentences is poor writing for software manuals. </a:t>
            </a:r>
          </a:p>
          <a:p>
            <a:pPr marL="0" indent="0">
              <a:buNone/>
            </a:pPr>
            <a:r>
              <a:rPr lang="en-US" altLang="en-US" b="0" dirty="0" smtClean="0"/>
              <a:t>The format command is used to change the font.  </a:t>
            </a:r>
          </a:p>
          <a:p>
            <a:pPr marL="0" indent="0">
              <a:buNone/>
            </a:pPr>
            <a:r>
              <a:rPr lang="en-US" altLang="en-US" i="1" dirty="0" smtClean="0"/>
              <a:t>vs.</a:t>
            </a:r>
          </a:p>
          <a:p>
            <a:pPr marL="0" indent="0">
              <a:buNone/>
            </a:pPr>
            <a:r>
              <a:rPr lang="en-US" altLang="en-US" b="0" dirty="0" smtClean="0"/>
              <a:t>To change the font, click </a:t>
            </a:r>
            <a:r>
              <a:rPr lang="en-US" altLang="en-US" dirty="0" smtClean="0"/>
              <a:t>Format</a:t>
            </a:r>
            <a:r>
              <a:rPr lang="en-US" altLang="en-US" b="0" dirty="0" smtClean="0"/>
              <a:t>.</a:t>
            </a:r>
            <a:endParaRPr lang="en-CA" altLang="en-US" b="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628650" y="4874359"/>
            <a:ext cx="8364372" cy="1791565"/>
            <a:chOff x="628650" y="4874359"/>
            <a:chExt cx="8364372" cy="1791565"/>
          </a:xfrm>
        </p:grpSpPr>
        <p:sp>
          <p:nvSpPr>
            <p:cNvPr id="2" name="TextBox 1"/>
            <p:cNvSpPr txBox="1"/>
            <p:nvPr/>
          </p:nvSpPr>
          <p:spPr>
            <a:xfrm>
              <a:off x="6796585" y="4874359"/>
              <a:ext cx="21964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>
                  <a:solidFill>
                    <a:srgbClr val="FFFF00"/>
                  </a:solidFill>
                </a:rPr>
                <a:t>What/Why </a:t>
              </a:r>
            </a:p>
          </p:txBody>
        </p:sp>
        <p:sp>
          <p:nvSpPr>
            <p:cNvPr id="16" name="Bent-Up Arrow 15"/>
            <p:cNvSpPr/>
            <p:nvPr/>
          </p:nvSpPr>
          <p:spPr>
            <a:xfrm rot="10800000">
              <a:off x="2197285" y="5076965"/>
              <a:ext cx="4599297" cy="436731"/>
            </a:xfrm>
            <a:prstGeom prst="bentUp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8650" y="5540993"/>
              <a:ext cx="3383792" cy="464022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56512" y="5540993"/>
              <a:ext cx="2248753" cy="464022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9289" y="6204259"/>
              <a:ext cx="21964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b="1" dirty="0" smtClean="0">
                  <a:solidFill>
                    <a:srgbClr val="FFFF00"/>
                  </a:solidFill>
                </a:rPr>
                <a:t>How</a:t>
              </a:r>
              <a:endParaRPr lang="en-CA" sz="2400" b="1" dirty="0">
                <a:solidFill>
                  <a:srgbClr val="FFFF00"/>
                </a:solidFill>
              </a:endParaRPr>
            </a:p>
          </p:txBody>
        </p:sp>
        <p:sp>
          <p:nvSpPr>
            <p:cNvPr id="24" name="Bent-Up Arrow 23"/>
            <p:cNvSpPr/>
            <p:nvPr/>
          </p:nvSpPr>
          <p:spPr>
            <a:xfrm flipH="1">
              <a:off x="5398112" y="6093533"/>
              <a:ext cx="1398470" cy="436731"/>
            </a:xfrm>
            <a:prstGeom prst="bentUp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44649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Steps vs. Non-steps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Why are the following </a:t>
            </a:r>
            <a:r>
              <a:rPr lang="en-US" altLang="en-US" b="1" u="sng" dirty="0" smtClean="0"/>
              <a:t>not </a:t>
            </a:r>
            <a:r>
              <a:rPr lang="en-US" altLang="en-US" dirty="0" smtClean="0"/>
              <a:t>steps? </a:t>
            </a:r>
          </a:p>
          <a:p>
            <a:pPr marL="0" indent="0">
              <a:buNone/>
            </a:pPr>
            <a:r>
              <a:rPr lang="en-US" altLang="en-US" dirty="0" smtClean="0"/>
              <a:t>File &gt; Print</a:t>
            </a:r>
          </a:p>
          <a:p>
            <a:pPr marL="0" indent="0">
              <a:buNone/>
            </a:pPr>
            <a:r>
              <a:rPr lang="en-US" altLang="en-US" dirty="0" smtClean="0"/>
              <a:t>The print property sheet appears.</a:t>
            </a:r>
          </a:p>
          <a:p>
            <a:pPr marL="0" indent="0">
              <a:buNone/>
            </a:pPr>
            <a:r>
              <a:rPr lang="en-US" altLang="en-US" dirty="0" smtClean="0"/>
              <a:t>File Not Found</a:t>
            </a:r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59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Conditional Steps</a:t>
            </a:r>
            <a:endParaRPr lang="en-CA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Conditional steps take the standard </a:t>
            </a:r>
            <a:br>
              <a:rPr lang="en-US" altLang="en-US" dirty="0" smtClean="0"/>
            </a:br>
            <a:r>
              <a:rPr lang="en-US" altLang="en-US" sz="2400" b="1" dirty="0" smtClean="0"/>
              <a:t>If (test), then (action), else (alternate action) </a:t>
            </a:r>
            <a:r>
              <a:rPr lang="en-US" altLang="en-US" dirty="0" smtClean="0"/>
              <a:t>form. </a:t>
            </a:r>
          </a:p>
          <a:p>
            <a:pPr>
              <a:buFontTx/>
              <a:buNone/>
            </a:pPr>
            <a:r>
              <a:rPr lang="en-US" altLang="en-US" dirty="0" smtClean="0"/>
              <a:t>An example of a conditional step is:</a:t>
            </a:r>
          </a:p>
          <a:p>
            <a:pPr marL="0" indent="0">
              <a:buNone/>
            </a:pPr>
            <a:r>
              <a:rPr lang="en-US" altLang="en-US" i="1" dirty="0" smtClean="0"/>
              <a:t>If you can exit, simply restart the application. Otherwise, you may need to restart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26571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Write Modular Procedures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Humans have an information processing limit of about 7 steps. </a:t>
            </a:r>
          </a:p>
          <a:p>
            <a:r>
              <a:rPr lang="en-US" altLang="en-US" smtClean="0"/>
              <a:t>When faced with a long procedure, break it into a series of related procedures.</a:t>
            </a:r>
          </a:p>
          <a:p>
            <a:r>
              <a:rPr lang="en-US" altLang="en-US" smtClean="0"/>
              <a:t>Similarly break up long steps into sub-steps.</a:t>
            </a: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839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your steps are in chronological order!</a:t>
            </a:r>
            <a:endParaRPr lang="en-US" dirty="0"/>
          </a:p>
          <a:p>
            <a:r>
              <a:rPr lang="en-US" dirty="0" smtClean="0"/>
              <a:t>Put warnings </a:t>
            </a:r>
            <a:r>
              <a:rPr lang="en-US" u="sng" dirty="0" smtClean="0"/>
              <a:t>before</a:t>
            </a:r>
            <a:r>
              <a:rPr lang="en-US" dirty="0" smtClean="0"/>
              <a:t> steps, not after!</a:t>
            </a:r>
          </a:p>
          <a:p>
            <a:r>
              <a:rPr lang="en-US" dirty="0" smtClean="0"/>
              <a:t>Put what and why before how</a:t>
            </a:r>
          </a:p>
          <a:p>
            <a:r>
              <a:rPr lang="en-US" dirty="0" smtClean="0"/>
              <a:t>Use numbered lists for ordered steps, and bulleted lists for options.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pitchFamily="-101" charset="0"/>
              </a:rPr>
              <a:t>Use the correct order of adjectives.</a:t>
            </a:r>
            <a:endParaRPr lang="en-CA">
              <a:latin typeface="Arial" pitchFamily="-101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-101" charset="2"/>
              <a:buChar char="ü"/>
            </a:pPr>
            <a:r>
              <a:rPr lang="en-US" dirty="0">
                <a:latin typeface="Arial" pitchFamily="-101" charset="0"/>
              </a:rPr>
              <a:t>Size</a:t>
            </a:r>
          </a:p>
          <a:p>
            <a:pPr eaLnBrk="1" hangingPunct="1">
              <a:buFont typeface="Wingdings" pitchFamily="-101" charset="2"/>
              <a:buChar char="ü"/>
            </a:pPr>
            <a:r>
              <a:rPr lang="en-US" dirty="0">
                <a:latin typeface="Arial" pitchFamily="-101" charset="0"/>
              </a:rPr>
              <a:t>Shape</a:t>
            </a:r>
          </a:p>
          <a:p>
            <a:pPr eaLnBrk="1" hangingPunct="1">
              <a:buFont typeface="Wingdings" pitchFamily="-101" charset="2"/>
              <a:buChar char="ü"/>
            </a:pPr>
            <a:r>
              <a:rPr lang="en-US" dirty="0" err="1">
                <a:latin typeface="Arial" pitchFamily="-101" charset="0"/>
              </a:rPr>
              <a:t>Colour</a:t>
            </a:r>
            <a:endParaRPr lang="en-US" dirty="0">
              <a:latin typeface="Arial" pitchFamily="-101" charset="0"/>
            </a:endParaRPr>
          </a:p>
          <a:p>
            <a:pPr eaLnBrk="1" hangingPunct="1">
              <a:buFont typeface="Wingdings" pitchFamily="-101" charset="2"/>
              <a:buChar char="ü"/>
            </a:pPr>
            <a:r>
              <a:rPr lang="en-US" dirty="0">
                <a:latin typeface="Arial" pitchFamily="-101" charset="0"/>
              </a:rPr>
              <a:t>Material</a:t>
            </a:r>
          </a:p>
          <a:p>
            <a:pPr eaLnBrk="1" hangingPunct="1">
              <a:buFont typeface="Wingdings" pitchFamily="-101" charset="2"/>
              <a:buChar char="ü"/>
            </a:pPr>
            <a:r>
              <a:rPr lang="en-US" dirty="0">
                <a:latin typeface="Arial" pitchFamily="-101" charset="0"/>
              </a:rPr>
              <a:t>Noun</a:t>
            </a:r>
          </a:p>
          <a:p>
            <a:pPr eaLnBrk="1" hangingPunct="1">
              <a:buFont typeface="Wingdings" pitchFamily="-101" charset="2"/>
              <a:buChar char="ü"/>
            </a:pPr>
            <a:endParaRPr lang="en-US" dirty="0">
              <a:latin typeface="Arial" pitchFamily="-101" charset="0"/>
            </a:endParaRPr>
          </a:p>
          <a:p>
            <a:pPr eaLnBrk="1" hangingPunct="1">
              <a:buFont typeface="Wingdings" pitchFamily="-101" charset="2"/>
              <a:buNone/>
            </a:pPr>
            <a:r>
              <a:rPr lang="en-US" dirty="0">
                <a:latin typeface="Arial" pitchFamily="-101" charset="0"/>
              </a:rPr>
              <a:t>Small round red plastic control knob</a:t>
            </a:r>
            <a:endParaRPr lang="en-CA" dirty="0">
              <a:latin typeface="Arial" pitchFamily="-101" charset="0"/>
            </a:endParaRPr>
          </a:p>
        </p:txBody>
      </p:sp>
      <p:pic>
        <p:nvPicPr>
          <p:cNvPr id="46084" name="Picture 3" descr="Red plastic control kno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057400"/>
            <a:ext cx="421005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085" name="Straight Arrow Connector 5"/>
          <p:cNvCxnSpPr>
            <a:cxnSpLocks noChangeShapeType="1"/>
          </p:cNvCxnSpPr>
          <p:nvPr/>
        </p:nvCxnSpPr>
        <p:spPr bwMode="auto">
          <a:xfrm flipV="1">
            <a:off x="1337481" y="3930555"/>
            <a:ext cx="2624919" cy="1514905"/>
          </a:xfrm>
          <a:prstGeom prst="straightConnector1">
            <a:avLst/>
          </a:prstGeom>
          <a:noFill/>
          <a:ln w="57150">
            <a:solidFill>
              <a:srgbClr val="FFFF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4933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Really Sad Part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instructions are well-written, the employee will usually take the credit for their efficiency. </a:t>
            </a:r>
          </a:p>
          <a:p>
            <a:r>
              <a:rPr lang="en-US" dirty="0" smtClean="0"/>
              <a:t>Your instructions should be so clear as to make the procedure seem simple, even if it’s a complicated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0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574860" cy="1325563"/>
          </a:xfrm>
        </p:spPr>
        <p:txBody>
          <a:bodyPr/>
          <a:lstStyle/>
          <a:p>
            <a:r>
              <a:rPr lang="en-CA" dirty="0" smtClean="0"/>
              <a:t>Readers have jobs to do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466" y="-1"/>
            <a:ext cx="4667534" cy="7001301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825625"/>
            <a:ext cx="3574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Your instructions will be judged by how well the reader can perform their </a:t>
            </a:r>
            <a:r>
              <a:rPr lang="en-CA" u="sng" dirty="0" smtClean="0"/>
              <a:t>tasks</a:t>
            </a:r>
            <a:r>
              <a:rPr lang="en-CA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1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62274"/>
          </a:xfrm>
        </p:spPr>
      </p:pic>
    </p:spTree>
    <p:extLst>
      <p:ext uri="{BB962C8B-B14F-4D97-AF65-F5344CB8AC3E}">
        <p14:creationId xmlns:p14="http://schemas.microsoft.com/office/powerpoint/2010/main" val="38948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 terms of tone 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 encouraging. </a:t>
            </a:r>
          </a:p>
          <a:p>
            <a:r>
              <a:rPr lang="en-CA" dirty="0" smtClean="0"/>
              <a:t>Tell the reader when they’ve been successful.</a:t>
            </a:r>
          </a:p>
          <a:p>
            <a:r>
              <a:rPr lang="en-CA" dirty="0" err="1" smtClean="0"/>
              <a:t>Eg</a:t>
            </a:r>
            <a:r>
              <a:rPr lang="en-CA" dirty="0" smtClean="0"/>
              <a:t>. </a:t>
            </a:r>
            <a:r>
              <a:rPr lang="en-CA" i="1" dirty="0" smtClean="0"/>
              <a:t>Well done. You’ve successfully  completed a system scan. Your computer is now threat-free. </a:t>
            </a:r>
          </a:p>
        </p:txBody>
      </p:sp>
    </p:spTree>
    <p:extLst>
      <p:ext uri="{BB962C8B-B14F-4D97-AF65-F5344CB8AC3E}">
        <p14:creationId xmlns:p14="http://schemas.microsoft.com/office/powerpoint/2010/main" val="26590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Be consistent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To ensure good usability, consistently apply patterns of: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structure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style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voice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tone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spelling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presentation </a:t>
            </a:r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92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Verbs Consistently</a:t>
            </a:r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Select OK.</a:t>
            </a:r>
          </a:p>
          <a:p>
            <a:pPr eaLnBrk="1" hangingPunct="1"/>
            <a:r>
              <a:rPr lang="en-US" altLang="en-US" dirty="0" smtClean="0"/>
              <a:t>Enable the File Names check box.</a:t>
            </a:r>
            <a:r>
              <a:rPr lang="en-US" altLang="en-US" b="1" dirty="0" smtClean="0">
                <a:solidFill>
                  <a:schemeClr val="accent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79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28649" y="365126"/>
            <a:ext cx="8092269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verbs and nouns consistently</a:t>
            </a:r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0" dirty="0" smtClean="0">
                <a:solidFill>
                  <a:srgbClr val="FFFF00"/>
                </a:solidFill>
              </a:rPr>
              <a:t>Select</a:t>
            </a:r>
            <a:r>
              <a:rPr lang="en-US" altLang="en-US" b="0" dirty="0" smtClean="0"/>
              <a:t> </a:t>
            </a:r>
            <a:r>
              <a:rPr lang="en-US" altLang="en-US" dirty="0" smtClean="0"/>
              <a:t>OK</a:t>
            </a:r>
            <a:r>
              <a:rPr lang="en-US" altLang="en-US" b="0" dirty="0" smtClean="0"/>
              <a:t>.</a:t>
            </a:r>
          </a:p>
          <a:p>
            <a:pPr eaLnBrk="1" hangingPunct="1"/>
            <a:r>
              <a:rPr lang="en-US" altLang="en-US" b="0" dirty="0" smtClean="0">
                <a:solidFill>
                  <a:srgbClr val="FFFF00"/>
                </a:solidFill>
              </a:rPr>
              <a:t>Enable</a:t>
            </a:r>
            <a:r>
              <a:rPr lang="en-US" altLang="en-US" b="0" dirty="0" smtClean="0"/>
              <a:t> the </a:t>
            </a:r>
            <a:r>
              <a:rPr lang="en-US" altLang="en-US" dirty="0" smtClean="0"/>
              <a:t>File Names </a:t>
            </a:r>
            <a:r>
              <a:rPr lang="en-US" altLang="en-US" b="0" dirty="0" smtClean="0"/>
              <a:t>check box.</a:t>
            </a:r>
            <a:r>
              <a:rPr lang="en-US" altLang="en-US" b="1" dirty="0" smtClean="0">
                <a:solidFill>
                  <a:schemeClr val="accent2"/>
                </a:solidFill>
              </a:rPr>
              <a:t>	</a:t>
            </a:r>
          </a:p>
          <a:p>
            <a:pPr eaLnBrk="1" hangingPunct="1"/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b="0" dirty="0" smtClean="0"/>
              <a:t>Click </a:t>
            </a:r>
            <a:r>
              <a:rPr lang="en-US" altLang="en-US" dirty="0" smtClean="0"/>
              <a:t>OK</a:t>
            </a:r>
          </a:p>
          <a:p>
            <a:pPr eaLnBrk="1" hangingPunct="1"/>
            <a:r>
              <a:rPr lang="en-US" altLang="en-US" b="0" dirty="0" smtClean="0"/>
              <a:t>Click the </a:t>
            </a:r>
            <a:r>
              <a:rPr lang="en-US" altLang="en-US" dirty="0" smtClean="0"/>
              <a:t>File Names </a:t>
            </a:r>
            <a:r>
              <a:rPr lang="en-US" altLang="en-US" b="0" dirty="0" smtClean="0"/>
              <a:t>check-box</a:t>
            </a:r>
          </a:p>
        </p:txBody>
      </p:sp>
    </p:spTree>
    <p:extLst>
      <p:ext uri="{BB962C8B-B14F-4D97-AF65-F5344CB8AC3E}">
        <p14:creationId xmlns:p14="http://schemas.microsoft.com/office/powerpoint/2010/main" val="32204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 verbs and nouns consistently</a:t>
            </a:r>
            <a:endParaRPr lang="en-CA" altLang="en-US" dirty="0" smtClean="0"/>
          </a:p>
        </p:txBody>
      </p:sp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3317875" y="1600200"/>
            <a:ext cx="5368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Select </a:t>
            </a:r>
            <a:r>
              <a:rPr lang="en-US" altLang="en-US" dirty="0">
                <a:solidFill>
                  <a:schemeClr val="bg1"/>
                </a:solidFill>
              </a:rPr>
              <a:t>the option?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Click </a:t>
            </a:r>
            <a:r>
              <a:rPr lang="en-US" altLang="en-US" dirty="0">
                <a:solidFill>
                  <a:schemeClr val="bg1"/>
                </a:solidFill>
              </a:rPr>
              <a:t>the radio </a:t>
            </a:r>
            <a:r>
              <a:rPr lang="en-US" altLang="en-US" dirty="0" smtClean="0">
                <a:solidFill>
                  <a:schemeClr val="bg1"/>
                </a:solidFill>
              </a:rPr>
              <a:t>button?</a:t>
            </a:r>
            <a:endParaRPr lang="en-US" altLang="en-US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Choose </a:t>
            </a:r>
            <a:r>
              <a:rPr lang="en-US" altLang="en-US" dirty="0">
                <a:solidFill>
                  <a:schemeClr val="bg1"/>
                </a:solidFill>
              </a:rPr>
              <a:t>the option </a:t>
            </a:r>
            <a:r>
              <a:rPr lang="en-US" altLang="en-US" dirty="0" smtClean="0">
                <a:solidFill>
                  <a:schemeClr val="bg1"/>
                </a:solidFill>
              </a:rPr>
              <a:t>button?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bg1"/>
                </a:solidFill>
              </a:rPr>
              <a:t>Click the bubble? </a:t>
            </a:r>
          </a:p>
          <a:p>
            <a:pPr marL="0" indent="0">
              <a:buNone/>
            </a:pPr>
            <a:endParaRPr lang="en-CA" altLang="en-US" dirty="0">
              <a:solidFill>
                <a:schemeClr val="bg1"/>
              </a:solidFill>
            </a:endParaRPr>
          </a:p>
          <a:p>
            <a:r>
              <a:rPr lang="en-CA" altLang="en-US" b="0" dirty="0" smtClean="0">
                <a:solidFill>
                  <a:schemeClr val="bg1"/>
                </a:solidFill>
              </a:rPr>
              <a:t>Choose a standard name and stick with it. </a:t>
            </a:r>
          </a:p>
          <a:p>
            <a:r>
              <a:rPr lang="en-CA" altLang="en-US" dirty="0" smtClean="0">
                <a:solidFill>
                  <a:schemeClr val="bg1"/>
                </a:solidFill>
              </a:rPr>
              <a:t>Large organizations will have a Style Guide. </a:t>
            </a:r>
            <a:endParaRPr lang="en-CA" altLang="en-US" b="0" dirty="0" smtClean="0">
              <a:solidFill>
                <a:schemeClr val="bg1"/>
              </a:solidFill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9"/>
          <a:stretch>
            <a:fillRect/>
          </a:stretch>
        </p:blipFill>
        <p:spPr bwMode="auto">
          <a:xfrm>
            <a:off x="398463" y="1600200"/>
            <a:ext cx="2919412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9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Microsoft Manual of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http://jasonhall.ca/wp-content/uploads/2015/08/Microsoft.Press_.Microsoft.Manual.of_.Style_.4th.Edition.Jan_.2012.pdf</a:t>
            </a:r>
          </a:p>
        </p:txBody>
      </p:sp>
    </p:spTree>
    <p:extLst>
      <p:ext uri="{BB962C8B-B14F-4D97-AF65-F5344CB8AC3E}">
        <p14:creationId xmlns:p14="http://schemas.microsoft.com/office/powerpoint/2010/main" val="12447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Readers have jobs to do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When writing instructions, keep the reader’s task in mind. </a:t>
            </a:r>
          </a:p>
          <a:p>
            <a:r>
              <a:rPr lang="en-CA" dirty="0" smtClean="0"/>
              <a:t>Don’t focus on the system. The reader is not interested in theoretical explanations.</a:t>
            </a:r>
          </a:p>
          <a:p>
            <a:r>
              <a:rPr lang="en-CA" dirty="0" smtClean="0"/>
              <a:t>How do I </a:t>
            </a:r>
            <a:r>
              <a:rPr lang="en-CA" u="sng" dirty="0" smtClean="0"/>
              <a:t>complete that specific task?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1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the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information are they likely to have already? Assume less.  </a:t>
            </a:r>
          </a:p>
          <a:p>
            <a:r>
              <a:rPr lang="en-US" b="1" dirty="0"/>
              <a:t>Never overestimate </a:t>
            </a:r>
            <a:r>
              <a:rPr lang="en-US" dirty="0"/>
              <a:t>what people know. </a:t>
            </a:r>
            <a:endParaRPr lang="en-US" dirty="0" smtClean="0"/>
          </a:p>
          <a:p>
            <a:r>
              <a:rPr lang="en-US" dirty="0" smtClean="0"/>
              <a:t>What information are they likely to need at the moment they pick up your instructions?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4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 procedure?</a:t>
            </a:r>
            <a:endParaRPr lang="en-CA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A procedure is “a sequence of clearly defined steps that result in the completion of a job task.” </a:t>
            </a:r>
          </a:p>
          <a:p>
            <a:r>
              <a:rPr lang="en-US" altLang="en-US" smtClean="0"/>
              <a:t>The goal of a procedure is to enable users to complete a job task in an error-free manner. </a:t>
            </a:r>
          </a:p>
          <a:p>
            <a:r>
              <a:rPr lang="en-US" altLang="en-US" smtClean="0"/>
              <a:t>Procedures are the most common type of information in a software manual. </a:t>
            </a: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5563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Readers have jobs to do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Make it easy for the reader to:</a:t>
            </a:r>
          </a:p>
          <a:p>
            <a:pPr lvl="1"/>
            <a:r>
              <a:rPr lang="en-CA" sz="3600" dirty="0" smtClean="0"/>
              <a:t>Find the right procedure in the document (task-based headings)</a:t>
            </a:r>
          </a:p>
          <a:p>
            <a:pPr lvl="1"/>
            <a:r>
              <a:rPr lang="en-CA" sz="3600" dirty="0" smtClean="0"/>
              <a:t>Perform the actions correctly the first time (task-focused instructions)</a:t>
            </a:r>
          </a:p>
        </p:txBody>
      </p:sp>
    </p:spTree>
    <p:extLst>
      <p:ext uri="{BB962C8B-B14F-4D97-AF65-F5344CB8AC3E}">
        <p14:creationId xmlns:p14="http://schemas.microsoft.com/office/powerpoint/2010/main" val="20622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608807"/>
            <a:ext cx="3886200" cy="4351338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altLang="en-US" b="1" u="sng" dirty="0" smtClean="0"/>
              <a:t>System View</a:t>
            </a:r>
            <a:r>
              <a:rPr lang="en-US" altLang="en-US" u="sng" dirty="0" smtClean="0"/>
              <a:t/>
            </a:r>
            <a:br>
              <a:rPr lang="en-US" altLang="en-US" u="sng" dirty="0" smtClean="0"/>
            </a:b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The Report Writer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Report Commander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Report Scheduler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Report Viewer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629150" y="608807"/>
            <a:ext cx="3886200" cy="5751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4200" b="1" u="sng" dirty="0" smtClean="0"/>
              <a:t>Task View</a:t>
            </a:r>
            <a:endParaRPr lang="en-US" altLang="en-US" sz="4200" u="sng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Scheduling Reports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Running Reports Immediately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Scheduling One-time  Reports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Scheduling Periodic Reports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Viewing Reports</a:t>
            </a:r>
          </a:p>
        </p:txBody>
      </p:sp>
      <p:pic>
        <p:nvPicPr>
          <p:cNvPr id="18434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530932"/>
            <a:ext cx="24574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upload.wikimedia.org/wikipedia/en/thumb/b/ba/Red_x.svg/600px-Red_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53" y="4007027"/>
            <a:ext cx="2104033" cy="21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5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10974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en-CA" u="sng" dirty="0" smtClean="0"/>
              <a:t>System view</a:t>
            </a:r>
          </a:p>
          <a:p>
            <a:pPr marL="0" indent="0">
              <a:buNone/>
            </a:pPr>
            <a:r>
              <a:rPr lang="en-CA" dirty="0" smtClean="0"/>
              <a:t>Describes every menu in sequence</a:t>
            </a:r>
          </a:p>
          <a:p>
            <a:pPr marL="0" indent="0">
              <a:buNone/>
            </a:pPr>
            <a:r>
              <a:rPr lang="en-CA" dirty="0" smtClean="0"/>
              <a:t>Explains the system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10974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en-CA" u="sng" dirty="0" smtClean="0"/>
              <a:t>Task view</a:t>
            </a:r>
          </a:p>
          <a:p>
            <a:pPr marL="0" indent="0">
              <a:buNone/>
            </a:pPr>
            <a:r>
              <a:rPr lang="en-CA" dirty="0" smtClean="0"/>
              <a:t>Organized according to related user tasks</a:t>
            </a:r>
          </a:p>
          <a:p>
            <a:pPr marL="0" indent="0">
              <a:buNone/>
            </a:pPr>
            <a:r>
              <a:rPr lang="en-CA" dirty="0" smtClean="0"/>
              <a:t>Explains how to do specific tasks (not everything)</a:t>
            </a:r>
            <a:endParaRPr lang="en-CA" dirty="0"/>
          </a:p>
        </p:txBody>
      </p:sp>
      <p:pic>
        <p:nvPicPr>
          <p:cNvPr id="5" name="Picture 2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530932"/>
            <a:ext cx="24574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en/thumb/b/ba/Red_x.svg/600px-Red_x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1" y="3893377"/>
            <a:ext cx="2104033" cy="210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18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Writing style for procedures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Task-based heading</a:t>
            </a:r>
          </a:p>
          <a:p>
            <a:r>
              <a:rPr lang="en-CA" dirty="0" smtClean="0"/>
              <a:t>Numbered steps</a:t>
            </a:r>
          </a:p>
          <a:p>
            <a:r>
              <a:rPr lang="en-CA" dirty="0" smtClean="0"/>
              <a:t>Each step begins with a verb in the imperative (command) form</a:t>
            </a:r>
          </a:p>
          <a:p>
            <a:r>
              <a:rPr lang="en-CA" dirty="0" smtClean="0"/>
              <a:t>Each step should be a physical action (click, type, press, pull, etc.)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22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861</Words>
  <Application>Microsoft Office PowerPoint</Application>
  <PresentationFormat>On-screen Show (4:3)</PresentationFormat>
  <Paragraphs>134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COMM 2216 </vt:lpstr>
      <vt:lpstr>Readers have jobs to do</vt:lpstr>
      <vt:lpstr>Readers have jobs to do</vt:lpstr>
      <vt:lpstr>Study the Reader</vt:lpstr>
      <vt:lpstr>What is a procedure?</vt:lpstr>
      <vt:lpstr>Readers have jobs to do</vt:lpstr>
      <vt:lpstr>PowerPoint Presentation</vt:lpstr>
      <vt:lpstr>PowerPoint Presentation</vt:lpstr>
      <vt:lpstr>Writing style for procedures</vt:lpstr>
      <vt:lpstr>Example procedure</vt:lpstr>
      <vt:lpstr>Structure of a Procedure</vt:lpstr>
      <vt:lpstr>Writing Task Oriented Procedures</vt:lpstr>
      <vt:lpstr>Use Active Voice</vt:lpstr>
      <vt:lpstr>Steps vs. Non-steps </vt:lpstr>
      <vt:lpstr>Conditional Steps</vt:lpstr>
      <vt:lpstr>Write Modular Procedures </vt:lpstr>
      <vt:lpstr>Logical Order</vt:lpstr>
      <vt:lpstr>Use the correct order of adjectives.</vt:lpstr>
      <vt:lpstr>The Really Sad Part is …</vt:lpstr>
      <vt:lpstr>PowerPoint Presentation</vt:lpstr>
      <vt:lpstr>In terms of tone …</vt:lpstr>
      <vt:lpstr>Be consistent</vt:lpstr>
      <vt:lpstr>Use Verbs Consistently</vt:lpstr>
      <vt:lpstr>Use verbs and nouns consistently</vt:lpstr>
      <vt:lpstr>Use verbs and nouns consistently</vt:lpstr>
      <vt:lpstr>Microsoft Manual of Style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 1130  Technical Communication for  Industrial Network Cybersecurity</dc:title>
  <dc:creator>Derek Jamensky</dc:creator>
  <cp:lastModifiedBy>Derek Jamensky</cp:lastModifiedBy>
  <cp:revision>261</cp:revision>
  <dcterms:created xsi:type="dcterms:W3CDTF">2019-05-17T20:32:54Z</dcterms:created>
  <dcterms:modified xsi:type="dcterms:W3CDTF">2020-09-01T22:30:34Z</dcterms:modified>
</cp:coreProperties>
</file>