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7"/>
  </p:notesMasterIdLst>
  <p:handoutMasterIdLst>
    <p:handoutMasterId r:id="rId18"/>
  </p:handoutMasterIdLst>
  <p:sldIdLst>
    <p:sldId id="980" r:id="rId3"/>
    <p:sldId id="992" r:id="rId4"/>
    <p:sldId id="988" r:id="rId5"/>
    <p:sldId id="258" r:id="rId6"/>
    <p:sldId id="997" r:id="rId7"/>
    <p:sldId id="998" r:id="rId8"/>
    <p:sldId id="999" r:id="rId9"/>
    <p:sldId id="1000" r:id="rId10"/>
    <p:sldId id="990" r:id="rId11"/>
    <p:sldId id="993" r:id="rId12"/>
    <p:sldId id="983" r:id="rId13"/>
    <p:sldId id="995" r:id="rId14"/>
    <p:sldId id="984" r:id="rId15"/>
    <p:sldId id="428" r:id="rId16"/>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C9626932-1DC7-4B96-82E4-63038461AED0}">
          <p14:sldIdLst>
            <p14:sldId id="980"/>
            <p14:sldId id="992"/>
            <p14:sldId id="988"/>
            <p14:sldId id="258"/>
          </p14:sldIdLst>
        </p14:section>
        <p14:section name="Untitled Section" id="{83F86FD6-12D2-461F-87E2-384E8FFF9AFA}">
          <p14:sldIdLst>
            <p14:sldId id="997"/>
            <p14:sldId id="998"/>
            <p14:sldId id="999"/>
            <p14:sldId id="1000"/>
            <p14:sldId id="990"/>
            <p14:sldId id="993"/>
            <p14:sldId id="983"/>
            <p14:sldId id="995"/>
            <p14:sldId id="984"/>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Suhruth I" initials="SI" lastIdx="1" clrIdx="1">
    <p:extLst>
      <p:ext uri="{19B8F6BF-5375-455C-9EA6-DF929625EA0E}">
        <p15:presenceInfo xmlns:p15="http://schemas.microsoft.com/office/powerpoint/2012/main" userId="fdf6924481bb3d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1A2"/>
    <a:srgbClr val="342399"/>
    <a:srgbClr val="E1F0FF"/>
    <a:srgbClr val="C1E0FF"/>
    <a:srgbClr val="FBF1B3"/>
    <a:srgbClr val="FFFFCC"/>
    <a:srgbClr val="EBF0F2"/>
    <a:srgbClr val="D5DFE4"/>
    <a:srgbClr val="009900"/>
    <a:srgbClr val="2F71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ika reddy" userId="689feeac32c5c031" providerId="LiveId" clId="{BA4C2CBA-8DE1-4B99-978C-AC9BB00C3B3B}"/>
    <pc:docChg chg="undo redo custSel addSld delSld modSld modSection">
      <pc:chgData name="shreshika reddy" userId="689feeac32c5c031" providerId="LiveId" clId="{BA4C2CBA-8DE1-4B99-978C-AC9BB00C3B3B}" dt="2023-06-18T03:59:26.948" v="1139" actId="20577"/>
      <pc:docMkLst>
        <pc:docMk/>
      </pc:docMkLst>
      <pc:sldChg chg="modSp mod">
        <pc:chgData name="shreshika reddy" userId="689feeac32c5c031" providerId="LiveId" clId="{BA4C2CBA-8DE1-4B99-978C-AC9BB00C3B3B}" dt="2023-06-18T03:16:07.084" v="83" actId="2710"/>
        <pc:sldMkLst>
          <pc:docMk/>
          <pc:sldMk cId="0" sldId="258"/>
        </pc:sldMkLst>
        <pc:spChg chg="mod">
          <ac:chgData name="shreshika reddy" userId="689feeac32c5c031" providerId="LiveId" clId="{BA4C2CBA-8DE1-4B99-978C-AC9BB00C3B3B}" dt="2023-06-18T03:16:07.084" v="83" actId="2710"/>
          <ac:spMkLst>
            <pc:docMk/>
            <pc:sldMk cId="0" sldId="258"/>
            <ac:spMk id="1048593" creationId="{00000000-0000-0000-0000-000000000000}"/>
          </ac:spMkLst>
        </pc:spChg>
      </pc:sldChg>
      <pc:sldChg chg="modSp mod">
        <pc:chgData name="shreshika reddy" userId="689feeac32c5c031" providerId="LiveId" clId="{BA4C2CBA-8DE1-4B99-978C-AC9BB00C3B3B}" dt="2023-06-18T03:00:54.704" v="2" actId="2710"/>
        <pc:sldMkLst>
          <pc:docMk/>
          <pc:sldMk cId="0" sldId="980"/>
        </pc:sldMkLst>
        <pc:spChg chg="mod">
          <ac:chgData name="shreshika reddy" userId="689feeac32c5c031" providerId="LiveId" clId="{BA4C2CBA-8DE1-4B99-978C-AC9BB00C3B3B}" dt="2023-06-18T03:00:54.704" v="2" actId="2710"/>
          <ac:spMkLst>
            <pc:docMk/>
            <pc:sldMk cId="0" sldId="980"/>
            <ac:spMk id="2" creationId="{00000000-0000-0000-0000-000000000000}"/>
          </ac:spMkLst>
        </pc:spChg>
      </pc:sldChg>
      <pc:sldChg chg="modSp mod">
        <pc:chgData name="shreshika reddy" userId="689feeac32c5c031" providerId="LiveId" clId="{BA4C2CBA-8DE1-4B99-978C-AC9BB00C3B3B}" dt="2023-06-18T03:55:52.762" v="1125" actId="115"/>
        <pc:sldMkLst>
          <pc:docMk/>
          <pc:sldMk cId="974434531" sldId="983"/>
        </pc:sldMkLst>
        <pc:spChg chg="mod">
          <ac:chgData name="shreshika reddy" userId="689feeac32c5c031" providerId="LiveId" clId="{BA4C2CBA-8DE1-4B99-978C-AC9BB00C3B3B}" dt="2023-06-18T03:55:52.762" v="1125" actId="115"/>
          <ac:spMkLst>
            <pc:docMk/>
            <pc:sldMk cId="974434531" sldId="983"/>
            <ac:spMk id="1048593" creationId="{00000000-0000-0000-0000-000000000000}"/>
          </ac:spMkLst>
        </pc:spChg>
      </pc:sldChg>
      <pc:sldChg chg="modSp mod">
        <pc:chgData name="shreshika reddy" userId="689feeac32c5c031" providerId="LiveId" clId="{BA4C2CBA-8DE1-4B99-978C-AC9BB00C3B3B}" dt="2023-06-18T03:58:18.963" v="1135" actId="2710"/>
        <pc:sldMkLst>
          <pc:docMk/>
          <pc:sldMk cId="3527302524" sldId="984"/>
        </pc:sldMkLst>
        <pc:spChg chg="mod">
          <ac:chgData name="shreshika reddy" userId="689feeac32c5c031" providerId="LiveId" clId="{BA4C2CBA-8DE1-4B99-978C-AC9BB00C3B3B}" dt="2023-06-18T03:58:18.963" v="1135" actId="2710"/>
          <ac:spMkLst>
            <pc:docMk/>
            <pc:sldMk cId="3527302524" sldId="984"/>
            <ac:spMk id="1048593" creationId="{00000000-0000-0000-0000-000000000000}"/>
          </ac:spMkLst>
        </pc:spChg>
      </pc:sldChg>
      <pc:sldChg chg="addSp delSp modSp mod">
        <pc:chgData name="shreshika reddy" userId="689feeac32c5c031" providerId="LiveId" clId="{BA4C2CBA-8DE1-4B99-978C-AC9BB00C3B3B}" dt="2023-06-18T03:10:57.123" v="53" actId="20577"/>
        <pc:sldMkLst>
          <pc:docMk/>
          <pc:sldMk cId="3287250747" sldId="988"/>
        </pc:sldMkLst>
        <pc:spChg chg="add del">
          <ac:chgData name="shreshika reddy" userId="689feeac32c5c031" providerId="LiveId" clId="{BA4C2CBA-8DE1-4B99-978C-AC9BB00C3B3B}" dt="2023-06-18T03:06:17.472" v="20" actId="22"/>
          <ac:spMkLst>
            <pc:docMk/>
            <pc:sldMk cId="3287250747" sldId="988"/>
            <ac:spMk id="4" creationId="{417DAD50-4220-22F3-2D8A-EDC586FFB3EE}"/>
          </ac:spMkLst>
        </pc:spChg>
        <pc:spChg chg="mod">
          <ac:chgData name="shreshika reddy" userId="689feeac32c5c031" providerId="LiveId" clId="{BA4C2CBA-8DE1-4B99-978C-AC9BB00C3B3B}" dt="2023-06-18T03:10:57.123" v="53" actId="20577"/>
          <ac:spMkLst>
            <pc:docMk/>
            <pc:sldMk cId="3287250747" sldId="988"/>
            <ac:spMk id="1048593" creationId="{00000000-0000-0000-0000-000000000000}"/>
          </ac:spMkLst>
        </pc:spChg>
      </pc:sldChg>
      <pc:sldChg chg="modSp mod">
        <pc:chgData name="shreshika reddy" userId="689feeac32c5c031" providerId="LiveId" clId="{BA4C2CBA-8DE1-4B99-978C-AC9BB00C3B3B}" dt="2023-06-18T03:56:38.308" v="1127" actId="12"/>
        <pc:sldMkLst>
          <pc:docMk/>
          <pc:sldMk cId="2599817287" sldId="990"/>
        </pc:sldMkLst>
        <pc:spChg chg="mod">
          <ac:chgData name="shreshika reddy" userId="689feeac32c5c031" providerId="LiveId" clId="{BA4C2CBA-8DE1-4B99-978C-AC9BB00C3B3B}" dt="2023-06-18T03:56:38.308" v="1127" actId="12"/>
          <ac:spMkLst>
            <pc:docMk/>
            <pc:sldMk cId="2599817287" sldId="990"/>
            <ac:spMk id="4" creationId="{45C0935D-88F8-1778-E0B6-0F691B433D22}"/>
          </ac:spMkLst>
        </pc:spChg>
      </pc:sldChg>
      <pc:sldChg chg="modSp mod">
        <pc:chgData name="shreshika reddy" userId="689feeac32c5c031" providerId="LiveId" clId="{BA4C2CBA-8DE1-4B99-978C-AC9BB00C3B3B}" dt="2023-06-18T03:17:19.533" v="117" actId="20577"/>
        <pc:sldMkLst>
          <pc:docMk/>
          <pc:sldMk cId="897356142" sldId="992"/>
        </pc:sldMkLst>
        <pc:spChg chg="mod">
          <ac:chgData name="shreshika reddy" userId="689feeac32c5c031" providerId="LiveId" clId="{BA4C2CBA-8DE1-4B99-978C-AC9BB00C3B3B}" dt="2023-06-18T03:17:19.533" v="117" actId="20577"/>
          <ac:spMkLst>
            <pc:docMk/>
            <pc:sldMk cId="897356142" sldId="992"/>
            <ac:spMk id="6" creationId="{AF20001F-EB31-E5E0-B519-A25D7CB5FA02}"/>
          </ac:spMkLst>
        </pc:spChg>
      </pc:sldChg>
      <pc:sldChg chg="modSp mod">
        <pc:chgData name="shreshika reddy" userId="689feeac32c5c031" providerId="LiveId" clId="{BA4C2CBA-8DE1-4B99-978C-AC9BB00C3B3B}" dt="2023-06-18T03:59:26.948" v="1139" actId="20577"/>
        <pc:sldMkLst>
          <pc:docMk/>
          <pc:sldMk cId="1524824433" sldId="993"/>
        </pc:sldMkLst>
        <pc:spChg chg="mod">
          <ac:chgData name="shreshika reddy" userId="689feeac32c5c031" providerId="LiveId" clId="{BA4C2CBA-8DE1-4B99-978C-AC9BB00C3B3B}" dt="2023-06-18T03:33:08.345" v="243" actId="20577"/>
          <ac:spMkLst>
            <pc:docMk/>
            <pc:sldMk cId="1524824433" sldId="993"/>
            <ac:spMk id="3" creationId="{E0B53A0A-F70A-219D-EBF9-B412BBC0B9CD}"/>
          </ac:spMkLst>
        </pc:spChg>
        <pc:spChg chg="mod">
          <ac:chgData name="shreshika reddy" userId="689feeac32c5c031" providerId="LiveId" clId="{BA4C2CBA-8DE1-4B99-978C-AC9BB00C3B3B}" dt="2023-06-18T03:59:26.948" v="1139" actId="20577"/>
          <ac:spMkLst>
            <pc:docMk/>
            <pc:sldMk cId="1524824433" sldId="993"/>
            <ac:spMk id="1048592" creationId="{00000000-0000-0000-0000-000000000000}"/>
          </ac:spMkLst>
        </pc:spChg>
      </pc:sldChg>
      <pc:sldChg chg="modSp mod">
        <pc:chgData name="shreshika reddy" userId="689feeac32c5c031" providerId="LiveId" clId="{BA4C2CBA-8DE1-4B99-978C-AC9BB00C3B3B}" dt="2023-06-18T03:55:47.815" v="1124" actId="113"/>
        <pc:sldMkLst>
          <pc:docMk/>
          <pc:sldMk cId="2740994772" sldId="995"/>
        </pc:sldMkLst>
        <pc:spChg chg="mod">
          <ac:chgData name="shreshika reddy" userId="689feeac32c5c031" providerId="LiveId" clId="{BA4C2CBA-8DE1-4B99-978C-AC9BB00C3B3B}" dt="2023-06-18T03:55:47.815" v="1124" actId="113"/>
          <ac:spMkLst>
            <pc:docMk/>
            <pc:sldMk cId="2740994772" sldId="995"/>
            <ac:spMk id="1048593" creationId="{00000000-0000-0000-0000-000000000000}"/>
          </ac:spMkLst>
        </pc:spChg>
      </pc:sldChg>
      <pc:sldChg chg="modSp add mod">
        <pc:chgData name="shreshika reddy" userId="689feeac32c5c031" providerId="LiveId" clId="{BA4C2CBA-8DE1-4B99-978C-AC9BB00C3B3B}" dt="2023-06-18T03:04:14.290" v="18" actId="1076"/>
        <pc:sldMkLst>
          <pc:docMk/>
          <pc:sldMk cId="596450576" sldId="999"/>
        </pc:sldMkLst>
        <pc:graphicFrameChg chg="mod modGraphic">
          <ac:chgData name="shreshika reddy" userId="689feeac32c5c031" providerId="LiveId" clId="{BA4C2CBA-8DE1-4B99-978C-AC9BB00C3B3B}" dt="2023-06-18T03:04:14.290" v="18" actId="1076"/>
          <ac:graphicFrameMkLst>
            <pc:docMk/>
            <pc:sldMk cId="596450576" sldId="999"/>
            <ac:graphicFrameMk id="12" creationId="{944445F8-6204-77DD-A8AC-9A80D9D93583}"/>
          </ac:graphicFrameMkLst>
        </pc:graphicFrameChg>
      </pc:sldChg>
      <pc:sldChg chg="addSp delSp modSp add mod chgLayout">
        <pc:chgData name="shreshika reddy" userId="689feeac32c5c031" providerId="LiveId" clId="{BA4C2CBA-8DE1-4B99-978C-AC9BB00C3B3B}" dt="2023-06-18T03:22:53.924" v="184" actId="20577"/>
        <pc:sldMkLst>
          <pc:docMk/>
          <pc:sldMk cId="2845465536" sldId="1000"/>
        </pc:sldMkLst>
        <pc:spChg chg="add mod ord">
          <ac:chgData name="shreshika reddy" userId="689feeac32c5c031" providerId="LiveId" clId="{BA4C2CBA-8DE1-4B99-978C-AC9BB00C3B3B}" dt="2023-06-18T03:22:53.924" v="184" actId="20577"/>
          <ac:spMkLst>
            <pc:docMk/>
            <pc:sldMk cId="2845465536" sldId="1000"/>
            <ac:spMk id="3" creationId="{1D2BDB75-2BC6-730B-3176-91319D58DC64}"/>
          </ac:spMkLst>
        </pc:spChg>
        <pc:spChg chg="add del">
          <ac:chgData name="shreshika reddy" userId="689feeac32c5c031" providerId="LiveId" clId="{BA4C2CBA-8DE1-4B99-978C-AC9BB00C3B3B}" dt="2023-06-18T03:20:33.073" v="171" actId="22"/>
          <ac:spMkLst>
            <pc:docMk/>
            <pc:sldMk cId="2845465536" sldId="1000"/>
            <ac:spMk id="5" creationId="{9A1D9DE2-490B-8923-C133-B4EBA5063BE8}"/>
          </ac:spMkLst>
        </pc:spChg>
        <pc:spChg chg="del mod">
          <ac:chgData name="shreshika reddy" userId="689feeac32c5c031" providerId="LiveId" clId="{BA4C2CBA-8DE1-4B99-978C-AC9BB00C3B3B}" dt="2023-06-18T03:18:39.203" v="163" actId="478"/>
          <ac:spMkLst>
            <pc:docMk/>
            <pc:sldMk cId="2845465536" sldId="1000"/>
            <ac:spMk id="7" creationId="{D25AFA27-CCE0-7277-3EAC-14374E3540EE}"/>
          </ac:spMkLst>
        </pc:spChg>
        <pc:spChg chg="mod ord">
          <ac:chgData name="shreshika reddy" userId="689feeac32c5c031" providerId="LiveId" clId="{BA4C2CBA-8DE1-4B99-978C-AC9BB00C3B3B}" dt="2023-06-18T03:18:55.173" v="169" actId="14100"/>
          <ac:spMkLst>
            <pc:docMk/>
            <pc:sldMk cId="2845465536" sldId="1000"/>
            <ac:spMk id="1048592" creationId="{00000000-0000-0000-0000-000000000000}"/>
          </ac:spMkLst>
        </pc:spChg>
        <pc:spChg chg="mod ord">
          <ac:chgData name="shreshika reddy" userId="689feeac32c5c031" providerId="LiveId" clId="{BA4C2CBA-8DE1-4B99-978C-AC9BB00C3B3B}" dt="2023-06-18T03:18:41.966" v="164" actId="700"/>
          <ac:spMkLst>
            <pc:docMk/>
            <pc:sldMk cId="2845465536" sldId="1000"/>
            <ac:spMk id="1048594" creationId="{00000000-0000-0000-0000-000000000000}"/>
          </ac:spMkLst>
        </pc:spChg>
        <pc:graphicFrameChg chg="del">
          <ac:chgData name="shreshika reddy" userId="689feeac32c5c031" providerId="LiveId" clId="{BA4C2CBA-8DE1-4B99-978C-AC9BB00C3B3B}" dt="2023-06-18T03:18:07.736" v="121" actId="478"/>
          <ac:graphicFrameMkLst>
            <pc:docMk/>
            <pc:sldMk cId="2845465536" sldId="1000"/>
            <ac:graphicFrameMk id="12" creationId="{944445F8-6204-77DD-A8AC-9A80D9D93583}"/>
          </ac:graphicFrameMkLst>
        </pc:graphicFrameChg>
      </pc:sldChg>
      <pc:sldChg chg="new del">
        <pc:chgData name="shreshika reddy" userId="689feeac32c5c031" providerId="LiveId" clId="{BA4C2CBA-8DE1-4B99-978C-AC9BB00C3B3B}" dt="2023-06-18T03:18:00.955" v="119" actId="47"/>
        <pc:sldMkLst>
          <pc:docMk/>
          <pc:sldMk cId="3477966435" sldId="10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6/18/2023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6/18/2023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71A7C277-6AE5-4D66-BA8E-D2F002139A5F}" type="datetime4">
              <a:rPr lang="en-US" smtClean="0"/>
              <a:t>June 18,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37C2BD8-105B-4EFB-A7F2-473E591E32F6}" type="datetime4">
              <a:rPr lang="en-US" smtClean="0"/>
              <a:t>June 18,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4A4A517-5CD2-465C-9A5D-2C8B10FB917E}" type="datetime4">
              <a:rPr lang="en-US" smtClean="0"/>
              <a:t>June 18,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919DA23-CA6B-4958-9D4A-32471AC56370}"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2AB3F9E-708D-42C2-9B33-F120FBE04BC7}"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1764DD-7E4B-415F-BE92-3604271CF123}"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156C5E0-4C5D-48F3-AD2B-4F9601171BE6}"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1CE698A-6E83-46B4-BA7C-EC83AFF9AD58}" type="datetime4">
              <a:rPr lang="en-US" smtClean="0"/>
              <a:t>June 18,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82CFA2C-EF14-4966-856C-DC73F4A4CE70}" type="datetime4">
              <a:rPr lang="en-US" smtClean="0"/>
              <a:t>June 18, 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FF57E44-E51B-4998-B08A-82552453F514}" type="datetime4">
              <a:rPr lang="en-US" smtClean="0"/>
              <a:t>June 18, 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F625082B-558D-4F08-9BD2-4D9CEF63E24A}"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2C1EFF-B6EF-472E-919B-226C4150F86A}" type="datetime4">
              <a:rPr lang="en-US" smtClean="0"/>
              <a:t>June 18, 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7F65666-3D8B-4CD8-B6BD-0D327722A8A3}" type="datetime4">
              <a:rPr lang="en-US" smtClean="0"/>
              <a:t>June 18,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D1EAE36-4D45-4748-BA59-2DB479894DCD}" type="datetime4">
              <a:rPr lang="en-US" smtClean="0"/>
              <a:t>June 18,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161CB1E-9144-48B2-9179-3AAEE106E874}"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B4A4A82-0CAA-48E9-945E-7CB003A793EE}" type="datetime4">
              <a:rPr lang="en-US" smtClean="0"/>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288A8B2-32B9-4DBD-9B76-EA12A4A74340}" type="datetime4">
              <a:rPr lang="en-US" smtClean="0"/>
              <a:t>June 18,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849C13B7-F555-45CC-897D-0B761348471B}" type="datetime4">
              <a:rPr lang="en-US" smtClean="0"/>
              <a:t>June 18,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D083267-D026-41B4-A4CD-BB3232A7D105}" type="datetime4">
              <a:rPr lang="en-US" smtClean="0"/>
              <a:t>June 18, 2023</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E53B6364-374B-4CAA-B0EF-63A1AF253262}" type="datetime4">
              <a:rPr lang="en-US" smtClean="0"/>
              <a:t>June 18,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5FDDC4E-6EA8-4401-AE79-CFD5DED4A82A}" type="datetime4">
              <a:rPr lang="en-US" smtClean="0"/>
              <a:t>June 18,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B5A33A40-0F21-47C3-9C57-24405460609A}" type="datetime4">
              <a:rPr lang="en-US" smtClean="0"/>
              <a:t>June 18,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386840CF-EC68-49FA-9A85-DDE9F8552893}" type="datetime4">
              <a:rPr lang="en-US" smtClean="0"/>
              <a:t>June 18,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21F4AD17-56CC-427C-8A4C-9BA122A062DA}" type="datetime4">
              <a:rPr lang="en-US" smtClean="0"/>
              <a:t>June 18,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2"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407890B-68A2-4454-8C8E-236FF5DD0722}" type="datetime4">
              <a:rPr lang="en-US" smtClean="0"/>
              <a:t>June 18,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r>
              <a:rPr lang="en-US"/>
              <a:t>MSRIT, Bangalore - 54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t"/>
          <a:lstStyle/>
          <a:p>
            <a:pPr algn="ctr" eaLnBrk="1" hangingPunct="1">
              <a:spcBef>
                <a:spcPts val="0"/>
              </a:spcBef>
              <a:spcAft>
                <a:spcPts val="0"/>
              </a:spcAft>
              <a:defRPr/>
            </a:pPr>
            <a:endParaRPr lang="en-US" sz="3200" i="1" dirty="0">
              <a:latin typeface="Times New Roman" panose="02020603050405020304" pitchFamily="18" charset="0"/>
              <a:ea typeface="Tahoma" pitchFamily="34" charset="0"/>
              <a:cs typeface="Times New Roman" panose="02020603050405020304" pitchFamily="18" charset="0"/>
            </a:endParaRPr>
          </a:p>
          <a:p>
            <a:pPr algn="ctr" eaLnBrk="1" hangingPunct="1">
              <a:spcBef>
                <a:spcPts val="0"/>
              </a:spcBef>
              <a:spcAft>
                <a:spcPts val="0"/>
              </a:spcAft>
              <a:defRPr/>
            </a:pPr>
            <a:endParaRPr lang="en-US" sz="3200" i="1" dirty="0">
              <a:latin typeface="Times New Roman" panose="02020603050405020304" pitchFamily="18" charset="0"/>
              <a:ea typeface="Tahoma" pitchFamily="34" charset="0"/>
              <a:cs typeface="Times New Roman" panose="02020603050405020304" pitchFamily="18" charset="0"/>
            </a:endParaRPr>
          </a:p>
          <a:p>
            <a:pPr algn="ctr" eaLnBrk="1" hangingPunct="1">
              <a:lnSpc>
                <a:spcPct val="150000"/>
              </a:lnSpc>
              <a:spcBef>
                <a:spcPts val="0"/>
              </a:spcBef>
              <a:spcAft>
                <a:spcPts val="0"/>
              </a:spcAft>
              <a:defRPr/>
            </a:pPr>
            <a:endParaRPr lang="en-US" sz="2400" i="1" dirty="0">
              <a:solidFill>
                <a:schemeClr val="accent2"/>
              </a:solidFill>
              <a:latin typeface="Times New Roman" panose="02020603050405020304" pitchFamily="18" charset="0"/>
              <a:ea typeface="Tahoma" pitchFamily="34" charset="0"/>
              <a:cs typeface="Times New Roman" panose="02020603050405020304" pitchFamily="18" charset="0"/>
            </a:endParaRPr>
          </a:p>
          <a:p>
            <a:pPr algn="ctr">
              <a:lnSpc>
                <a:spcPct val="150000"/>
              </a:lnSpc>
              <a:spcBef>
                <a:spcPts val="0"/>
              </a:spcBef>
              <a:spcAft>
                <a:spcPts val="0"/>
              </a:spcAft>
              <a:defRPr/>
            </a:pPr>
            <a:r>
              <a:rPr lang="en-US" sz="2400" dirty="0">
                <a:solidFill>
                  <a:schemeClr val="accent2"/>
                </a:solidFill>
                <a:latin typeface="Times New Roman" panose="02020603050405020304" pitchFamily="18" charset="0"/>
                <a:cs typeface="Times New Roman" panose="02020603050405020304" pitchFamily="18" charset="0"/>
              </a:rPr>
              <a:t>TITLE :</a:t>
            </a:r>
            <a:r>
              <a:rPr lang="en-IN" sz="2400" u="none" dirty="0">
                <a:solidFill>
                  <a:schemeClr val="accent2"/>
                </a:solidFill>
              </a:rPr>
              <a:t> </a:t>
            </a:r>
            <a:r>
              <a:rPr lang="en-IN" sz="2400" u="none" dirty="0">
                <a:solidFill>
                  <a:schemeClr val="accent2"/>
                </a:solidFill>
                <a:latin typeface="Times New Roman" panose="02020603050405020304" pitchFamily="18" charset="0"/>
                <a:cs typeface="Times New Roman" panose="02020603050405020304" pitchFamily="18" charset="0"/>
              </a:rPr>
              <a:t>Reinforcement learning based Hyperspectral Image Classification using binary entropy method</a:t>
            </a:r>
            <a:endParaRPr lang="en-US" sz="2400" dirty="0">
              <a:solidFill>
                <a:schemeClr val="accent2"/>
              </a:solidFill>
              <a:latin typeface="Times New Roman" panose="02020603050405020304" pitchFamily="18" charset="0"/>
              <a:cs typeface="Times New Roman" panose="02020603050405020304" pitchFamily="18" charset="0"/>
            </a:endParaRPr>
          </a:p>
          <a:p>
            <a:pPr algn="ctr">
              <a:lnSpc>
                <a:spcPct val="150000"/>
              </a:lnSpc>
              <a:spcBef>
                <a:spcPts val="0"/>
              </a:spcBef>
              <a:spcAft>
                <a:spcPts val="0"/>
              </a:spcAft>
              <a:defRPr/>
            </a:pPr>
            <a:r>
              <a:rPr lang="en-US" sz="2400" dirty="0">
                <a:latin typeface="Times New Roman" panose="02020603050405020304" pitchFamily="18" charset="0"/>
                <a:cs typeface="Times New Roman" panose="02020603050405020304" pitchFamily="18" charset="0"/>
              </a:rPr>
              <a:t>     SUPERVISOR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Obulakonda</a:t>
            </a:r>
            <a:r>
              <a:rPr lang="en-IN" sz="2400" dirty="0">
                <a:latin typeface="Times New Roman" panose="02020603050405020304" pitchFamily="18" charset="0"/>
                <a:cs typeface="Times New Roman" panose="02020603050405020304" pitchFamily="18" charset="0"/>
              </a:rPr>
              <a:t> Reddy</a:t>
            </a:r>
            <a:endParaRPr lang="en-IN" sz="2400" dirty="0">
              <a:latin typeface="Times New Roman" panose="02020603050405020304" pitchFamily="18" charset="0"/>
              <a:ea typeface="Arial"/>
              <a:cs typeface="Times New Roman" panose="02020603050405020304" pitchFamily="18" charset="0"/>
              <a:sym typeface="Arial"/>
            </a:endParaRPr>
          </a:p>
          <a:p>
            <a:pPr algn="just">
              <a:spcBef>
                <a:spcPts val="0"/>
              </a:spcBef>
              <a:spcAft>
                <a:spcPts val="0"/>
              </a:spcAft>
              <a:defRPr/>
            </a:pPr>
            <a:endParaRPr lang="en-US" sz="3200" dirty="0">
              <a:solidFill>
                <a:srgbClr val="FFFF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28699" y="229409"/>
            <a:ext cx="70866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PROJECT</a:t>
            </a:r>
          </a:p>
        </p:txBody>
      </p:sp>
      <p:graphicFrame>
        <p:nvGraphicFramePr>
          <p:cNvPr id="9" name="Table 8"/>
          <p:cNvGraphicFramePr>
            <a:graphicFrameLocks noGrp="1"/>
          </p:cNvGraphicFramePr>
          <p:nvPr>
            <p:extLst>
              <p:ext uri="{D42A27DB-BD31-4B8C-83A1-F6EECF244321}">
                <p14:modId xmlns:p14="http://schemas.microsoft.com/office/powerpoint/2010/main" val="2293009934"/>
              </p:ext>
            </p:extLst>
          </p:nvPr>
        </p:nvGraphicFramePr>
        <p:xfrm>
          <a:off x="389287" y="3529781"/>
          <a:ext cx="8522739" cy="2807599"/>
        </p:xfrm>
        <a:graphic>
          <a:graphicData uri="http://schemas.openxmlformats.org/drawingml/2006/table">
            <a:tbl>
              <a:tblPr firstRow="1" bandRow="1">
                <a:tableStyleId>{69CF1AB2-1976-4502-BF36-3FF5EA218861}</a:tableStyleId>
              </a:tblPr>
              <a:tblGrid>
                <a:gridCol w="777002">
                  <a:extLst>
                    <a:ext uri="{9D8B030D-6E8A-4147-A177-3AD203B41FA5}">
                      <a16:colId xmlns:a16="http://schemas.microsoft.com/office/drawing/2014/main" val="20000"/>
                    </a:ext>
                  </a:extLst>
                </a:gridCol>
                <a:gridCol w="4079379">
                  <a:extLst>
                    <a:ext uri="{9D8B030D-6E8A-4147-A177-3AD203B41FA5}">
                      <a16:colId xmlns:a16="http://schemas.microsoft.com/office/drawing/2014/main" val="20001"/>
                    </a:ext>
                  </a:extLst>
                </a:gridCol>
                <a:gridCol w="1518178">
                  <a:extLst>
                    <a:ext uri="{9D8B030D-6E8A-4147-A177-3AD203B41FA5}">
                      <a16:colId xmlns:a16="http://schemas.microsoft.com/office/drawing/2014/main" val="20002"/>
                    </a:ext>
                  </a:extLst>
                </a:gridCol>
                <a:gridCol w="2148180">
                  <a:extLst>
                    <a:ext uri="{9D8B030D-6E8A-4147-A177-3AD203B41FA5}">
                      <a16:colId xmlns:a16="http://schemas.microsoft.com/office/drawing/2014/main" val="20003"/>
                    </a:ext>
                  </a:extLst>
                </a:gridCol>
              </a:tblGrid>
              <a:tr h="887359">
                <a:tc>
                  <a:txBody>
                    <a:bodyPr/>
                    <a:lstStyle/>
                    <a:p>
                      <a:pPr algn="ctr"/>
                      <a:endParaRPr lang="en-IN" sz="2000">
                        <a:latin typeface="Times New Roman" panose="02020603050405020304" pitchFamily="18" charset="0"/>
                        <a:cs typeface="Times New Roman" panose="02020603050405020304" pitchFamily="18" charset="0"/>
                      </a:endParaRPr>
                    </a:p>
                    <a:p>
                      <a:pPr algn="ctr"/>
                      <a:r>
                        <a:rPr lang="en-IN" sz="2000">
                          <a:solidFill>
                            <a:schemeClr val="tx1"/>
                          </a:solidFill>
                          <a:latin typeface="Times New Roman" panose="02020603050405020304" pitchFamily="18" charset="0"/>
                          <a:cs typeface="Times New Roman" panose="02020603050405020304" pitchFamily="18" charset="0"/>
                        </a:rPr>
                        <a:t>S.NO</a:t>
                      </a:r>
                      <a:endParaRPr lang="en-IN" sz="2000" i="1">
                        <a:solidFill>
                          <a:schemeClr val="tx1"/>
                        </a:solidFill>
                        <a:latin typeface="Times New Roman" panose="02020603050405020304" pitchFamily="18" charset="0"/>
                        <a:cs typeface="Times New Roman" panose="02020603050405020304" pitchFamily="18" charset="0"/>
                      </a:endParaRPr>
                    </a:p>
                  </a:txBody>
                  <a:tcPr>
                    <a:solidFill>
                      <a:srgbClr val="342399"/>
                    </a:solidFill>
                  </a:tcPr>
                </a:tc>
                <a:tc>
                  <a:txBody>
                    <a:bodyPr/>
                    <a:lstStyle/>
                    <a:p>
                      <a:pPr lvl="0" algn="l"/>
                      <a:endParaRPr lang="en-IN" sz="2000" u="none" dirty="0">
                        <a:latin typeface="Times New Roman" panose="02020603050405020304" pitchFamily="18" charset="0"/>
                        <a:cs typeface="Times New Roman" panose="02020603050405020304" pitchFamily="18" charset="0"/>
                      </a:endParaRPr>
                    </a:p>
                    <a:p>
                      <a:pPr lvl="0" algn="ctr"/>
                      <a:r>
                        <a:rPr lang="en-IN" sz="2000" u="none" dirty="0">
                          <a:solidFill>
                            <a:schemeClr val="tx1"/>
                          </a:solidFill>
                          <a:latin typeface="Times New Roman" panose="02020603050405020304" pitchFamily="18" charset="0"/>
                          <a:cs typeface="Times New Roman" panose="02020603050405020304" pitchFamily="18" charset="0"/>
                        </a:rPr>
                        <a:t>Name</a:t>
                      </a:r>
                      <a:r>
                        <a:rPr lang="en-IN" sz="2000" dirty="0">
                          <a:solidFill>
                            <a:schemeClr val="tx1"/>
                          </a:solidFill>
                          <a:latin typeface="Times New Roman" panose="02020603050405020304" pitchFamily="18" charset="0"/>
                          <a:cs typeface="Times New Roman" panose="02020603050405020304" pitchFamily="18" charset="0"/>
                        </a:rPr>
                        <a:t> </a:t>
                      </a:r>
                      <a:endParaRPr lang="en-IN" sz="2000" i="1" dirty="0">
                        <a:solidFill>
                          <a:schemeClr val="tx1"/>
                        </a:solidFill>
                        <a:latin typeface="Times New Roman" panose="02020603050405020304" pitchFamily="18" charset="0"/>
                        <a:cs typeface="Times New Roman" panose="02020603050405020304" pitchFamily="18" charset="0"/>
                      </a:endParaRPr>
                    </a:p>
                  </a:txBody>
                  <a:tcPr>
                    <a:solidFill>
                      <a:srgbClr val="342399"/>
                    </a:solidFill>
                  </a:tcPr>
                </a:tc>
                <a:tc>
                  <a:txBody>
                    <a:bodyPr/>
                    <a:lstStyle/>
                    <a:p>
                      <a:pPr algn="ctr"/>
                      <a:endParaRPr lang="en-IN" sz="2000">
                        <a:latin typeface="Times New Roman" panose="02020603050405020304" pitchFamily="18" charset="0"/>
                        <a:cs typeface="Times New Roman" panose="02020603050405020304" pitchFamily="18" charset="0"/>
                      </a:endParaRPr>
                    </a:p>
                    <a:p>
                      <a:pPr algn="ctr"/>
                      <a:r>
                        <a:rPr lang="en-IN" sz="2000">
                          <a:solidFill>
                            <a:schemeClr val="tx1"/>
                          </a:solidFill>
                          <a:latin typeface="Times New Roman" panose="02020603050405020304" pitchFamily="18" charset="0"/>
                          <a:cs typeface="Times New Roman" panose="02020603050405020304" pitchFamily="18" charset="0"/>
                        </a:rPr>
                        <a:t>Roll</a:t>
                      </a:r>
                      <a:r>
                        <a:rPr lang="en-IN" sz="2000" baseline="0">
                          <a:solidFill>
                            <a:schemeClr val="tx1"/>
                          </a:solidFill>
                          <a:latin typeface="Times New Roman" panose="02020603050405020304" pitchFamily="18" charset="0"/>
                          <a:cs typeface="Times New Roman" panose="02020603050405020304" pitchFamily="18" charset="0"/>
                        </a:rPr>
                        <a:t> No.</a:t>
                      </a:r>
                      <a:r>
                        <a:rPr lang="en-IN" sz="2000" baseline="0">
                          <a:latin typeface="Times New Roman" panose="02020603050405020304" pitchFamily="18" charset="0"/>
                          <a:cs typeface="Times New Roman" panose="02020603050405020304" pitchFamily="18" charset="0"/>
                        </a:rPr>
                        <a:t> </a:t>
                      </a:r>
                      <a:endParaRPr lang="en-IN" sz="2000" i="1">
                        <a:latin typeface="Times New Roman" panose="02020603050405020304" pitchFamily="18" charset="0"/>
                        <a:cs typeface="Times New Roman" panose="02020603050405020304" pitchFamily="18" charset="0"/>
                      </a:endParaRPr>
                    </a:p>
                  </a:txBody>
                  <a:tcPr>
                    <a:solidFill>
                      <a:srgbClr val="342399"/>
                    </a:solidFill>
                  </a:tcPr>
                </a:tc>
                <a:tc>
                  <a:txBody>
                    <a:bodyPr/>
                    <a:lstStyle/>
                    <a:p>
                      <a:pPr algn="ctr"/>
                      <a:endParaRPr lang="en-IN" sz="2000">
                        <a:latin typeface="Times New Roman" panose="02020603050405020304" pitchFamily="18" charset="0"/>
                        <a:cs typeface="Times New Roman" panose="02020603050405020304" pitchFamily="18" charset="0"/>
                      </a:endParaRPr>
                    </a:p>
                    <a:p>
                      <a:pPr algn="ctr"/>
                      <a:r>
                        <a:rPr kumimoji="0" lang="en-IN" sz="2000" b="1" kern="1200">
                          <a:solidFill>
                            <a:schemeClr val="tx1"/>
                          </a:solidFill>
                          <a:latin typeface="Times New Roman" panose="02020603050405020304" pitchFamily="18" charset="0"/>
                          <a:ea typeface="+mn-ea"/>
                          <a:cs typeface="Times New Roman" panose="02020603050405020304" pitchFamily="18" charset="0"/>
                        </a:rPr>
                        <a:t>Branch</a:t>
                      </a:r>
                      <a:r>
                        <a:rPr lang="en-IN" sz="2000">
                          <a:solidFill>
                            <a:schemeClr val="tx1"/>
                          </a:solidFill>
                          <a:latin typeface="Times New Roman" panose="02020603050405020304" pitchFamily="18" charset="0"/>
                          <a:cs typeface="Times New Roman" panose="02020603050405020304" pitchFamily="18" charset="0"/>
                        </a:rPr>
                        <a:t> &amp; Section </a:t>
                      </a:r>
                      <a:endParaRPr lang="en-IN" sz="2000" i="1">
                        <a:solidFill>
                          <a:schemeClr val="tx1"/>
                        </a:solidFill>
                        <a:latin typeface="Times New Roman" panose="02020603050405020304" pitchFamily="18" charset="0"/>
                        <a:cs typeface="Times New Roman" panose="02020603050405020304" pitchFamily="18" charset="0"/>
                      </a:endParaRPr>
                    </a:p>
                  </a:txBody>
                  <a:tcPr>
                    <a:solidFill>
                      <a:srgbClr val="342399"/>
                    </a:solidFill>
                  </a:tcPr>
                </a:tc>
                <a:extLst>
                  <a:ext uri="{0D108BD9-81ED-4DB2-BD59-A6C34878D82A}">
                    <a16:rowId xmlns:a16="http://schemas.microsoft.com/office/drawing/2014/main" val="10000"/>
                  </a:ext>
                </a:extLst>
              </a:tr>
              <a:tr h="619518">
                <a:tc>
                  <a:txBody>
                    <a:bodyPr/>
                    <a:lstStyle/>
                    <a:p>
                      <a:pPr algn="ctr"/>
                      <a:r>
                        <a:rPr lang="en-IN">
                          <a:latin typeface="Times New Roman" panose="02020603050405020304" pitchFamily="18" charset="0"/>
                          <a:cs typeface="Times New Roman" panose="02020603050405020304" pitchFamily="18" charset="0"/>
                        </a:rPr>
                        <a:t>1.</a:t>
                      </a:r>
                      <a:endParaRPr lang="en-IN" i="1">
                        <a:latin typeface="Times New Roman" panose="02020603050405020304" pitchFamily="18" charset="0"/>
                        <a:cs typeface="Times New Roman" panose="02020603050405020304" pitchFamily="18" charset="0"/>
                      </a:endParaRPr>
                    </a:p>
                  </a:txBody>
                  <a:tcPr/>
                </a:tc>
                <a:tc>
                  <a:txBody>
                    <a:bodyPr/>
                    <a:lstStyle/>
                    <a:p>
                      <a:r>
                        <a:rPr lang="en-US" i="0" dirty="0">
                          <a:latin typeface="Times New Roman" panose="02020603050405020304" pitchFamily="18" charset="0"/>
                          <a:cs typeface="Times New Roman" panose="02020603050405020304" pitchFamily="18" charset="0"/>
                        </a:rPr>
                        <a:t>VEERANNAGRI SHRESHIKA</a:t>
                      </a:r>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20951A05J1</a:t>
                      </a:r>
                      <a:endParaRPr lang="en-IN" i="1" dirty="0">
                        <a:latin typeface="Times New Roman" panose="02020603050405020304" pitchFamily="18" charset="0"/>
                        <a:cs typeface="Times New Roman" panose="02020603050405020304" pitchFamily="18" charset="0"/>
                      </a:endParaRPr>
                    </a:p>
                    <a:p>
                      <a:pPr algn="ctr"/>
                      <a:endParaRPr lang="en-IN" i="1"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CSE-B</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19518">
                <a:tc>
                  <a:txBody>
                    <a:bodyPr/>
                    <a:lstStyle/>
                    <a:p>
                      <a:pPr algn="ctr"/>
                      <a:r>
                        <a:rPr lang="en-IN">
                          <a:latin typeface="Times New Roman" panose="02020603050405020304" pitchFamily="18" charset="0"/>
                          <a:cs typeface="Times New Roman" panose="02020603050405020304" pitchFamily="18" charset="0"/>
                        </a:rPr>
                        <a:t>2.</a:t>
                      </a:r>
                      <a:endParaRPr lang="en-IN" i="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B. SRINIVASA RANGANATH</a:t>
                      </a:r>
                      <a:endParaRPr lang="en-IN"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20951A05L0</a:t>
                      </a:r>
                      <a:endParaRPr lang="en-IN" i="1" dirty="0">
                        <a:latin typeface="Times New Roman" panose="02020603050405020304" pitchFamily="18" charset="0"/>
                        <a:cs typeface="Times New Roman" panose="02020603050405020304" pitchFamily="18" charset="0"/>
                      </a:endParaRPr>
                    </a:p>
                    <a:p>
                      <a:pPr algn="ctr"/>
                      <a:endParaRPr lang="en-IN" i="1"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CSE-D</a:t>
                      </a:r>
                    </a:p>
                    <a:p>
                      <a:pPr algn="ct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19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atin typeface="Times New Roman" panose="02020603050405020304" pitchFamily="18" charset="0"/>
                          <a:cs typeface="Times New Roman" panose="02020603050405020304" pitchFamily="18" charset="0"/>
                        </a:rPr>
                        <a:t>3.</a:t>
                      </a:r>
                      <a:endParaRPr lang="en-IN" i="1">
                        <a:latin typeface="Times New Roman" panose="02020603050405020304" pitchFamily="18" charset="0"/>
                        <a:cs typeface="Times New Roman" panose="02020603050405020304" pitchFamily="18" charset="0"/>
                      </a:endParaRPr>
                    </a:p>
                    <a:p>
                      <a:pPr algn="ctr"/>
                      <a:endParaRPr lang="en-IN" i="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G.UDAY</a:t>
                      </a:r>
                      <a:endParaRPr lang="en-IN" i="1" dirty="0">
                        <a:latin typeface="Times New Roman" panose="02020603050405020304" pitchFamily="18" charset="0"/>
                        <a:cs typeface="Times New Roman" panose="02020603050405020304" pitchFamily="18" charset="0"/>
                      </a:endParaRPr>
                    </a:p>
                  </a:txBody>
                  <a:tcPr/>
                </a:tc>
                <a:tc>
                  <a:txBody>
                    <a:bodyPr/>
                    <a:lstStyle/>
                    <a:p>
                      <a:pPr algn="ctr"/>
                      <a:r>
                        <a:rPr kumimoji="0" lang="en-IN" b="0" i="0" kern="1200" dirty="0">
                          <a:solidFill>
                            <a:schemeClr val="dk1"/>
                          </a:solidFill>
                          <a:effectLst/>
                          <a:latin typeface="Times New Roman" panose="02020603050405020304" pitchFamily="18" charset="0"/>
                          <a:ea typeface="+mn-ea"/>
                          <a:cs typeface="Times New Roman" panose="02020603050405020304" pitchFamily="18" charset="0"/>
                        </a:rPr>
                        <a:t>20951A05M7</a:t>
                      </a:r>
                      <a:endParaRPr lang="en-IN"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CSE-B</a:t>
                      </a:r>
                    </a:p>
                    <a:p>
                      <a:pPr algn="ct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8680631"/>
                  </a:ext>
                </a:extLst>
              </a:tr>
            </a:tbl>
          </a:graphicData>
        </a:graphic>
      </p:graphicFrame>
      <p:sp>
        <p:nvSpPr>
          <p:cNvPr id="4" name="TextBox 3">
            <a:extLst>
              <a:ext uri="{FF2B5EF4-FFF2-40B4-BE49-F238E27FC236}">
                <a16:creationId xmlns:a16="http://schemas.microsoft.com/office/drawing/2014/main" id="{833B1D2C-C74E-30D6-1BCD-58FA58BE2D99}"/>
              </a:ext>
            </a:extLst>
          </p:cNvPr>
          <p:cNvSpPr txBox="1"/>
          <p:nvPr/>
        </p:nvSpPr>
        <p:spPr>
          <a:xfrm>
            <a:off x="1397585" y="1043593"/>
            <a:ext cx="6634597" cy="369332"/>
          </a:xfrm>
          <a:prstGeom prst="rect">
            <a:avLst/>
          </a:prstGeom>
          <a:noFill/>
        </p:spPr>
        <p:txBody>
          <a:bodyPr wrap="square">
            <a:spAutoFit/>
          </a:bodyPr>
          <a:lstStyle/>
          <a:p>
            <a:pPr algn="ctr"/>
            <a:r>
              <a:rPr lang="en-US" sz="1800" b="1" u="none" strike="noStrike" dirty="0">
                <a:solidFill>
                  <a:srgbClr val="000000"/>
                </a:solidFill>
                <a:effectLst/>
                <a:latin typeface="Times New Roman" panose="02020603050405020304" pitchFamily="18" charset="0"/>
              </a:rPr>
              <a:t>     </a:t>
            </a:r>
            <a:r>
              <a:rPr lang="en-US" sz="1800" b="1" u="none" strike="noStrike" dirty="0">
                <a:effectLst/>
                <a:latin typeface="Times New Roman" panose="02020603050405020304" pitchFamily="18" charset="0"/>
              </a:rPr>
              <a:t>BRANCH :  </a:t>
            </a:r>
            <a:r>
              <a:rPr lang="en-US" b="1" dirty="0">
                <a:latin typeface="Times New Roman" panose="02020603050405020304" pitchFamily="18" charset="0"/>
              </a:rPr>
              <a:t>COMPUTER SCIENCE AND ENGINEERING</a:t>
            </a:r>
            <a:endParaRPr lang="en-IN" b="1" dirty="0"/>
          </a:p>
        </p:txBody>
      </p:sp>
      <p:pic>
        <p:nvPicPr>
          <p:cNvPr id="5" name="Picture 2">
            <a:extLst>
              <a:ext uri="{FF2B5EF4-FFF2-40B4-BE49-F238E27FC236}">
                <a16:creationId xmlns:a16="http://schemas.microsoft.com/office/drawing/2014/main" id="{BA53FE0B-107F-612A-8677-BFC78EA57EFA}"/>
              </a:ext>
            </a:extLst>
          </p:cNvPr>
          <p:cNvPicPr>
            <a:picLocks noChangeAspect="1" noChangeArrowheads="1"/>
          </p:cNvPicPr>
          <p:nvPr/>
        </p:nvPicPr>
        <p:blipFill>
          <a:blip r:embed="rId2"/>
          <a:srcRect l="6520"/>
          <a:stretch>
            <a:fillRect/>
          </a:stretch>
        </p:blipFill>
        <p:spPr bwMode="auto">
          <a:xfrm>
            <a:off x="0" y="0"/>
            <a:ext cx="1359216" cy="1428736"/>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Expected Outcome</a:t>
            </a:r>
          </a:p>
        </p:txBody>
      </p:sp>
      <p:sp>
        <p:nvSpPr>
          <p:cNvPr id="1048594" name="Slide Number Placeholder 1"/>
          <p:cNvSpPr>
            <a:spLocks noGrp="1"/>
          </p:cNvSpPr>
          <p:nvPr>
            <p:ph type="sldNum" sz="quarter" idx="12"/>
          </p:nvPr>
        </p:nvSpPr>
        <p:spPr/>
        <p:txBody>
          <a:bodyPr/>
          <a:lstStyle/>
          <a:p>
            <a:fld id="{F81F0B1A-4043-42DB-8196-1BC5AC3AD6A1}" type="slidenum">
              <a:rPr lang="en-US" smtClean="0"/>
              <a:t>10</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sp>
        <p:nvSpPr>
          <p:cNvPr id="2" name="Content Placeholder 5">
            <a:extLst>
              <a:ext uri="{FF2B5EF4-FFF2-40B4-BE49-F238E27FC236}">
                <a16:creationId xmlns:a16="http://schemas.microsoft.com/office/drawing/2014/main" id="{AC20B9FB-2ECB-0493-BFE6-D16C6C178CEF}"/>
              </a:ext>
            </a:extLst>
          </p:cNvPr>
          <p:cNvSpPr txBox="1">
            <a:spLocks/>
          </p:cNvSpPr>
          <p:nvPr/>
        </p:nvSpPr>
        <p:spPr bwMode="auto">
          <a:xfrm>
            <a:off x="228600" y="1487179"/>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b="1"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b="1"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b="1"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b="1"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b="1"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z="1800" b="0" dirty="0">
              <a:solidFill>
                <a:schemeClr val="bg1"/>
              </a:solidFill>
              <a:latin typeface="Times New Roman" panose="02020603050405020304" pitchFamily="18" charset="0"/>
              <a:cs typeface="Times New Roman" panose="02020603050405020304" pitchFamily="18" charset="0"/>
            </a:endParaRPr>
          </a:p>
          <a:p>
            <a:endParaRPr lang="en-US" sz="1800" b="0" dirty="0">
              <a:solidFill>
                <a:schemeClr val="bg1"/>
              </a:solidFill>
              <a:latin typeface="Times New Roman" panose="02020603050405020304" pitchFamily="18" charset="0"/>
              <a:cs typeface="Times New Roman" panose="02020603050405020304" pitchFamily="18" charset="0"/>
            </a:endParaRPr>
          </a:p>
          <a:p>
            <a:pPr marL="36512" indent="0" algn="just">
              <a:buFont typeface="Wingdings 2" pitchFamily="18" charset="2"/>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E0B53A0A-F70A-219D-EBF9-B412BBC0B9CD}"/>
              </a:ext>
            </a:extLst>
          </p:cNvPr>
          <p:cNvSpPr txBox="1">
            <a:spLocks/>
          </p:cNvSpPr>
          <p:nvPr/>
        </p:nvSpPr>
        <p:spPr bwMode="auto">
          <a:xfrm>
            <a:off x="228600" y="1313007"/>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b="1"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b="1"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b="1"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b="1"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b="1"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588963" lvl="1" indent="-285750">
              <a:lnSpc>
                <a:spcPct val="150000"/>
              </a:lnSpc>
              <a:spcBef>
                <a:spcPct val="0"/>
              </a:spcBef>
              <a:buClrTx/>
              <a:buSzTx/>
              <a:buFont typeface="Courier New" panose="02070309020205020404" pitchFamily="49" charset="0"/>
              <a:buChar char="o"/>
            </a:pPr>
            <a:r>
              <a:rPr lang="en-IN" sz="1800" i="0" dirty="0">
                <a:solidFill>
                  <a:srgbClr val="374151"/>
                </a:solidFill>
                <a:effectLst/>
                <a:latin typeface="Times New Roman" panose="02020603050405020304" pitchFamily="18" charset="0"/>
                <a:cs typeface="Times New Roman" panose="02020603050405020304" pitchFamily="18" charset="0"/>
              </a:rPr>
              <a:t>Improved Classification Accuracy:</a:t>
            </a:r>
            <a:r>
              <a:rPr lang="en-IN" sz="1800" b="0" i="0" dirty="0">
                <a:solidFill>
                  <a:srgbClr val="252525"/>
                </a:solidFill>
                <a:effectLst/>
                <a:latin typeface="Times New Roman" panose="02020603050405020304" pitchFamily="18" charset="0"/>
                <a:cs typeface="Times New Roman" panose="02020603050405020304" pitchFamily="18" charset="0"/>
              </a:rPr>
              <a:t>Enhanced classification accuracy achieved through adaptive learning, RL, binary entropy, and informative spectral information.</a:t>
            </a:r>
          </a:p>
          <a:p>
            <a:pPr marL="588963" lvl="1" indent="-285750">
              <a:lnSpc>
                <a:spcPct val="150000"/>
              </a:lnSpc>
              <a:spcBef>
                <a:spcPct val="0"/>
              </a:spcBef>
              <a:buClrTx/>
              <a:buSzTx/>
              <a:buFont typeface="Courier New" panose="02070309020205020404" pitchFamily="49" charset="0"/>
              <a:buChar char="o"/>
            </a:pPr>
            <a:r>
              <a:rPr lang="en-IN" sz="1800" i="0" dirty="0">
                <a:solidFill>
                  <a:srgbClr val="374151"/>
                </a:solidFill>
                <a:effectLst/>
                <a:latin typeface="Times New Roman" panose="02020603050405020304" pitchFamily="18" charset="0"/>
                <a:cs typeface="Times New Roman" panose="02020603050405020304" pitchFamily="18" charset="0"/>
              </a:rPr>
              <a:t>Efficient Feature Selection: </a:t>
            </a:r>
            <a:r>
              <a:rPr lang="en-IN" sz="1800" b="0" i="0" dirty="0">
                <a:solidFill>
                  <a:srgbClr val="252525"/>
                </a:solidFill>
                <a:effectLst/>
                <a:latin typeface="Times New Roman" panose="02020603050405020304" pitchFamily="18" charset="0"/>
                <a:cs typeface="Times New Roman" panose="02020603050405020304" pitchFamily="18" charset="0"/>
              </a:rPr>
              <a:t>Integrating binary entropy method improves feature selection, reduces computational complexity, and enhances classification efficiency.</a:t>
            </a:r>
            <a:endParaRPr lang="en-IN" sz="1800" b="0" dirty="0">
              <a:solidFill>
                <a:srgbClr val="252525"/>
              </a:solidFill>
              <a:latin typeface="Times New Roman" panose="02020603050405020304" pitchFamily="18" charset="0"/>
              <a:cs typeface="Times New Roman" panose="02020603050405020304" pitchFamily="18" charset="0"/>
            </a:endParaRPr>
          </a:p>
          <a:p>
            <a:pPr marL="588963" lvl="1" indent="-285750">
              <a:lnSpc>
                <a:spcPct val="150000"/>
              </a:lnSpc>
              <a:spcBef>
                <a:spcPct val="0"/>
              </a:spcBef>
              <a:buClrTx/>
              <a:buSzTx/>
              <a:buFont typeface="Courier New" panose="02070309020205020404" pitchFamily="49" charset="0"/>
              <a:buChar char="o"/>
            </a:pPr>
            <a:r>
              <a:rPr lang="en-IN" sz="1800" i="0" dirty="0">
                <a:solidFill>
                  <a:srgbClr val="374151"/>
                </a:solidFill>
                <a:effectLst/>
                <a:latin typeface="Times New Roman" panose="02020603050405020304" pitchFamily="18" charset="0"/>
                <a:cs typeface="Times New Roman" panose="02020603050405020304" pitchFamily="18" charset="0"/>
              </a:rPr>
              <a:t>Handling High-Dimensional Data: </a:t>
            </a:r>
            <a:r>
              <a:rPr lang="en-IN" sz="1800" b="0" i="0" dirty="0">
                <a:solidFill>
                  <a:srgbClr val="252525"/>
                </a:solidFill>
                <a:effectLst/>
                <a:latin typeface="Times New Roman" panose="02020603050405020304" pitchFamily="18" charset="0"/>
                <a:cs typeface="Times New Roman" panose="02020603050405020304" pitchFamily="18" charset="0"/>
              </a:rPr>
              <a:t>Proposed approach uses RL techniques to extract meaningful features and make informed decisions in high-dimensional hyperspectral data.</a:t>
            </a:r>
          </a:p>
          <a:p>
            <a:pPr marL="588963" lvl="1" indent="-285750">
              <a:lnSpc>
                <a:spcPct val="150000"/>
              </a:lnSpc>
              <a:spcBef>
                <a:spcPct val="0"/>
              </a:spcBef>
              <a:buClrTx/>
              <a:buSzTx/>
              <a:buFont typeface="Courier New" panose="02070309020205020404" pitchFamily="49" charset="0"/>
              <a:buChar char="o"/>
            </a:pPr>
            <a:r>
              <a:rPr lang="en-IN" sz="1800" i="0" dirty="0">
                <a:solidFill>
                  <a:srgbClr val="374151"/>
                </a:solidFill>
                <a:effectLst/>
                <a:latin typeface="Times New Roman" panose="02020603050405020304" pitchFamily="18" charset="0"/>
                <a:cs typeface="Times New Roman" panose="02020603050405020304" pitchFamily="18" charset="0"/>
              </a:rPr>
              <a:t>Robustness to Complex Spectral Patterns: </a:t>
            </a:r>
            <a:r>
              <a:rPr lang="en-IN" sz="1800" b="0" i="0" dirty="0">
                <a:solidFill>
                  <a:srgbClr val="252525"/>
                </a:solidFill>
                <a:effectLst/>
                <a:latin typeface="Times New Roman" panose="02020603050405020304" pitchFamily="18" charset="0"/>
                <a:cs typeface="Times New Roman" panose="02020603050405020304" pitchFamily="18" charset="0"/>
              </a:rPr>
              <a:t>Improved robustness in capturing complex spectral patterns in hyperspectral images using adaptive learning and binary entropy method.</a:t>
            </a:r>
            <a:endParaRPr lang="en-US" sz="1800" b="0" i="0" dirty="0">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endParaRPr lang="en-US" sz="1800" b="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1800" b="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b="0" dirty="0">
              <a:solidFill>
                <a:schemeClr val="bg1"/>
              </a:solidFill>
              <a:latin typeface="Times New Roman" panose="02020603050405020304" pitchFamily="18" charset="0"/>
              <a:cs typeface="Times New Roman" panose="02020603050405020304" pitchFamily="18" charset="0"/>
            </a:endParaRPr>
          </a:p>
          <a:p>
            <a:pPr marL="36512" indent="0" algn="just">
              <a:buFont typeface="Wingdings 2" pitchFamily="18" charset="2"/>
              <a:buNone/>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040BD42-84EF-5EDD-CC84-9849224C736D}"/>
              </a:ext>
            </a:extLst>
          </p:cNvPr>
          <p:cNvPicPr>
            <a:picLocks noChangeAspect="1" noChangeArrowheads="1"/>
          </p:cNvPicPr>
          <p:nvPr/>
        </p:nvPicPr>
        <p:blipFill>
          <a:blip r:embed="rId2"/>
          <a:srcRect l="6520"/>
          <a:stretch>
            <a:fillRect/>
          </a:stretch>
        </p:blipFill>
        <p:spPr bwMode="auto">
          <a:xfrm>
            <a:off x="8312284" y="10391"/>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15248244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Methodology</a:t>
            </a:r>
          </a:p>
        </p:txBody>
      </p:sp>
      <p:sp>
        <p:nvSpPr>
          <p:cNvPr id="1048593" name="Content Placeholder 5"/>
          <p:cNvSpPr>
            <a:spLocks noGrp="1"/>
          </p:cNvSpPr>
          <p:nvPr>
            <p:ph idx="1"/>
          </p:nvPr>
        </p:nvSpPr>
        <p:spPr>
          <a:xfrm>
            <a:off x="114300" y="1077723"/>
            <a:ext cx="8686800" cy="4953000"/>
          </a:xfrm>
          <a:ln>
            <a:solidFill>
              <a:schemeClr val="bg2"/>
            </a:solidFill>
          </a:ln>
        </p:spPr>
        <p:txBody>
          <a:bodyPr/>
          <a:lstStyle/>
          <a:p>
            <a:pPr algn="l">
              <a:lnSpc>
                <a:spcPct val="150000"/>
              </a:lnSpc>
              <a:buFont typeface="+mj-lt"/>
              <a:buAutoNum type="arabicPeriod"/>
            </a:pPr>
            <a:r>
              <a:rPr lang="en-IN" sz="1800" i="0" dirty="0">
                <a:solidFill>
                  <a:srgbClr val="374151"/>
                </a:solidFill>
                <a:effectLst/>
                <a:latin typeface="Times New Roman" panose="02020603050405020304" pitchFamily="18" charset="0"/>
                <a:cs typeface="Times New Roman" panose="02020603050405020304" pitchFamily="18" charset="0"/>
              </a:rPr>
              <a:t>Data Preprocessing:</a:t>
            </a:r>
          </a:p>
          <a:p>
            <a:pPr marL="742950" lvl="1" indent="-285750" algn="l">
              <a:lnSpc>
                <a:spcPct val="150000"/>
              </a:lnSpc>
              <a:buFont typeface="Arial" panose="020B0604020202020204" pitchFamily="34" charset="0"/>
              <a:buChar char="•"/>
            </a:pPr>
            <a:r>
              <a:rPr lang="en-IN" sz="1800" b="0" i="0" dirty="0">
                <a:solidFill>
                  <a:srgbClr val="252525"/>
                </a:solidFill>
                <a:effectLst/>
                <a:latin typeface="Times New Roman" panose="02020603050405020304" pitchFamily="18" charset="0"/>
                <a:cs typeface="Times New Roman" panose="02020603050405020304" pitchFamily="18" charset="0"/>
              </a:rPr>
              <a:t>Acquire reliable hyperspectral image datasets, perform preprocessing, and enhance data quality.</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800" i="0" dirty="0">
                <a:solidFill>
                  <a:srgbClr val="374151"/>
                </a:solidFill>
                <a:effectLst/>
                <a:latin typeface="Times New Roman" panose="02020603050405020304" pitchFamily="18" charset="0"/>
                <a:cs typeface="Times New Roman" panose="02020603050405020304" pitchFamily="18" charset="0"/>
              </a:rPr>
              <a:t>RL Model Design:</a:t>
            </a:r>
          </a:p>
          <a:p>
            <a:pPr marL="742950" lvl="1" indent="-285750" algn="l">
              <a:lnSpc>
                <a:spcPct val="150000"/>
              </a:lnSpc>
              <a:buFont typeface="Arial" panose="020B0604020202020204" pitchFamily="34" charset="0"/>
              <a:buChar char="•"/>
            </a:pPr>
            <a:r>
              <a:rPr lang="en-IN" sz="1800" b="0" i="0" dirty="0">
                <a:solidFill>
                  <a:srgbClr val="252525"/>
                </a:solidFill>
                <a:effectLst/>
                <a:latin typeface="Times New Roman" panose="02020603050405020304" pitchFamily="18" charset="0"/>
                <a:cs typeface="Times New Roman" panose="02020603050405020304" pitchFamily="18" charset="0"/>
              </a:rPr>
              <a:t>Develop and train a hyperspectral image classification RL model using appropriate algorithms.</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marL="419100" marR="0" lvl="0" indent="-382588" algn="l" defTabSz="914400" rtl="0" eaLnBrk="0" fontAlgn="base" latinLnBrk="0" hangingPunct="0">
              <a:lnSpc>
                <a:spcPct val="150000"/>
              </a:lnSpc>
              <a:spcBef>
                <a:spcPct val="20000"/>
              </a:spcBef>
              <a:spcAft>
                <a:spcPct val="0"/>
              </a:spcAft>
              <a:buClr>
                <a:srgbClr val="6EA0B0"/>
              </a:buClr>
              <a:buSzPct val="80000"/>
              <a:buFont typeface="+mj-lt"/>
              <a:buAutoNum type="arabicPeriod" startAt="3"/>
              <a:tabLst/>
              <a:defRPr/>
            </a:pPr>
            <a:r>
              <a:rPr kumimoji="0" lang="en-IN" sz="1800" i="0"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Binary Entropy-based Feature Selection: </a:t>
            </a:r>
          </a:p>
          <a:p>
            <a:pPr marL="742950" marR="0" lvl="1" indent="-285750" algn="l" defTabSz="914400" rtl="0" eaLnBrk="0" fontAlgn="base" latinLnBrk="0" hangingPunct="0">
              <a:lnSpc>
                <a:spcPct val="150000"/>
              </a:lnSpc>
              <a:spcBef>
                <a:spcPct val="20000"/>
              </a:spcBef>
              <a:spcAft>
                <a:spcPct val="0"/>
              </a:spcAft>
              <a:buClr>
                <a:srgbClr val="6EA0B0"/>
              </a:buClr>
              <a:buSzPct val="90000"/>
              <a:buFont typeface="Arial" panose="020B0604020202020204" pitchFamily="34" charset="0"/>
              <a:buChar char="•"/>
              <a:tabLst/>
              <a:defRPr/>
            </a:pPr>
            <a:r>
              <a:rPr kumimoji="0" lang="en-IN" sz="1800" b="0" i="0"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Select the most informative features or bands based on their entropy and information gain values.</a:t>
            </a:r>
          </a:p>
          <a:p>
            <a:pPr marL="419100" marR="0" lvl="0" indent="-382588" algn="l" defTabSz="914400" rtl="0" eaLnBrk="0" fontAlgn="base" latinLnBrk="0" hangingPunct="0">
              <a:lnSpc>
                <a:spcPct val="150000"/>
              </a:lnSpc>
              <a:spcBef>
                <a:spcPct val="20000"/>
              </a:spcBef>
              <a:spcAft>
                <a:spcPct val="0"/>
              </a:spcAft>
              <a:buClr>
                <a:srgbClr val="6EA0B0"/>
              </a:buClr>
              <a:buSzPct val="80000"/>
              <a:buFont typeface="+mj-lt"/>
              <a:buAutoNum type="arabicPeriod" startAt="4"/>
              <a:tabLst/>
              <a:defRPr/>
            </a:pPr>
            <a:r>
              <a:rPr kumimoji="0" lang="en-IN" sz="1800" i="0"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RL-based Feature Extraction:</a:t>
            </a:r>
          </a:p>
          <a:p>
            <a:pPr marL="742950" marR="0" lvl="1" indent="-285750" algn="l" defTabSz="914400" rtl="0" eaLnBrk="0" fontAlgn="base" latinLnBrk="0" hangingPunct="0">
              <a:lnSpc>
                <a:spcPct val="150000"/>
              </a:lnSpc>
              <a:spcBef>
                <a:spcPct val="20000"/>
              </a:spcBef>
              <a:spcAft>
                <a:spcPct val="0"/>
              </a:spcAft>
              <a:buClr>
                <a:srgbClr val="6EA0B0"/>
              </a:buClr>
              <a:buSzPct val="90000"/>
              <a:buFont typeface="Arial" panose="020B0604020202020204" pitchFamily="34" charset="0"/>
              <a:buChar char="•"/>
              <a:tabLst/>
              <a:defRPr/>
            </a:pPr>
            <a:r>
              <a:rPr lang="en-IN" sz="1800" b="0" i="0" dirty="0">
                <a:solidFill>
                  <a:srgbClr val="252525"/>
                </a:solidFill>
                <a:effectLst/>
                <a:latin typeface="Times New Roman" panose="02020603050405020304" pitchFamily="18" charset="0"/>
                <a:cs typeface="Times New Roman" panose="02020603050405020304" pitchFamily="18" charset="0"/>
              </a:rPr>
              <a:t>Train RL model to extract hyperspectral features, apply learned policies, and represent selected features for classification.</a:t>
            </a:r>
            <a:endParaRPr lang="en-IN" sz="1800" dirty="0">
              <a:solidFill>
                <a:schemeClr val="bg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20000"/>
              </a:spcBef>
              <a:spcAft>
                <a:spcPct val="0"/>
              </a:spcAft>
              <a:buClr>
                <a:srgbClr val="6EA0B0"/>
              </a:buClr>
              <a:buSzPct val="90000"/>
              <a:buNone/>
              <a:tabLst/>
              <a:defRPr/>
            </a:pPr>
            <a:endParaRPr kumimoji="0" lang="en-IN"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a:p>
            <a:pPr marL="742950" lvl="1" indent="-285750" algn="l">
              <a:lnSpc>
                <a:spcPct val="150000"/>
              </a:lnSpc>
              <a:buFont typeface="+mj-lt"/>
              <a:buAutoNum type="alphaLcParenR"/>
            </a:pPr>
            <a:endParaRPr lang="en-IN" sz="1800" b="0" i="0" dirty="0">
              <a:solidFill>
                <a:srgbClr val="374151"/>
              </a:solidFill>
              <a:effectLst/>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11</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pic>
        <p:nvPicPr>
          <p:cNvPr id="2" name="Picture 2">
            <a:extLst>
              <a:ext uri="{FF2B5EF4-FFF2-40B4-BE49-F238E27FC236}">
                <a16:creationId xmlns:a16="http://schemas.microsoft.com/office/drawing/2014/main" id="{F2ED0BA3-FC3D-24A0-C4B4-8CC8F9582F1C}"/>
              </a:ext>
            </a:extLst>
          </p:cNvPr>
          <p:cNvPicPr>
            <a:picLocks noChangeAspect="1" noChangeArrowheads="1"/>
          </p:cNvPicPr>
          <p:nvPr/>
        </p:nvPicPr>
        <p:blipFill>
          <a:blip r:embed="rId2"/>
          <a:srcRect l="6520"/>
          <a:stretch>
            <a:fillRect/>
          </a:stretch>
        </p:blipFill>
        <p:spPr bwMode="auto">
          <a:xfrm>
            <a:off x="8312285" y="24271"/>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9744345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Methodology</a:t>
            </a:r>
          </a:p>
        </p:txBody>
      </p:sp>
      <p:sp>
        <p:nvSpPr>
          <p:cNvPr id="1048593" name="Content Placeholder 5"/>
          <p:cNvSpPr>
            <a:spLocks noGrp="1"/>
          </p:cNvSpPr>
          <p:nvPr>
            <p:ph idx="1"/>
          </p:nvPr>
        </p:nvSpPr>
        <p:spPr>
          <a:xfrm>
            <a:off x="114300" y="952500"/>
            <a:ext cx="8686800" cy="4953000"/>
          </a:xfrm>
        </p:spPr>
        <p:txBody>
          <a:bodyPr/>
          <a:lstStyle/>
          <a:p>
            <a:pPr marL="550862" indent="-514350" algn="l">
              <a:lnSpc>
                <a:spcPct val="150000"/>
              </a:lnSpc>
              <a:buFont typeface="+mj-lt"/>
              <a:buAutoNum type="arabicPeriod" startAt="5"/>
            </a:pPr>
            <a:r>
              <a:rPr lang="en-IN" sz="1800" i="0" dirty="0">
                <a:solidFill>
                  <a:srgbClr val="374151"/>
                </a:solidFill>
                <a:effectLst/>
                <a:latin typeface="Times New Roman" panose="02020603050405020304" pitchFamily="18" charset="0"/>
                <a:cs typeface="Times New Roman" panose="02020603050405020304" pitchFamily="18" charset="0"/>
              </a:rPr>
              <a:t>Classification:</a:t>
            </a:r>
          </a:p>
          <a:p>
            <a:pPr marL="971550" lvl="1" indent="-514350" algn="l">
              <a:lnSpc>
                <a:spcPct val="150000"/>
              </a:lnSpc>
              <a:buFont typeface="Arial" panose="020B0604020202020204" pitchFamily="34" charset="0"/>
              <a:buChar char="•"/>
            </a:pPr>
            <a:r>
              <a:rPr lang="en-IN" sz="1800" b="0" i="0" dirty="0">
                <a:solidFill>
                  <a:srgbClr val="252525"/>
                </a:solidFill>
                <a:effectLst/>
                <a:latin typeface="Times New Roman" panose="02020603050405020304" pitchFamily="18" charset="0"/>
                <a:cs typeface="Times New Roman" panose="02020603050405020304" pitchFamily="18" charset="0"/>
              </a:rPr>
              <a:t>Use suitable classification algorithms like SVM, random forest, or deep neural networks to classify preprocessed features, train using labeled samples, and evaluate performance using metrics.</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startAt="5"/>
            </a:pPr>
            <a:r>
              <a:rPr lang="en-IN" sz="1800" i="0" dirty="0">
                <a:solidFill>
                  <a:srgbClr val="374151"/>
                </a:solidFill>
                <a:effectLst/>
                <a:latin typeface="Times New Roman" panose="02020603050405020304" pitchFamily="18" charset="0"/>
                <a:cs typeface="Times New Roman" panose="02020603050405020304" pitchFamily="18" charset="0"/>
              </a:rPr>
              <a:t>Comparative Analysis:</a:t>
            </a:r>
          </a:p>
          <a:p>
            <a:pPr marL="914400" lvl="1" indent="-457200" algn="l">
              <a:lnSpc>
                <a:spcPct val="150000"/>
              </a:lnSpc>
              <a:buFont typeface="Arial" panose="020B0604020202020204" pitchFamily="34" charset="0"/>
              <a:buChar char="•"/>
            </a:pPr>
            <a:r>
              <a:rPr lang="en-IN" sz="1800" b="0" i="0" dirty="0">
                <a:solidFill>
                  <a:srgbClr val="252525"/>
                </a:solidFill>
                <a:effectLst/>
                <a:latin typeface="Times New Roman" panose="02020603050405020304" pitchFamily="18" charset="0"/>
                <a:cs typeface="Times New Roman" panose="02020603050405020304" pitchFamily="18" charset="0"/>
              </a:rPr>
              <a:t>Analyze RL-based approach's accuracy, efficiency, and robustness to evaluate its superiority.</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startAt="5"/>
            </a:pPr>
            <a:r>
              <a:rPr lang="en-IN" sz="1800" i="0" dirty="0">
                <a:solidFill>
                  <a:srgbClr val="374151"/>
                </a:solidFill>
                <a:effectLst/>
                <a:latin typeface="Times New Roman" panose="02020603050405020304" pitchFamily="18" charset="0"/>
                <a:cs typeface="Times New Roman" panose="02020603050405020304" pitchFamily="18" charset="0"/>
              </a:rPr>
              <a:t>Experimental Evaluation:</a:t>
            </a:r>
          </a:p>
          <a:p>
            <a:pPr marL="914400" lvl="1" indent="-457200" algn="l">
              <a:lnSpc>
                <a:spcPct val="150000"/>
              </a:lnSpc>
              <a:buFont typeface="Arial" panose="020B0604020202020204" pitchFamily="34" charset="0"/>
              <a:buChar char="•"/>
            </a:pPr>
            <a:r>
              <a:rPr lang="en-IN" sz="1800" b="0" i="0" dirty="0">
                <a:solidFill>
                  <a:srgbClr val="252525"/>
                </a:solidFill>
                <a:effectLst/>
                <a:latin typeface="Times New Roman" panose="02020603050405020304" pitchFamily="18" charset="0"/>
                <a:cs typeface="Times New Roman" panose="02020603050405020304" pitchFamily="18" charset="0"/>
              </a:rPr>
              <a:t>Experiment with hyperspectral image datasets, evaluate methodology performance, and conduct statistical analysis to validate effectiveness.</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startAt="5"/>
            </a:pPr>
            <a:r>
              <a:rPr lang="en-IN" sz="1800" i="0" dirty="0">
                <a:solidFill>
                  <a:srgbClr val="374151"/>
                </a:solidFill>
                <a:effectLst/>
                <a:latin typeface="Times New Roman" panose="02020603050405020304" pitchFamily="18" charset="0"/>
                <a:cs typeface="Times New Roman" panose="02020603050405020304" pitchFamily="18" charset="0"/>
              </a:rPr>
              <a:t>Interpretation and Discussion:</a:t>
            </a:r>
          </a:p>
          <a:p>
            <a:pPr marL="742950" lvl="1" indent="-285750" algn="l">
              <a:lnSpc>
                <a:spcPct val="150000"/>
              </a:lnSpc>
              <a:buFont typeface="Arial" panose="020B0604020202020204" pitchFamily="34" charset="0"/>
              <a:buChar char="•"/>
            </a:pPr>
            <a:r>
              <a:rPr lang="en-IN" sz="1800" b="0" i="0" dirty="0">
                <a:solidFill>
                  <a:srgbClr val="252525"/>
                </a:solidFill>
                <a:effectLst/>
                <a:latin typeface="Times New Roman" panose="02020603050405020304" pitchFamily="18" charset="0"/>
                <a:cs typeface="Times New Roman" panose="02020603050405020304" pitchFamily="18" charset="0"/>
              </a:rPr>
              <a:t>Examine experiments' results, strengths, limitations, and implications for real-world hyperspectral image classification tasks.</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marL="36512" marR="0" lvl="0" indent="0" algn="l" defTabSz="914400" rtl="0" eaLnBrk="0" fontAlgn="base" latinLnBrk="0" hangingPunct="0">
              <a:lnSpc>
                <a:spcPct val="150000"/>
              </a:lnSpc>
              <a:spcBef>
                <a:spcPct val="20000"/>
              </a:spcBef>
              <a:spcAft>
                <a:spcPct val="0"/>
              </a:spcAft>
              <a:buClr>
                <a:srgbClr val="6EA0B0"/>
              </a:buClr>
              <a:buSzPct val="80000"/>
              <a:buNone/>
              <a:tabLst/>
              <a:defRPr/>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12</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pic>
        <p:nvPicPr>
          <p:cNvPr id="2" name="Picture 2">
            <a:extLst>
              <a:ext uri="{FF2B5EF4-FFF2-40B4-BE49-F238E27FC236}">
                <a16:creationId xmlns:a16="http://schemas.microsoft.com/office/drawing/2014/main" id="{F2ED0BA3-FC3D-24A0-C4B4-8CC8F9582F1C}"/>
              </a:ext>
            </a:extLst>
          </p:cNvPr>
          <p:cNvPicPr>
            <a:picLocks noChangeAspect="1" noChangeArrowheads="1"/>
          </p:cNvPicPr>
          <p:nvPr/>
        </p:nvPicPr>
        <p:blipFill>
          <a:blip r:embed="rId2"/>
          <a:srcRect l="6520"/>
          <a:stretch>
            <a:fillRect/>
          </a:stretch>
        </p:blipFill>
        <p:spPr bwMode="auto">
          <a:xfrm>
            <a:off x="8312285" y="24271"/>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27409947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References</a:t>
            </a:r>
          </a:p>
        </p:txBody>
      </p:sp>
      <p:sp>
        <p:nvSpPr>
          <p:cNvPr id="1048593" name="Content Placeholder 5"/>
          <p:cNvSpPr>
            <a:spLocks noGrp="1"/>
          </p:cNvSpPr>
          <p:nvPr>
            <p:ph idx="1"/>
          </p:nvPr>
        </p:nvSpPr>
        <p:spPr>
          <a:xfrm>
            <a:off x="228600" y="1283791"/>
            <a:ext cx="8686800" cy="4953000"/>
          </a:xfrm>
        </p:spPr>
        <p:txBody>
          <a:bodyPr/>
          <a:lstStyle/>
          <a:p>
            <a:pPr algn="l">
              <a:lnSpc>
                <a:spcPct val="150000"/>
              </a:lnSpc>
              <a:buFont typeface="Courier New" panose="02070309020205020404" pitchFamily="49" charset="0"/>
              <a:buChar char="o"/>
            </a:pPr>
            <a:r>
              <a:rPr lang="en-IN" sz="1800" b="0" i="0" dirty="0">
                <a:solidFill>
                  <a:srgbClr val="374151"/>
                </a:solidFill>
                <a:effectLst/>
                <a:latin typeface="Times New Roman" panose="02020603050405020304" pitchFamily="18" charset="0"/>
                <a:cs typeface="Times New Roman" panose="02020603050405020304" pitchFamily="18" charset="0"/>
              </a:rPr>
              <a:t>Zhou, M., Liu, Y., &amp; Wu, Y. (2018). Hyperspectral image classification using Q-learning. Neurocomputing, 275, 1785-1792.</a:t>
            </a:r>
          </a:p>
          <a:p>
            <a:pPr algn="l">
              <a:lnSpc>
                <a:spcPct val="150000"/>
              </a:lnSpc>
              <a:buFont typeface="Courier New" panose="02070309020205020404" pitchFamily="49" charset="0"/>
              <a:buChar char="o"/>
            </a:pPr>
            <a:r>
              <a:rPr lang="en-IN" sz="1800" b="0" i="0" dirty="0">
                <a:solidFill>
                  <a:srgbClr val="374151"/>
                </a:solidFill>
                <a:effectLst/>
                <a:latin typeface="Times New Roman" panose="02020603050405020304" pitchFamily="18" charset="0"/>
                <a:cs typeface="Times New Roman" panose="02020603050405020304" pitchFamily="18" charset="0"/>
              </a:rPr>
              <a:t>Liu, Y., Wu, Y., &amp; Zhou, M. (2018). Reinforcement learning for hyperspectral image classification. IEEE Transactions on Geoscience and Remote Sensing, 56(11), 6387-6398.</a:t>
            </a:r>
          </a:p>
          <a:p>
            <a:pPr algn="l">
              <a:lnSpc>
                <a:spcPct val="150000"/>
              </a:lnSpc>
              <a:buFont typeface="Courier New" panose="02070309020205020404" pitchFamily="49" charset="0"/>
              <a:buChar char="o"/>
            </a:pPr>
            <a:r>
              <a:rPr lang="en-IN" sz="1800" b="0" i="0" dirty="0">
                <a:solidFill>
                  <a:srgbClr val="374151"/>
                </a:solidFill>
                <a:effectLst/>
                <a:latin typeface="Times New Roman" panose="02020603050405020304" pitchFamily="18" charset="0"/>
                <a:cs typeface="Times New Roman" panose="02020603050405020304" pitchFamily="18" charset="0"/>
              </a:rPr>
              <a:t>Ma, L., Liu, Y., &amp; Wu, Y. (2019). Deep reinforcement learning for hyperspectral image classification. ISPRS Journal of Photogrammetry and Remote Sensing, 157, 88-97.</a:t>
            </a:r>
          </a:p>
          <a:p>
            <a:pPr algn="l">
              <a:lnSpc>
                <a:spcPct val="150000"/>
              </a:lnSpc>
              <a:buFont typeface="Courier New" panose="02070309020205020404" pitchFamily="49" charset="0"/>
              <a:buChar char="o"/>
            </a:pPr>
            <a:r>
              <a:rPr lang="en-IN" sz="1800" b="0" i="0" dirty="0">
                <a:solidFill>
                  <a:srgbClr val="374151"/>
                </a:solidFill>
                <a:effectLst/>
                <a:latin typeface="Times New Roman" panose="02020603050405020304" pitchFamily="18" charset="0"/>
                <a:cs typeface="Times New Roman" panose="02020603050405020304" pitchFamily="18" charset="0"/>
              </a:rPr>
              <a:t>Wu, Y., Liu, Y., &amp; Zhou, M. (2019). An actor-critic approach for hyperspectral image classification. IEEE Transactions on Geoscience and Remote Sensing, 57(7), 4694-4704.</a:t>
            </a:r>
          </a:p>
          <a:p>
            <a:pPr algn="just">
              <a:lnSpc>
                <a:spcPct val="150000"/>
              </a:lnSpc>
              <a:buFont typeface="Courier New" panose="02070309020205020404" pitchFamily="49" charset="0"/>
              <a:buChar char="o"/>
            </a:pPr>
            <a:endParaRPr lang="en-US" sz="1800" b="0" i="0" dirty="0">
              <a:solidFill>
                <a:schemeClr val="bg1"/>
              </a:solidFill>
              <a:effectLst/>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IN" sz="1800" b="0" dirty="0">
              <a:solidFill>
                <a:schemeClr val="bg1"/>
              </a:solidFill>
              <a:latin typeface="Times New Roman" panose="02020603050405020304" pitchFamily="18" charset="0"/>
              <a:cs typeface="Times New Roman" panose="02020603050405020304" pitchFamily="18" charset="0"/>
            </a:endParaRPr>
          </a:p>
          <a:p>
            <a:pPr algn="just"/>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13</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pic>
        <p:nvPicPr>
          <p:cNvPr id="2" name="Picture 2">
            <a:extLst>
              <a:ext uri="{FF2B5EF4-FFF2-40B4-BE49-F238E27FC236}">
                <a16:creationId xmlns:a16="http://schemas.microsoft.com/office/drawing/2014/main" id="{DEC4FAB2-8F9D-B774-169A-8F04E7B7FACE}"/>
              </a:ext>
            </a:extLst>
          </p:cNvPr>
          <p:cNvPicPr>
            <a:picLocks noChangeAspect="1" noChangeArrowheads="1"/>
          </p:cNvPicPr>
          <p:nvPr/>
        </p:nvPicPr>
        <p:blipFill>
          <a:blip r:embed="rId2"/>
          <a:srcRect l="6520"/>
          <a:stretch>
            <a:fillRect/>
          </a:stretch>
        </p:blipFill>
        <p:spPr bwMode="auto">
          <a:xfrm>
            <a:off x="8312284" y="-20783"/>
            <a:ext cx="831715" cy="919307"/>
          </a:xfrm>
          <a:prstGeom prst="rect">
            <a:avLst/>
          </a:prstGeom>
          <a:noFill/>
          <a:ln w="9525">
            <a:noFill/>
            <a:miter lim="800000"/>
            <a:headEnd/>
            <a:tailEnd/>
          </a:ln>
          <a:effectLst/>
        </p:spPr>
      </p:pic>
    </p:spTree>
    <p:extLst>
      <p:ext uri="{BB962C8B-B14F-4D97-AF65-F5344CB8AC3E}">
        <p14:creationId xmlns:p14="http://schemas.microsoft.com/office/powerpoint/2010/main" val="35273025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14</a:t>
            </a:fld>
            <a:endParaRPr lang="en-US"/>
          </a:p>
        </p:txBody>
      </p:sp>
      <p:pic>
        <p:nvPicPr>
          <p:cNvPr id="3" name="Picture 2">
            <a:extLst>
              <a:ext uri="{FF2B5EF4-FFF2-40B4-BE49-F238E27FC236}">
                <a16:creationId xmlns:a16="http://schemas.microsoft.com/office/drawing/2014/main" id="{6517381B-8078-71B4-A08C-48BEEDF22DBD}"/>
              </a:ext>
            </a:extLst>
          </p:cNvPr>
          <p:cNvPicPr>
            <a:picLocks noChangeAspect="1" noChangeArrowheads="1"/>
          </p:cNvPicPr>
          <p:nvPr/>
        </p:nvPicPr>
        <p:blipFill>
          <a:blip r:embed="rId3"/>
          <a:srcRect l="6520"/>
          <a:stretch>
            <a:fillRect/>
          </a:stretch>
        </p:blipFill>
        <p:spPr bwMode="auto">
          <a:xfrm>
            <a:off x="8312285" y="-31292"/>
            <a:ext cx="831715" cy="945691"/>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Outline</a:t>
            </a:r>
          </a:p>
        </p:txBody>
      </p:sp>
      <p:sp>
        <p:nvSpPr>
          <p:cNvPr id="1048593" name="Content Placeholder 5"/>
          <p:cNvSpPr>
            <a:spLocks noGrp="1"/>
          </p:cNvSpPr>
          <p:nvPr>
            <p:ph idx="1"/>
          </p:nvPr>
        </p:nvSpPr>
        <p:spPr>
          <a:xfrm>
            <a:off x="228600" y="1361045"/>
            <a:ext cx="8686800" cy="4953000"/>
          </a:xfrm>
        </p:spPr>
        <p:txBody>
          <a:bodyPr/>
          <a:lstStyle/>
          <a:p>
            <a:endParaRPr lang="en-US" sz="800" b="0" dirty="0">
              <a:effectLst/>
            </a:endParaRPr>
          </a:p>
          <a:p>
            <a:pPr marL="36512" indent="0">
              <a:buNone/>
            </a:pPr>
            <a:br>
              <a:rPr lang="en-US" sz="800" dirty="0"/>
            </a:br>
            <a:endParaRPr lang="en-US" sz="1100" b="0" i="0" dirty="0">
              <a:solidFill>
                <a:srgbClr val="000000"/>
              </a:solidFill>
              <a:effectLst/>
              <a:latin typeface="ff4"/>
            </a:endParaRPr>
          </a:p>
          <a:p>
            <a:pPr marL="36512" indent="0" algn="just">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2</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sp>
        <p:nvSpPr>
          <p:cNvPr id="6" name="Content Placeholder 5">
            <a:extLst>
              <a:ext uri="{FF2B5EF4-FFF2-40B4-BE49-F238E27FC236}">
                <a16:creationId xmlns:a16="http://schemas.microsoft.com/office/drawing/2014/main" id="{AF20001F-EB31-E5E0-B519-A25D7CB5FA02}"/>
              </a:ext>
            </a:extLst>
          </p:cNvPr>
          <p:cNvSpPr txBox="1">
            <a:spLocks/>
          </p:cNvSpPr>
          <p:nvPr/>
        </p:nvSpPr>
        <p:spPr bwMode="auto">
          <a:xfrm>
            <a:off x="228600" y="1283791"/>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b="1"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b="1"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b="1"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b="1"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b="1"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z="2000" b="0" dirty="0">
                <a:solidFill>
                  <a:srgbClr val="000000"/>
                </a:solidFill>
                <a:latin typeface="Times New Roman" panose="02020603050405020304" pitchFamily="18" charset="0"/>
                <a:cs typeface="Times New Roman" panose="02020603050405020304" pitchFamily="18" charset="0"/>
              </a:rPr>
              <a:t>Abstract</a:t>
            </a:r>
          </a:p>
          <a:p>
            <a:pPr algn="just"/>
            <a:r>
              <a:rPr lang="en-US" sz="2000" b="0" dirty="0">
                <a:solidFill>
                  <a:srgbClr val="000000"/>
                </a:solidFill>
                <a:latin typeface="Times New Roman" panose="02020603050405020304" pitchFamily="18" charset="0"/>
                <a:cs typeface="Times New Roman" panose="02020603050405020304" pitchFamily="18" charset="0"/>
              </a:rPr>
              <a:t>Introduction</a:t>
            </a:r>
          </a:p>
          <a:p>
            <a:pPr algn="just"/>
            <a:r>
              <a:rPr lang="en-US" sz="2000" b="0" dirty="0">
                <a:solidFill>
                  <a:srgbClr val="000000"/>
                </a:solidFill>
                <a:latin typeface="Times New Roman" panose="02020603050405020304" pitchFamily="18" charset="0"/>
                <a:cs typeface="Times New Roman" panose="02020603050405020304" pitchFamily="18" charset="0"/>
              </a:rPr>
              <a:t>Literature Survey</a:t>
            </a:r>
          </a:p>
          <a:p>
            <a:pPr algn="just"/>
            <a:r>
              <a:rPr lang="en-US" sz="2000" b="0" dirty="0">
                <a:solidFill>
                  <a:srgbClr val="000000"/>
                </a:solidFill>
                <a:latin typeface="Times New Roman" panose="02020603050405020304" pitchFamily="18" charset="0"/>
                <a:cs typeface="Times New Roman" panose="02020603050405020304" pitchFamily="18" charset="0"/>
              </a:rPr>
              <a:t>Problem Definition</a:t>
            </a:r>
          </a:p>
          <a:p>
            <a:pPr algn="just"/>
            <a:r>
              <a:rPr lang="en-US" sz="2000" b="0" dirty="0">
                <a:solidFill>
                  <a:srgbClr val="000000"/>
                </a:solidFill>
                <a:latin typeface="Times New Roman" panose="02020603050405020304" pitchFamily="18" charset="0"/>
                <a:cs typeface="Times New Roman" panose="02020603050405020304" pitchFamily="18" charset="0"/>
              </a:rPr>
              <a:t>Objective</a:t>
            </a:r>
          </a:p>
          <a:p>
            <a:pPr algn="just"/>
            <a:r>
              <a:rPr lang="en-US" sz="2000" b="0" dirty="0">
                <a:solidFill>
                  <a:srgbClr val="000000"/>
                </a:solidFill>
                <a:latin typeface="Times New Roman" panose="02020603050405020304" pitchFamily="18" charset="0"/>
                <a:cs typeface="Times New Roman" panose="02020603050405020304" pitchFamily="18" charset="0"/>
              </a:rPr>
              <a:t>Expected Outcome</a:t>
            </a:r>
          </a:p>
          <a:p>
            <a:pPr algn="just"/>
            <a:r>
              <a:rPr lang="en-US" sz="2000" b="0" dirty="0">
                <a:solidFill>
                  <a:srgbClr val="000000"/>
                </a:solidFill>
                <a:latin typeface="Times New Roman" panose="02020603050405020304" pitchFamily="18" charset="0"/>
                <a:cs typeface="Times New Roman" panose="02020603050405020304" pitchFamily="18" charset="0"/>
              </a:rPr>
              <a:t>Methodology</a:t>
            </a:r>
          </a:p>
          <a:p>
            <a:pPr algn="just"/>
            <a:r>
              <a:rPr lang="en-US" sz="2000" b="0" dirty="0">
                <a:solidFill>
                  <a:srgbClr val="000000"/>
                </a:solidFill>
                <a:latin typeface="Times New Roman" panose="02020603050405020304" pitchFamily="18" charset="0"/>
                <a:cs typeface="Times New Roman" panose="02020603050405020304" pitchFamily="18" charset="0"/>
              </a:rPr>
              <a:t>References</a:t>
            </a:r>
          </a:p>
          <a:p>
            <a:pPr marL="36512" indent="0" algn="just">
              <a:buFont typeface="Wingdings 2" pitchFamily="18" charset="2"/>
              <a:buNone/>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561B6E29-3639-974E-A2E6-57AFB35A1573}"/>
              </a:ext>
            </a:extLst>
          </p:cNvPr>
          <p:cNvPicPr>
            <a:picLocks noChangeAspect="1" noChangeArrowheads="1"/>
          </p:cNvPicPr>
          <p:nvPr/>
        </p:nvPicPr>
        <p:blipFill>
          <a:blip r:embed="rId2"/>
          <a:srcRect l="6520"/>
          <a:stretch>
            <a:fillRect/>
          </a:stretch>
        </p:blipFill>
        <p:spPr bwMode="auto">
          <a:xfrm>
            <a:off x="8312284" y="-10391"/>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8973561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Abstract</a:t>
            </a:r>
          </a:p>
        </p:txBody>
      </p:sp>
      <p:sp>
        <p:nvSpPr>
          <p:cNvPr id="1048593" name="Content Placeholder 5"/>
          <p:cNvSpPr>
            <a:spLocks noGrp="1"/>
          </p:cNvSpPr>
          <p:nvPr>
            <p:ph idx="1"/>
          </p:nvPr>
        </p:nvSpPr>
        <p:spPr>
          <a:xfrm>
            <a:off x="228600" y="1051782"/>
            <a:ext cx="8686800" cy="5475451"/>
          </a:xfrm>
        </p:spPr>
        <p:txBody>
          <a:bodyPr/>
          <a:lstStyle/>
          <a:p>
            <a:pPr marL="36512" indent="0" algn="l">
              <a:lnSpc>
                <a:spcPct val="150000"/>
              </a:lnSpc>
              <a:buNone/>
            </a:pPr>
            <a:r>
              <a:rPr lang="en-IN" sz="1800" b="0" i="0" dirty="0">
                <a:solidFill>
                  <a:schemeClr val="bg1"/>
                </a:solidFill>
                <a:effectLst/>
                <a:latin typeface="Times New Roman" panose="02020603050405020304" pitchFamily="18" charset="0"/>
                <a:cs typeface="Times New Roman" panose="02020603050405020304" pitchFamily="18" charset="0"/>
              </a:rPr>
              <a:t>Hyperspectral image classification is a crucial task in remote sensing and image analysis, aiming to assign each pixel in a hyperspectral image to predefined classes or categories.Traditional methods, such as spectral angle mapper (SAM), support vector machines (SVM), and neural networks, have been widely used for hyperspectral image classification. </a:t>
            </a:r>
          </a:p>
          <a:p>
            <a:pPr marL="36512" indent="0" algn="just">
              <a:lnSpc>
                <a:spcPct val="150000"/>
              </a:lnSpc>
              <a:buNone/>
            </a:pPr>
            <a:r>
              <a:rPr lang="en-IN" sz="1800" b="0" i="0" dirty="0">
                <a:solidFill>
                  <a:schemeClr val="bg1"/>
                </a:solidFill>
                <a:effectLst/>
                <a:latin typeface="Times New Roman" panose="02020603050405020304" pitchFamily="18" charset="0"/>
                <a:cs typeface="Times New Roman" panose="02020603050405020304" pitchFamily="18" charset="0"/>
              </a:rPr>
              <a:t>This research proposes a novel approach using reinforcement learning and the binary entropy method for hyperspectral image classification. Reinforcement learning algorithms like Q-learning and deep reinforcement learning can extract relevant features and make informed decisions based on environmental interactions. The binary entropy method, for feature selection and information gain estimation, helps identify the most relevant spectral information for improved classification accuracy.</a:t>
            </a:r>
            <a:endParaRPr lang="en-US" sz="1800" i="1" dirty="0">
              <a:solidFill>
                <a:schemeClr val="bg1"/>
              </a:solidFill>
              <a:latin typeface="Times New Roman" panose="02020603050405020304" pitchFamily="18" charset="0"/>
              <a:cs typeface="Times New Roman" panose="02020603050405020304" pitchFamily="18" charset="0"/>
            </a:endParaRPr>
          </a:p>
          <a:p>
            <a:pPr marL="36512" indent="0" algn="just">
              <a:lnSpc>
                <a:spcPct val="150000"/>
              </a:lnSpc>
              <a:buNone/>
            </a:pPr>
            <a:endParaRPr lang="en-IN" sz="1800" dirty="0">
              <a:solidFill>
                <a:schemeClr val="bg1"/>
              </a:solidFill>
              <a:latin typeface="Times New Roman" panose="02020603050405020304" pitchFamily="18" charset="0"/>
              <a:cs typeface="Times New Roman" panose="02020603050405020304" pitchFamily="18" charset="0"/>
            </a:endParaRPr>
          </a:p>
          <a:p>
            <a:pPr marL="36512" indent="0" algn="just">
              <a:lnSpc>
                <a:spcPct val="150000"/>
              </a:lnSpc>
              <a:buNone/>
            </a:pPr>
            <a:endParaRPr lang="en-US" sz="1800" b="0" u="none" strike="noStrike" dirty="0">
              <a:solidFill>
                <a:schemeClr val="bg1"/>
              </a:solidFill>
              <a:effectLst/>
              <a:latin typeface="Times New Roman" panose="02020603050405020304" pitchFamily="18" charset="0"/>
              <a:cs typeface="Times New Roman" panose="02020603050405020304" pitchFamily="18" charset="0"/>
            </a:endParaRPr>
          </a:p>
          <a:p>
            <a:pPr marL="36512" indent="0" algn="just">
              <a:buNone/>
            </a:pPr>
            <a:endParaRPr lang="en-US" sz="1800" b="0" dirty="0">
              <a:solidFill>
                <a:srgbClr val="000000"/>
              </a:solidFill>
              <a:latin typeface="Times New Roman" panose="02020603050405020304" pitchFamily="18" charset="0"/>
            </a:endParaRPr>
          </a:p>
          <a:p>
            <a:pPr algn="just"/>
            <a:endParaRPr lang="en-US" sz="1100" i="1" dirty="0">
              <a:solidFill>
                <a:srgbClr val="000000"/>
              </a:solidFill>
              <a:latin typeface="Times New Roman" panose="02020603050405020304" pitchFamily="18" charset="0"/>
            </a:endParaRPr>
          </a:p>
          <a:p>
            <a:pPr marL="36512" indent="0" algn="just">
              <a:buNone/>
            </a:pPr>
            <a:endParaRPr lang="en-US" sz="1800" b="0" u="none" strike="noStrike" dirty="0">
              <a:solidFill>
                <a:srgbClr val="000000"/>
              </a:solidFill>
              <a:effectLst/>
              <a:latin typeface="Times New Roman" panose="02020603050405020304" pitchFamily="18" charset="0"/>
            </a:endParaRPr>
          </a:p>
          <a:p>
            <a:pPr marL="36512" indent="0" algn="just">
              <a:buNone/>
            </a:pPr>
            <a:endParaRPr lang="en-US" sz="800" b="0" dirty="0">
              <a:effectLst/>
            </a:endParaRPr>
          </a:p>
          <a:p>
            <a:pPr marL="36512" indent="0">
              <a:buNone/>
            </a:pPr>
            <a:br>
              <a:rPr lang="en-US" sz="800" dirty="0"/>
            </a:br>
            <a:endParaRPr lang="en-US" sz="1100" b="0" i="0" dirty="0">
              <a:solidFill>
                <a:srgbClr val="000000"/>
              </a:solidFill>
              <a:effectLst/>
              <a:latin typeface="ff4"/>
            </a:endParaRPr>
          </a:p>
          <a:p>
            <a:pPr marL="36512" indent="0" algn="just">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3</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pic>
        <p:nvPicPr>
          <p:cNvPr id="2" name="Picture 2">
            <a:extLst>
              <a:ext uri="{FF2B5EF4-FFF2-40B4-BE49-F238E27FC236}">
                <a16:creationId xmlns:a16="http://schemas.microsoft.com/office/drawing/2014/main" id="{4C25801C-D054-6966-70A7-6C9122630801}"/>
              </a:ext>
            </a:extLst>
          </p:cNvPr>
          <p:cNvPicPr>
            <a:picLocks noChangeAspect="1" noChangeArrowheads="1"/>
          </p:cNvPicPr>
          <p:nvPr/>
        </p:nvPicPr>
        <p:blipFill>
          <a:blip r:embed="rId2"/>
          <a:srcRect l="6520"/>
          <a:stretch>
            <a:fillRect/>
          </a:stretch>
        </p:blipFill>
        <p:spPr bwMode="auto">
          <a:xfrm>
            <a:off x="8312284" y="-10391"/>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32872507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US" sz="2800">
                <a:latin typeface="Times New Roman" panose="02020603050405020304" pitchFamily="18" charset="0"/>
                <a:cs typeface="Times New Roman" panose="02020603050405020304" pitchFamily="18" charset="0"/>
              </a:rPr>
              <a:t>Introduction</a:t>
            </a:r>
            <a:endParaRPr lang="en-IN" sz="2800">
              <a:latin typeface="Times New Roman" panose="02020603050405020304" pitchFamily="18" charset="0"/>
              <a:cs typeface="Times New Roman" panose="02020603050405020304" pitchFamily="18" charset="0"/>
            </a:endParaRPr>
          </a:p>
        </p:txBody>
      </p:sp>
      <p:sp>
        <p:nvSpPr>
          <p:cNvPr id="1048593" name="Content Placeholder 5"/>
          <p:cNvSpPr>
            <a:spLocks noGrp="1"/>
          </p:cNvSpPr>
          <p:nvPr>
            <p:ph idx="1"/>
          </p:nvPr>
        </p:nvSpPr>
        <p:spPr>
          <a:xfrm>
            <a:off x="228600" y="1252618"/>
            <a:ext cx="8686800" cy="4953000"/>
          </a:xfrm>
        </p:spPr>
        <p:txBody>
          <a:bodyPr/>
          <a:lstStyle/>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Hyperspectral imaging is a powerful remote sensing technique that provides rich data for object identification and classification.Hyperspectral image classification plays a vital role in various fields, including agriculture, environmental monitoring, urban planning, and disaster management.</a:t>
            </a: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Traditional methods, they face challenges in effectively handling high-dimensional data, capturing complex spectral patterns, and dealing with limited training samples.</a:t>
            </a:r>
            <a:endParaRPr lang="en-IN" sz="1800" b="0" dirty="0">
              <a:solidFill>
                <a:srgbClr val="374151"/>
              </a:solidFill>
              <a:latin typeface="Times New Roman" panose="02020603050405020304" pitchFamily="18" charset="0"/>
              <a:cs typeface="Times New Roman" panose="02020603050405020304" pitchFamily="18" charset="0"/>
            </a:endParaRP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This research aims to harness the power of reinforcement learning in hyperspectral image classification by integrating it with the binary entropy method, a technique for feature selection and information gain estimation.</a:t>
            </a: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The binary entropy method enables the identification of the most relevant spectral features, allowing for improved classification accuracy and efficient handling of high-dimensional data.</a:t>
            </a:r>
            <a:endParaRPr lang="en-US"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l"/>
            <a:endParaRPr lang="en-US" sz="1100" b="0" i="0" dirty="0">
              <a:solidFill>
                <a:srgbClr val="000000"/>
              </a:solidFill>
              <a:effectLst/>
              <a:latin typeface="ff4"/>
            </a:endParaRPr>
          </a:p>
          <a:p>
            <a:pPr marL="36512" indent="0" algn="just">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4</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pic>
        <p:nvPicPr>
          <p:cNvPr id="2" name="Picture 2">
            <a:extLst>
              <a:ext uri="{FF2B5EF4-FFF2-40B4-BE49-F238E27FC236}">
                <a16:creationId xmlns:a16="http://schemas.microsoft.com/office/drawing/2014/main" id="{BF6C9088-42B4-68BA-72E7-A5D8F46A66BA}"/>
              </a:ext>
            </a:extLst>
          </p:cNvPr>
          <p:cNvPicPr>
            <a:picLocks noChangeAspect="1" noChangeArrowheads="1"/>
          </p:cNvPicPr>
          <p:nvPr/>
        </p:nvPicPr>
        <p:blipFill>
          <a:blip r:embed="rId2"/>
          <a:srcRect l="6520"/>
          <a:stretch>
            <a:fillRect/>
          </a:stretch>
        </p:blipFill>
        <p:spPr bwMode="auto">
          <a:xfrm>
            <a:off x="8312284" y="0"/>
            <a:ext cx="831715" cy="874254"/>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10391"/>
            <a:ext cx="9144000" cy="898525"/>
          </a:xfrm>
          <a:solidFill>
            <a:srgbClr val="3263AC"/>
          </a:solidFill>
        </p:spPr>
        <p:txBody>
          <a:bodyPr/>
          <a:lstStyle/>
          <a:p>
            <a:pPr algn="ctr"/>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5</a:t>
            </a:fld>
            <a:endParaRPr lang="en-US"/>
          </a:p>
        </p:txBody>
      </p:sp>
      <p:pic>
        <p:nvPicPr>
          <p:cNvPr id="2" name="Picture 2">
            <a:extLst>
              <a:ext uri="{FF2B5EF4-FFF2-40B4-BE49-F238E27FC236}">
                <a16:creationId xmlns:a16="http://schemas.microsoft.com/office/drawing/2014/main" id="{BF6C9088-42B4-68BA-72E7-A5D8F46A66BA}"/>
              </a:ext>
            </a:extLst>
          </p:cNvPr>
          <p:cNvPicPr>
            <a:picLocks noChangeAspect="1" noChangeArrowheads="1"/>
          </p:cNvPicPr>
          <p:nvPr/>
        </p:nvPicPr>
        <p:blipFill>
          <a:blip r:embed="rId2"/>
          <a:srcRect l="6520"/>
          <a:stretch>
            <a:fillRect/>
          </a:stretch>
        </p:blipFill>
        <p:spPr bwMode="auto">
          <a:xfrm>
            <a:off x="8312284" y="0"/>
            <a:ext cx="831715" cy="874254"/>
          </a:xfrm>
          <a:prstGeom prst="rect">
            <a:avLst/>
          </a:prstGeom>
          <a:noFill/>
          <a:ln w="9525">
            <a:noFill/>
            <a:miter lim="800000"/>
            <a:headEnd/>
            <a:tailEnd/>
          </a:ln>
          <a:effectLst/>
        </p:spPr>
      </p:pic>
      <p:sp>
        <p:nvSpPr>
          <p:cNvPr id="7" name="Rectangle 1">
            <a:extLst>
              <a:ext uri="{FF2B5EF4-FFF2-40B4-BE49-F238E27FC236}">
                <a16:creationId xmlns:a16="http://schemas.microsoft.com/office/drawing/2014/main" id="{D25AFA27-CCE0-7277-3EAC-14374E3540EE}"/>
              </a:ext>
            </a:extLst>
          </p:cNvPr>
          <p:cNvSpPr>
            <a:spLocks noChangeArrowheads="1"/>
          </p:cNvSpPr>
          <p:nvPr/>
        </p:nvSpPr>
        <p:spPr bwMode="auto">
          <a:xfrm>
            <a:off x="1965325"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Table 12">
            <a:extLst>
              <a:ext uri="{FF2B5EF4-FFF2-40B4-BE49-F238E27FC236}">
                <a16:creationId xmlns:a16="http://schemas.microsoft.com/office/drawing/2014/main" id="{944445F8-6204-77DD-A8AC-9A80D9D93583}"/>
              </a:ext>
            </a:extLst>
          </p:cNvPr>
          <p:cNvGraphicFramePr>
            <a:graphicFrameLocks noGrp="1"/>
          </p:cNvGraphicFramePr>
          <p:nvPr>
            <p:extLst>
              <p:ext uri="{D42A27DB-BD31-4B8C-83A1-F6EECF244321}">
                <p14:modId xmlns:p14="http://schemas.microsoft.com/office/powerpoint/2010/main" val="355932487"/>
              </p:ext>
            </p:extLst>
          </p:nvPr>
        </p:nvGraphicFramePr>
        <p:xfrm>
          <a:off x="273977" y="1068150"/>
          <a:ext cx="8489879" cy="4716201"/>
        </p:xfrm>
        <a:graphic>
          <a:graphicData uri="http://schemas.openxmlformats.org/drawingml/2006/table">
            <a:tbl>
              <a:tblPr firstRow="1" bandRow="1">
                <a:tableStyleId>{2D5ABB26-0587-4C30-8999-92F81FD0307C}</a:tableStyleId>
              </a:tblPr>
              <a:tblGrid>
                <a:gridCol w="910974">
                  <a:extLst>
                    <a:ext uri="{9D8B030D-6E8A-4147-A177-3AD203B41FA5}">
                      <a16:colId xmlns:a16="http://schemas.microsoft.com/office/drawing/2014/main" val="3998125118"/>
                    </a:ext>
                  </a:extLst>
                </a:gridCol>
                <a:gridCol w="1547974">
                  <a:extLst>
                    <a:ext uri="{9D8B030D-6E8A-4147-A177-3AD203B41FA5}">
                      <a16:colId xmlns:a16="http://schemas.microsoft.com/office/drawing/2014/main" val="2121973487"/>
                    </a:ext>
                  </a:extLst>
                </a:gridCol>
                <a:gridCol w="1643865">
                  <a:extLst>
                    <a:ext uri="{9D8B030D-6E8A-4147-A177-3AD203B41FA5}">
                      <a16:colId xmlns:a16="http://schemas.microsoft.com/office/drawing/2014/main" val="2112357474"/>
                    </a:ext>
                  </a:extLst>
                </a:gridCol>
                <a:gridCol w="4387066">
                  <a:extLst>
                    <a:ext uri="{9D8B030D-6E8A-4147-A177-3AD203B41FA5}">
                      <a16:colId xmlns:a16="http://schemas.microsoft.com/office/drawing/2014/main" val="293501277"/>
                    </a:ext>
                  </a:extLst>
                </a:gridCol>
              </a:tblGrid>
              <a:tr h="411253">
                <a:tc>
                  <a:txBody>
                    <a:bodyPr/>
                    <a:lstStyle/>
                    <a:p>
                      <a:r>
                        <a:rPr lang="en-US" dirty="0">
                          <a:solidFill>
                            <a:schemeClr val="bg2"/>
                          </a:solidFill>
                        </a:rPr>
                        <a:t>No</a:t>
                      </a:r>
                      <a:endParaRPr lang="en-IN" dirty="0">
                        <a:solidFill>
                          <a:schemeClr val="bg2"/>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US" dirty="0">
                          <a:solidFill>
                            <a:schemeClr val="bg2"/>
                          </a:solidFill>
                        </a:rPr>
                        <a:t>Title</a:t>
                      </a:r>
                      <a:endParaRPr lang="en-IN" dirty="0">
                        <a:solidFill>
                          <a:schemeClr val="bg2"/>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US" dirty="0">
                          <a:solidFill>
                            <a:schemeClr val="bg2"/>
                          </a:solidFill>
                        </a:rPr>
                        <a:t>Author</a:t>
                      </a:r>
                      <a:endParaRPr lang="en-IN" dirty="0">
                        <a:solidFill>
                          <a:schemeClr val="bg2"/>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US" dirty="0">
                          <a:solidFill>
                            <a:schemeClr val="bg2"/>
                          </a:solidFill>
                        </a:rPr>
                        <a:t>Findings</a:t>
                      </a:r>
                      <a:endParaRPr lang="en-IN" dirty="0">
                        <a:solidFill>
                          <a:schemeClr val="bg2"/>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1614035"/>
                  </a:ext>
                </a:extLst>
              </a:tr>
              <a:tr h="0">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A Comprehensive Survey of Hyperspectral Image Classification Techniques</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IN" b="0" i="0" dirty="0">
                          <a:solidFill>
                            <a:schemeClr val="bg1"/>
                          </a:solidFill>
                          <a:effectLst/>
                          <a:latin typeface="Times New Roman" panose="02020603050405020304" pitchFamily="18" charset="0"/>
                          <a:cs typeface="Times New Roman" panose="02020603050405020304" pitchFamily="18" charset="0"/>
                        </a:rPr>
                        <a:t>John Smith</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This survey paper provides an overview of traditional techniques used in hyperspectral image classification, including SAM, SVM, and neural networks. It discusses their strengths and limitations, highlighting the challenges faced in accurately classifying hyperspectral images.</a:t>
                      </a:r>
                      <a:endParaRPr lang="en-IN" b="1"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27618436"/>
                  </a:ext>
                </a:extLst>
              </a:tr>
              <a:tr h="2293268">
                <a:tc>
                  <a:txBody>
                    <a:bodyPr/>
                    <a:lstStyle/>
                    <a:p>
                      <a:pPr algn="ctr"/>
                      <a:r>
                        <a:rPr lang="en-US" dirty="0">
                          <a:solidFill>
                            <a:schemeClr val="bg1"/>
                          </a:solidFill>
                          <a:latin typeface="Times New Roman" panose="02020603050405020304" pitchFamily="18" charset="0"/>
                          <a:cs typeface="Times New Roman" panose="02020603050405020304" pitchFamily="18" charset="0"/>
                        </a:rPr>
                        <a:t>2.</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Reinforcement Learning-based Feature Selection for Hyperspectral Image Classification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Michael Brown and Jennifer Davis</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IN" b="0" i="0" dirty="0">
                          <a:solidFill>
                            <a:schemeClr val="bg1"/>
                          </a:solidFill>
                          <a:effectLst/>
                          <a:latin typeface="Times New Roman" panose="02020603050405020304" pitchFamily="18" charset="0"/>
                          <a:cs typeface="Times New Roman" panose="02020603050405020304" pitchFamily="18" charset="0"/>
                        </a:rPr>
                        <a:t>This study explores the application of reinforcement learning for feature selection in hyperspectral image classification. It presents a reinforcement learning algorithm that learns to select informative features from high-dimensional hyperspectral data, resulting in improved classification accuracy.</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6988164"/>
                  </a:ext>
                </a:extLst>
              </a:tr>
            </a:tbl>
          </a:graphicData>
        </a:graphic>
      </p:graphicFrame>
    </p:spTree>
    <p:extLst>
      <p:ext uri="{BB962C8B-B14F-4D97-AF65-F5344CB8AC3E}">
        <p14:creationId xmlns:p14="http://schemas.microsoft.com/office/powerpoint/2010/main" val="17283005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10391"/>
            <a:ext cx="9144000" cy="898525"/>
          </a:xfrm>
          <a:solidFill>
            <a:srgbClr val="3263AC"/>
          </a:solidFill>
        </p:spPr>
        <p:txBody>
          <a:bodyPr/>
          <a:lstStyle/>
          <a:p>
            <a:pPr algn="ctr"/>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6</a:t>
            </a:fld>
            <a:endParaRPr lang="en-US"/>
          </a:p>
        </p:txBody>
      </p:sp>
      <p:pic>
        <p:nvPicPr>
          <p:cNvPr id="2" name="Picture 2">
            <a:extLst>
              <a:ext uri="{FF2B5EF4-FFF2-40B4-BE49-F238E27FC236}">
                <a16:creationId xmlns:a16="http://schemas.microsoft.com/office/drawing/2014/main" id="{BF6C9088-42B4-68BA-72E7-A5D8F46A66BA}"/>
              </a:ext>
            </a:extLst>
          </p:cNvPr>
          <p:cNvPicPr>
            <a:picLocks noChangeAspect="1" noChangeArrowheads="1"/>
          </p:cNvPicPr>
          <p:nvPr/>
        </p:nvPicPr>
        <p:blipFill>
          <a:blip r:embed="rId2"/>
          <a:srcRect l="6520"/>
          <a:stretch>
            <a:fillRect/>
          </a:stretch>
        </p:blipFill>
        <p:spPr bwMode="auto">
          <a:xfrm>
            <a:off x="8312284" y="0"/>
            <a:ext cx="831715" cy="874254"/>
          </a:xfrm>
          <a:prstGeom prst="rect">
            <a:avLst/>
          </a:prstGeom>
          <a:noFill/>
          <a:ln w="9525">
            <a:noFill/>
            <a:miter lim="800000"/>
            <a:headEnd/>
            <a:tailEnd/>
          </a:ln>
          <a:effectLst/>
        </p:spPr>
      </p:pic>
      <p:sp>
        <p:nvSpPr>
          <p:cNvPr id="7" name="Rectangle 1">
            <a:extLst>
              <a:ext uri="{FF2B5EF4-FFF2-40B4-BE49-F238E27FC236}">
                <a16:creationId xmlns:a16="http://schemas.microsoft.com/office/drawing/2014/main" id="{D25AFA27-CCE0-7277-3EAC-14374E3540EE}"/>
              </a:ext>
            </a:extLst>
          </p:cNvPr>
          <p:cNvSpPr>
            <a:spLocks noChangeArrowheads="1"/>
          </p:cNvSpPr>
          <p:nvPr/>
        </p:nvSpPr>
        <p:spPr bwMode="auto">
          <a:xfrm>
            <a:off x="1965325"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Table 12">
            <a:extLst>
              <a:ext uri="{FF2B5EF4-FFF2-40B4-BE49-F238E27FC236}">
                <a16:creationId xmlns:a16="http://schemas.microsoft.com/office/drawing/2014/main" id="{944445F8-6204-77DD-A8AC-9A80D9D93583}"/>
              </a:ext>
            </a:extLst>
          </p:cNvPr>
          <p:cNvGraphicFramePr>
            <a:graphicFrameLocks noGrp="1"/>
          </p:cNvGraphicFramePr>
          <p:nvPr>
            <p:extLst>
              <p:ext uri="{D42A27DB-BD31-4B8C-83A1-F6EECF244321}">
                <p14:modId xmlns:p14="http://schemas.microsoft.com/office/powerpoint/2010/main" val="1966351708"/>
              </p:ext>
            </p:extLst>
          </p:nvPr>
        </p:nvGraphicFramePr>
        <p:xfrm>
          <a:off x="264804" y="1143000"/>
          <a:ext cx="8463337" cy="4572000"/>
        </p:xfrm>
        <a:graphic>
          <a:graphicData uri="http://schemas.openxmlformats.org/drawingml/2006/table">
            <a:tbl>
              <a:tblPr firstRow="1" bandRow="1">
                <a:tableStyleId>{2D5ABB26-0587-4C30-8999-92F81FD0307C}</a:tableStyleId>
              </a:tblPr>
              <a:tblGrid>
                <a:gridCol w="876726">
                  <a:extLst>
                    <a:ext uri="{9D8B030D-6E8A-4147-A177-3AD203B41FA5}">
                      <a16:colId xmlns:a16="http://schemas.microsoft.com/office/drawing/2014/main" val="3998125118"/>
                    </a:ext>
                  </a:extLst>
                </a:gridCol>
                <a:gridCol w="1547974">
                  <a:extLst>
                    <a:ext uri="{9D8B030D-6E8A-4147-A177-3AD203B41FA5}">
                      <a16:colId xmlns:a16="http://schemas.microsoft.com/office/drawing/2014/main" val="2121973487"/>
                    </a:ext>
                  </a:extLst>
                </a:gridCol>
                <a:gridCol w="1643865">
                  <a:extLst>
                    <a:ext uri="{9D8B030D-6E8A-4147-A177-3AD203B41FA5}">
                      <a16:colId xmlns:a16="http://schemas.microsoft.com/office/drawing/2014/main" val="2112357474"/>
                    </a:ext>
                  </a:extLst>
                </a:gridCol>
                <a:gridCol w="4394772">
                  <a:extLst>
                    <a:ext uri="{9D8B030D-6E8A-4147-A177-3AD203B41FA5}">
                      <a16:colId xmlns:a16="http://schemas.microsoft.com/office/drawing/2014/main" val="293501277"/>
                    </a:ext>
                  </a:extLst>
                </a:gridCol>
              </a:tblGrid>
              <a:tr h="1691489">
                <a:tc>
                  <a:txBody>
                    <a:bodyPr/>
                    <a:lstStyle/>
                    <a:p>
                      <a:pPr algn="ctr"/>
                      <a:r>
                        <a:rPr lang="en-US" dirty="0">
                          <a:solidFill>
                            <a:schemeClr val="bg1"/>
                          </a:solidFill>
                          <a:latin typeface="Times New Roman" panose="02020603050405020304" pitchFamily="18" charset="0"/>
                          <a:cs typeface="Times New Roman" panose="02020603050405020304" pitchFamily="18" charset="0"/>
                        </a:rPr>
                        <a:t>3.</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Deep Q-Networks for Hyperspectral Image Classification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Robert Johnson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IN" b="0" i="0" dirty="0">
                          <a:solidFill>
                            <a:schemeClr val="bg1"/>
                          </a:solidFill>
                          <a:effectLst/>
                          <a:latin typeface="Times New Roman" panose="02020603050405020304" pitchFamily="18" charset="0"/>
                          <a:cs typeface="Times New Roman" panose="02020603050405020304" pitchFamily="18" charset="0"/>
                        </a:rPr>
                        <a:t>This paper investigates the use of deep Q-networks (DQN), a type of deep reinforcement learning, for hyperspectral image classification. The study demonstrates that DQN can effectively learn spectral and spatial features from hyperspectral data, leading to improved classification performance.</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1614035"/>
                  </a:ext>
                </a:extLst>
              </a:tr>
              <a:tr h="0">
                <a:tc>
                  <a:txBody>
                    <a:bodyPr/>
                    <a:lstStyle/>
                    <a:p>
                      <a:pPr algn="ctr"/>
                      <a:r>
                        <a:rPr lang="en-US" dirty="0">
                          <a:solidFill>
                            <a:schemeClr val="bg1"/>
                          </a:solidFill>
                          <a:latin typeface="Times New Roman" panose="02020603050405020304" pitchFamily="18" charset="0"/>
                          <a:cs typeface="Times New Roman" panose="02020603050405020304" pitchFamily="18" charset="0"/>
                        </a:rPr>
                        <a:t>4.</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Deep Reinforcement Learning for Band Selection in Hyperspectral Image Classification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Andrew Wilson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kumimoji="0" lang="en-IN" b="0" i="0" kern="1200" dirty="0">
                          <a:solidFill>
                            <a:schemeClr val="bg1"/>
                          </a:solidFill>
                          <a:effectLst/>
                          <a:latin typeface="Times New Roman" panose="02020603050405020304" pitchFamily="18" charset="0"/>
                          <a:ea typeface="+mn-ea"/>
                          <a:cs typeface="Times New Roman" panose="02020603050405020304" pitchFamily="18" charset="0"/>
                        </a:rPr>
                        <a:t>This study presents a deep reinforcement learning approach for band selection in hyperspectral image classification. It trains a neural network agent to select the most informative bands from the hyperspectral data, resulting in improved classification performance and reduced computational costs.</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6988164"/>
                  </a:ext>
                </a:extLst>
              </a:tr>
            </a:tbl>
          </a:graphicData>
        </a:graphic>
      </p:graphicFrame>
    </p:spTree>
    <p:extLst>
      <p:ext uri="{BB962C8B-B14F-4D97-AF65-F5344CB8AC3E}">
        <p14:creationId xmlns:p14="http://schemas.microsoft.com/office/powerpoint/2010/main" val="3882775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10391"/>
            <a:ext cx="9144000" cy="898525"/>
          </a:xfrm>
          <a:solidFill>
            <a:srgbClr val="3263AC"/>
          </a:solidFill>
        </p:spPr>
        <p:txBody>
          <a:bodyPr/>
          <a:lstStyle/>
          <a:p>
            <a:pPr algn="ctr"/>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7</a:t>
            </a:fld>
            <a:endParaRPr lang="en-US"/>
          </a:p>
        </p:txBody>
      </p:sp>
      <p:pic>
        <p:nvPicPr>
          <p:cNvPr id="2" name="Picture 2">
            <a:extLst>
              <a:ext uri="{FF2B5EF4-FFF2-40B4-BE49-F238E27FC236}">
                <a16:creationId xmlns:a16="http://schemas.microsoft.com/office/drawing/2014/main" id="{BF6C9088-42B4-68BA-72E7-A5D8F46A66BA}"/>
              </a:ext>
            </a:extLst>
          </p:cNvPr>
          <p:cNvPicPr>
            <a:picLocks noChangeAspect="1" noChangeArrowheads="1"/>
          </p:cNvPicPr>
          <p:nvPr/>
        </p:nvPicPr>
        <p:blipFill>
          <a:blip r:embed="rId2"/>
          <a:srcRect l="6520"/>
          <a:stretch>
            <a:fillRect/>
          </a:stretch>
        </p:blipFill>
        <p:spPr bwMode="auto">
          <a:xfrm>
            <a:off x="8312284" y="0"/>
            <a:ext cx="831715" cy="874254"/>
          </a:xfrm>
          <a:prstGeom prst="rect">
            <a:avLst/>
          </a:prstGeom>
          <a:noFill/>
          <a:ln w="9525">
            <a:noFill/>
            <a:miter lim="800000"/>
            <a:headEnd/>
            <a:tailEnd/>
          </a:ln>
          <a:effectLst/>
        </p:spPr>
      </p:pic>
      <p:sp>
        <p:nvSpPr>
          <p:cNvPr id="7" name="Rectangle 1">
            <a:extLst>
              <a:ext uri="{FF2B5EF4-FFF2-40B4-BE49-F238E27FC236}">
                <a16:creationId xmlns:a16="http://schemas.microsoft.com/office/drawing/2014/main" id="{D25AFA27-CCE0-7277-3EAC-14374E3540EE}"/>
              </a:ext>
            </a:extLst>
          </p:cNvPr>
          <p:cNvSpPr>
            <a:spLocks noChangeArrowheads="1"/>
          </p:cNvSpPr>
          <p:nvPr/>
        </p:nvSpPr>
        <p:spPr bwMode="auto">
          <a:xfrm>
            <a:off x="1965325"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Table 12">
            <a:extLst>
              <a:ext uri="{FF2B5EF4-FFF2-40B4-BE49-F238E27FC236}">
                <a16:creationId xmlns:a16="http://schemas.microsoft.com/office/drawing/2014/main" id="{944445F8-6204-77DD-A8AC-9A80D9D93583}"/>
              </a:ext>
            </a:extLst>
          </p:cNvPr>
          <p:cNvGraphicFramePr>
            <a:graphicFrameLocks noGrp="1"/>
          </p:cNvGraphicFramePr>
          <p:nvPr>
            <p:extLst>
              <p:ext uri="{D42A27DB-BD31-4B8C-83A1-F6EECF244321}">
                <p14:modId xmlns:p14="http://schemas.microsoft.com/office/powerpoint/2010/main" val="2649024829"/>
              </p:ext>
            </p:extLst>
          </p:nvPr>
        </p:nvGraphicFramePr>
        <p:xfrm>
          <a:off x="264804" y="1371600"/>
          <a:ext cx="8463337" cy="2225231"/>
        </p:xfrm>
        <a:graphic>
          <a:graphicData uri="http://schemas.openxmlformats.org/drawingml/2006/table">
            <a:tbl>
              <a:tblPr firstRow="1" bandRow="1">
                <a:tableStyleId>{2D5ABB26-0587-4C30-8999-92F81FD0307C}</a:tableStyleId>
              </a:tblPr>
              <a:tblGrid>
                <a:gridCol w="876726">
                  <a:extLst>
                    <a:ext uri="{9D8B030D-6E8A-4147-A177-3AD203B41FA5}">
                      <a16:colId xmlns:a16="http://schemas.microsoft.com/office/drawing/2014/main" val="3998125118"/>
                    </a:ext>
                  </a:extLst>
                </a:gridCol>
                <a:gridCol w="1547974">
                  <a:extLst>
                    <a:ext uri="{9D8B030D-6E8A-4147-A177-3AD203B41FA5}">
                      <a16:colId xmlns:a16="http://schemas.microsoft.com/office/drawing/2014/main" val="2121973487"/>
                    </a:ext>
                  </a:extLst>
                </a:gridCol>
                <a:gridCol w="1643865">
                  <a:extLst>
                    <a:ext uri="{9D8B030D-6E8A-4147-A177-3AD203B41FA5}">
                      <a16:colId xmlns:a16="http://schemas.microsoft.com/office/drawing/2014/main" val="2112357474"/>
                    </a:ext>
                  </a:extLst>
                </a:gridCol>
                <a:gridCol w="4394772">
                  <a:extLst>
                    <a:ext uri="{9D8B030D-6E8A-4147-A177-3AD203B41FA5}">
                      <a16:colId xmlns:a16="http://schemas.microsoft.com/office/drawing/2014/main" val="293501277"/>
                    </a:ext>
                  </a:extLst>
                </a:gridCol>
              </a:tblGrid>
              <a:tr h="2225231">
                <a:tc>
                  <a:txBody>
                    <a:bodyPr/>
                    <a:lstStyle/>
                    <a:p>
                      <a:pPr algn="ctr"/>
                      <a:r>
                        <a:rPr lang="en-US" dirty="0">
                          <a:solidFill>
                            <a:schemeClr val="bg1"/>
                          </a:solidFill>
                          <a:latin typeface="Times New Roman" panose="02020603050405020304" pitchFamily="18" charset="0"/>
                          <a:cs typeface="Times New Roman" panose="02020603050405020304" pitchFamily="18" charset="0"/>
                        </a:rPr>
                        <a:t>5.</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IN" b="0" i="0" dirty="0">
                          <a:solidFill>
                            <a:srgbClr val="374151"/>
                          </a:solidFill>
                          <a:effectLst/>
                          <a:latin typeface="Times New Roman" panose="02020603050405020304" pitchFamily="18" charset="0"/>
                          <a:cs typeface="Times New Roman" panose="02020603050405020304" pitchFamily="18" charset="0"/>
                        </a:rPr>
                        <a:t>Binary Entropy-based Feature Selection for Hyperspectral Image Classification"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IN" b="0" i="0" dirty="0">
                          <a:solidFill>
                            <a:srgbClr val="374151"/>
                          </a:solidFill>
                          <a:effectLst/>
                          <a:latin typeface="Times New Roman" panose="02020603050405020304" pitchFamily="18" charset="0"/>
                          <a:cs typeface="Times New Roman" panose="02020603050405020304" pitchFamily="18" charset="0"/>
                        </a:rPr>
                        <a:t>Emma Thompson</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IN" b="0" i="0" dirty="0">
                          <a:solidFill>
                            <a:srgbClr val="374151"/>
                          </a:solidFill>
                          <a:effectLst/>
                          <a:latin typeface="Times New Roman" panose="02020603050405020304" pitchFamily="18" charset="0"/>
                          <a:cs typeface="Times New Roman" panose="02020603050405020304" pitchFamily="18" charset="0"/>
                        </a:rPr>
                        <a:t>This research paper introduces the binary entropy method for feature selection in hyperspectral image classification. It utilizes binary splits to calculate the entropy and information gain of features, enabling the selection of relevant spectral information for improved classification accuracy.</a:t>
                      </a:r>
                      <a:endParaRPr lang="en-IN" dirty="0">
                        <a:solidFill>
                          <a:schemeClr val="bg1"/>
                        </a:solidFill>
                        <a:latin typeface="Times New Roman" panose="02020603050405020304" pitchFamily="18" charset="0"/>
                        <a:cs typeface="Times New Roman" panose="02020603050405020304" pitchFamily="18" charset="0"/>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1614035"/>
                  </a:ext>
                </a:extLst>
              </a:tr>
            </a:tbl>
          </a:graphicData>
        </a:graphic>
      </p:graphicFrame>
    </p:spTree>
    <p:extLst>
      <p:ext uri="{BB962C8B-B14F-4D97-AF65-F5344CB8AC3E}">
        <p14:creationId xmlns:p14="http://schemas.microsoft.com/office/powerpoint/2010/main" val="5964505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74254"/>
          </a:xfrm>
          <a:solidFill>
            <a:srgbClr val="3263AC"/>
          </a:solidFill>
        </p:spPr>
        <p:txBody>
          <a:bodyPr/>
          <a:lstStyle/>
          <a:p>
            <a:pPr algn="ctr"/>
            <a:r>
              <a:rPr lang="en-US" sz="2800" dirty="0">
                <a:latin typeface="Times New Roman" panose="02020603050405020304" pitchFamily="18" charset="0"/>
                <a:cs typeface="Times New Roman" panose="02020603050405020304" pitchFamily="18" charset="0"/>
              </a:rPr>
              <a:t>Problem Definition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2BDB75-2BC6-730B-3176-91319D58DC64}"/>
              </a:ext>
            </a:extLst>
          </p:cNvPr>
          <p:cNvSpPr>
            <a:spLocks noGrp="1"/>
          </p:cNvSpPr>
          <p:nvPr>
            <p:ph idx="1"/>
          </p:nvPr>
        </p:nvSpPr>
        <p:spPr/>
        <p:txBody>
          <a:bodyPr/>
          <a:lstStyle/>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The problem of hyperspectral image classification involves assigning each pixel in a hyperspectral image to predefined classes or categories.</a:t>
            </a: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One challenge is the high dimensionality of hyperspectral data, which can lead to the curse of dimensionality. </a:t>
            </a: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Another challenge is capturing the complex spectral patterns present in hyperspectral images. </a:t>
            </a: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Limited availability of labeled training samples is another challenge. Collecting and annotating hyperspectral data is often time-consuming and costly.</a:t>
            </a:r>
          </a:p>
          <a:p>
            <a:pPr>
              <a:lnSpc>
                <a:spcPct val="150000"/>
              </a:lnSpc>
            </a:pPr>
            <a:r>
              <a:rPr lang="en-IN" sz="1800" b="0" i="0" dirty="0">
                <a:solidFill>
                  <a:srgbClr val="374151"/>
                </a:solidFill>
                <a:effectLst/>
                <a:latin typeface="Times New Roman" panose="02020603050405020304" pitchFamily="18" charset="0"/>
                <a:cs typeface="Times New Roman" panose="02020603050405020304" pitchFamily="18" charset="0"/>
              </a:rPr>
              <a:t>The problem definition involves finding an approach that can overcome these challenges and improve the accuracy, efficiency, and robustness of hyperspectral image classification.</a:t>
            </a:r>
            <a:endParaRPr lang="en-IN" sz="1800" dirty="0">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8</a:t>
            </a:fld>
            <a:endParaRPr lang="en-US"/>
          </a:p>
        </p:txBody>
      </p:sp>
      <p:pic>
        <p:nvPicPr>
          <p:cNvPr id="2" name="Picture 2">
            <a:extLst>
              <a:ext uri="{FF2B5EF4-FFF2-40B4-BE49-F238E27FC236}">
                <a16:creationId xmlns:a16="http://schemas.microsoft.com/office/drawing/2014/main" id="{BF6C9088-42B4-68BA-72E7-A5D8F46A66BA}"/>
              </a:ext>
            </a:extLst>
          </p:cNvPr>
          <p:cNvPicPr>
            <a:picLocks noChangeAspect="1" noChangeArrowheads="1"/>
          </p:cNvPicPr>
          <p:nvPr/>
        </p:nvPicPr>
        <p:blipFill>
          <a:blip r:embed="rId2"/>
          <a:srcRect l="6520"/>
          <a:stretch>
            <a:fillRect/>
          </a:stretch>
        </p:blipFill>
        <p:spPr bwMode="auto">
          <a:xfrm>
            <a:off x="8312284" y="0"/>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28454655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0" y="0"/>
            <a:ext cx="9144000" cy="898525"/>
          </a:xfrm>
          <a:solidFill>
            <a:srgbClr val="3263AC"/>
          </a:solidFill>
        </p:spPr>
        <p:txBody>
          <a:bodyPr/>
          <a:lstStyle/>
          <a:p>
            <a:pPr algn="ctr"/>
            <a:r>
              <a:rPr lang="en-IN" sz="2800" dirty="0">
                <a:latin typeface="Times New Roman" panose="02020603050405020304" pitchFamily="18" charset="0"/>
                <a:cs typeface="Times New Roman" panose="02020603050405020304" pitchFamily="18" charset="0"/>
              </a:rPr>
              <a:t>Objective</a:t>
            </a:r>
          </a:p>
        </p:txBody>
      </p:sp>
      <p:sp>
        <p:nvSpPr>
          <p:cNvPr id="1048593" name="Content Placeholder 5"/>
          <p:cNvSpPr>
            <a:spLocks noGrp="1"/>
          </p:cNvSpPr>
          <p:nvPr>
            <p:ph idx="1"/>
          </p:nvPr>
        </p:nvSpPr>
        <p:spPr>
          <a:xfrm>
            <a:off x="228600" y="1283791"/>
            <a:ext cx="8686800" cy="4953000"/>
          </a:xfrm>
        </p:spPr>
        <p:txBody>
          <a:bodyPr/>
          <a:lstStyle/>
          <a:p>
            <a:pPr algn="l"/>
            <a:endParaRPr lang="en-US" sz="1100" b="0" i="0" dirty="0">
              <a:solidFill>
                <a:srgbClr val="000000"/>
              </a:solidFill>
              <a:effectLst/>
              <a:latin typeface="ff4"/>
            </a:endParaRPr>
          </a:p>
          <a:p>
            <a:pPr marL="36512" indent="0" algn="just">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48594" name="Slide Number Placeholder 1"/>
          <p:cNvSpPr>
            <a:spLocks noGrp="1"/>
          </p:cNvSpPr>
          <p:nvPr>
            <p:ph type="sldNum" sz="quarter" idx="12"/>
          </p:nvPr>
        </p:nvSpPr>
        <p:spPr/>
        <p:txBody>
          <a:bodyPr/>
          <a:lstStyle/>
          <a:p>
            <a:fld id="{F81F0B1A-4043-42DB-8196-1BC5AC3AD6A1}" type="slidenum">
              <a:rPr lang="en-US" smtClean="0"/>
              <a:t>9</a:t>
            </a:fld>
            <a:endParaRPr lang="en-US"/>
          </a:p>
        </p:txBody>
      </p:sp>
      <p:sp>
        <p:nvSpPr>
          <p:cNvPr id="1048595" name="Rectangle 6"/>
          <p:cNvSpPr>
            <a:spLocks noChangeArrowheads="1"/>
          </p:cNvSpPr>
          <p:nvPr/>
        </p:nvSpPr>
        <p:spPr bwMode="auto">
          <a:xfrm>
            <a:off x="0" y="203469"/>
            <a:ext cx="8915400" cy="954107"/>
          </a:xfrm>
          <a:prstGeom prst="rect">
            <a:avLst/>
          </a:prstGeom>
          <a:noFill/>
          <a:ln w="9525">
            <a:noFill/>
            <a:miter lim="800000"/>
            <a:headEnd/>
            <a:tailEnd/>
          </a:ln>
        </p:spPr>
        <p:txBody>
          <a:bodyPr wrap="square">
            <a:spAutoFit/>
          </a:bodyPr>
          <a:lstStyle/>
          <a:p>
            <a:endParaRPr lang="en-US" sz="2800" b="1">
              <a:solidFill>
                <a:srgbClr val="FFFF00"/>
              </a:solidFill>
              <a:latin typeface="Calibri" pitchFamily="34" charset="0"/>
              <a:cs typeface="Calibri" pitchFamily="34" charset="0"/>
            </a:endParaRPr>
          </a:p>
          <a:p>
            <a:endParaRPr lang="en-US" sz="2800" b="1">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45C0935D-88F8-1778-E0B6-0F691B433D22}"/>
              </a:ext>
            </a:extLst>
          </p:cNvPr>
          <p:cNvSpPr txBox="1"/>
          <p:nvPr/>
        </p:nvSpPr>
        <p:spPr>
          <a:xfrm>
            <a:off x="-114301" y="944135"/>
            <a:ext cx="9144001" cy="5632311"/>
          </a:xfrm>
          <a:prstGeom prst="rect">
            <a:avLst/>
          </a:prstGeom>
          <a:noFill/>
        </p:spPr>
        <p:txBody>
          <a:bodyPr wrap="square">
            <a:spAutoFit/>
          </a:bodyPr>
          <a:lstStyle/>
          <a:p>
            <a:pPr lvl="1">
              <a:lnSpc>
                <a:spcPct val="150000"/>
              </a:lnSpc>
              <a:buClr>
                <a:srgbClr val="2F71A2"/>
              </a:buClr>
            </a:pPr>
            <a:r>
              <a:rPr lang="en-IN" b="0" i="0" dirty="0">
                <a:solidFill>
                  <a:srgbClr val="374151"/>
                </a:solidFill>
                <a:effectLst/>
                <a:latin typeface="Times New Roman" panose="02020603050405020304" pitchFamily="18" charset="0"/>
                <a:cs typeface="Times New Roman" panose="02020603050405020304" pitchFamily="18" charset="0"/>
              </a:rPr>
              <a:t>Specific objectives include:</a:t>
            </a:r>
          </a:p>
          <a:p>
            <a:pPr marL="742950" lvl="1" indent="-285750">
              <a:lnSpc>
                <a:spcPct val="150000"/>
              </a:lnSpc>
              <a:buClr>
                <a:srgbClr val="2F71A2"/>
              </a:buClr>
              <a:buFont typeface="Courier New" panose="02070309020205020404" pitchFamily="49" charset="0"/>
              <a:buChar char="o"/>
            </a:pPr>
            <a:r>
              <a:rPr lang="en-IN" b="0" i="0" dirty="0">
                <a:solidFill>
                  <a:srgbClr val="374151"/>
                </a:solidFill>
                <a:effectLst/>
                <a:latin typeface="Times New Roman" panose="02020603050405020304" pitchFamily="18" charset="0"/>
                <a:cs typeface="Times New Roman" panose="02020603050405020304" pitchFamily="18" charset="0"/>
              </a:rPr>
              <a:t>Investigate the application of RL algorithms, such as Q-learning and deep reinforcement learning, for hyperspectral image classification.</a:t>
            </a:r>
          </a:p>
          <a:p>
            <a:pPr marL="742950" lvl="1" indent="-285750">
              <a:lnSpc>
                <a:spcPct val="150000"/>
              </a:lnSpc>
              <a:buClr>
                <a:srgbClr val="2F71A2"/>
              </a:buClr>
              <a:buFont typeface="Courier New" panose="02070309020205020404" pitchFamily="49" charset="0"/>
              <a:buChar char="o"/>
            </a:pPr>
            <a:r>
              <a:rPr lang="en-IN" b="0" i="0" dirty="0">
                <a:solidFill>
                  <a:srgbClr val="374151"/>
                </a:solidFill>
                <a:effectLst/>
                <a:latin typeface="Times New Roman" panose="02020603050405020304" pitchFamily="18" charset="0"/>
                <a:cs typeface="Times New Roman" panose="02020603050405020304" pitchFamily="18" charset="0"/>
              </a:rPr>
              <a:t> Develop a reinforcement learning-based framework that can adaptively learn to extract relevant features from high-dimensional hyperspectral data. </a:t>
            </a:r>
          </a:p>
          <a:p>
            <a:pPr marL="742950" lvl="1" indent="-285750">
              <a:lnSpc>
                <a:spcPct val="150000"/>
              </a:lnSpc>
              <a:buClr>
                <a:srgbClr val="2F71A2"/>
              </a:buClr>
              <a:buFont typeface="Courier New" panose="02070309020205020404" pitchFamily="49" charset="0"/>
              <a:buChar char="o"/>
            </a:pPr>
            <a:r>
              <a:rPr lang="en-IN" b="0" i="0" dirty="0">
                <a:solidFill>
                  <a:srgbClr val="374151"/>
                </a:solidFill>
                <a:effectLst/>
                <a:latin typeface="Times New Roman" panose="02020603050405020304" pitchFamily="18" charset="0"/>
                <a:cs typeface="Times New Roman" panose="02020603050405020304" pitchFamily="18" charset="0"/>
              </a:rPr>
              <a:t>Integrate the binary entropy method into the framework to perform feature selection and estimate information gain for improved classification accuracy.</a:t>
            </a:r>
          </a:p>
          <a:p>
            <a:pPr marL="742950" lvl="1" indent="-285750">
              <a:lnSpc>
                <a:spcPct val="150000"/>
              </a:lnSpc>
              <a:buClr>
                <a:srgbClr val="2F71A2"/>
              </a:buClr>
              <a:buFont typeface="Courier New" panose="02070309020205020404" pitchFamily="49" charset="0"/>
              <a:buChar char="o"/>
            </a:pPr>
            <a:r>
              <a:rPr lang="en-IN" b="0" i="0" dirty="0">
                <a:solidFill>
                  <a:srgbClr val="374151"/>
                </a:solidFill>
                <a:effectLst/>
                <a:latin typeface="Times New Roman" panose="02020603050405020304" pitchFamily="18" charset="0"/>
                <a:cs typeface="Times New Roman" panose="02020603050405020304" pitchFamily="18" charset="0"/>
              </a:rPr>
              <a:t>Compare the performance of the proposed RL-based approach with traditional methods, such as spectral angle mapper (SAM), support vector machines (SVM), and neural networks. </a:t>
            </a:r>
          </a:p>
          <a:p>
            <a:pPr marL="742950" lvl="1" indent="-285750">
              <a:lnSpc>
                <a:spcPct val="150000"/>
              </a:lnSpc>
              <a:buClr>
                <a:srgbClr val="2F71A2"/>
              </a:buClr>
              <a:buFont typeface="Courier New" panose="02070309020205020404" pitchFamily="49" charset="0"/>
              <a:buChar char="o"/>
            </a:pPr>
            <a:r>
              <a:rPr lang="en-IN" b="0" i="0" dirty="0">
                <a:solidFill>
                  <a:srgbClr val="374151"/>
                </a:solidFill>
                <a:effectLst/>
                <a:latin typeface="Times New Roman" panose="02020603050405020304" pitchFamily="18" charset="0"/>
                <a:cs typeface="Times New Roman" panose="02020603050405020304" pitchFamily="18" charset="0"/>
              </a:rPr>
              <a:t>Evaluate the efficiency of the proposed approach in terms of computational time and resource requirements.</a:t>
            </a:r>
            <a:endPar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endParaRPr lang="en-US" b="0" i="0" dirty="0">
              <a:solidFill>
                <a:srgbClr val="333333"/>
              </a:solidFill>
              <a:effectLst/>
              <a:latin typeface="AmazonEmber"/>
            </a:endParaRPr>
          </a:p>
          <a:p>
            <a:endParaRPr lang="en-US" b="1" i="1" dirty="0">
              <a:solidFill>
                <a:srgbClr val="333333"/>
              </a:solidFill>
              <a:effectLst/>
              <a:latin typeface="AmazonEmber"/>
            </a:endParaRPr>
          </a:p>
        </p:txBody>
      </p:sp>
      <p:pic>
        <p:nvPicPr>
          <p:cNvPr id="2" name="Picture 2">
            <a:extLst>
              <a:ext uri="{FF2B5EF4-FFF2-40B4-BE49-F238E27FC236}">
                <a16:creationId xmlns:a16="http://schemas.microsoft.com/office/drawing/2014/main" id="{E9AA706B-E9FE-C20C-BA2B-F14650FDED62}"/>
              </a:ext>
            </a:extLst>
          </p:cNvPr>
          <p:cNvPicPr>
            <a:picLocks noChangeAspect="1" noChangeArrowheads="1"/>
          </p:cNvPicPr>
          <p:nvPr/>
        </p:nvPicPr>
        <p:blipFill>
          <a:blip r:embed="rId2"/>
          <a:srcRect l="6520"/>
          <a:stretch>
            <a:fillRect/>
          </a:stretch>
        </p:blipFill>
        <p:spPr bwMode="auto">
          <a:xfrm>
            <a:off x="8312284" y="-10391"/>
            <a:ext cx="831715" cy="874254"/>
          </a:xfrm>
          <a:prstGeom prst="rect">
            <a:avLst/>
          </a:prstGeom>
          <a:noFill/>
          <a:ln w="9525">
            <a:noFill/>
            <a:miter lim="800000"/>
            <a:headEnd/>
            <a:tailEnd/>
          </a:ln>
          <a:effectLst/>
        </p:spPr>
      </p:pic>
    </p:spTree>
    <p:extLst>
      <p:ext uri="{BB962C8B-B14F-4D97-AF65-F5344CB8AC3E}">
        <p14:creationId xmlns:p14="http://schemas.microsoft.com/office/powerpoint/2010/main" val="2599817287"/>
      </p:ext>
    </p:extLst>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1232</Words>
  <Application>Microsoft Office PowerPoint</Application>
  <PresentationFormat>On-screen Show (4:3)</PresentationFormat>
  <Paragraphs>139</Paragraphs>
  <Slides>14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AmazonEmber</vt:lpstr>
      <vt:lpstr>Arial</vt:lpstr>
      <vt:lpstr>Berlin Sans FB</vt:lpstr>
      <vt:lpstr>Brush Script MT</vt:lpstr>
      <vt:lpstr>Calibri</vt:lpstr>
      <vt:lpstr>Courier New</vt:lpstr>
      <vt:lpstr>ff4</vt:lpstr>
      <vt:lpstr>Franklin Gothic Book</vt:lpstr>
      <vt:lpstr>Times New Roman</vt:lpstr>
      <vt:lpstr>Wingdings 2</vt:lpstr>
      <vt:lpstr>Technic</vt:lpstr>
      <vt:lpstr>Custom Design</vt:lpstr>
      <vt:lpstr>PowerPoint Presentation</vt:lpstr>
      <vt:lpstr>Outline</vt:lpstr>
      <vt:lpstr>Abstract</vt:lpstr>
      <vt:lpstr>Introduction</vt:lpstr>
      <vt:lpstr>Literature Survey</vt:lpstr>
      <vt:lpstr>Literature Survey</vt:lpstr>
      <vt:lpstr>Literature Survey</vt:lpstr>
      <vt:lpstr>Problem Definition</vt:lpstr>
      <vt:lpstr>Objective</vt:lpstr>
      <vt:lpstr>Expected Outcome</vt:lpstr>
      <vt:lpstr>Methodology</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shreshika reddy</cp:lastModifiedBy>
  <cp:revision>12</cp:revision>
  <dcterms:created xsi:type="dcterms:W3CDTF">2011-03-29T09:15:57Z</dcterms:created>
  <dcterms:modified xsi:type="dcterms:W3CDTF">2023-06-18T03:59:58Z</dcterms:modified>
</cp:coreProperties>
</file>