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72" autoAdjust="0"/>
  </p:normalViewPr>
  <p:slideViewPr>
    <p:cSldViewPr snapToGrid="0">
      <p:cViewPr>
        <p:scale>
          <a:sx n="56" d="100"/>
          <a:sy n="56" d="100"/>
        </p:scale>
        <p:origin x="348" y="96"/>
      </p:cViewPr>
      <p:guideLst/>
    </p:cSldViewPr>
  </p:slideViewPr>
  <p:outlineViewPr>
    <p:cViewPr>
      <p:scale>
        <a:sx n="33" d="100"/>
        <a:sy n="33" d="100"/>
      </p:scale>
      <p:origin x="0" y="-7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10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9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5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4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4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8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com/" TargetMode="External"/><Relationship Id="rId2" Type="http://schemas.openxmlformats.org/officeDocument/2006/relationships/hyperlink" Target="http://www.authorstrea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oogle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15DBD-3CAA-4CBE-8624-C6D6F1F99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r="1973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A9A96-BA17-43AD-B8A6-281261D6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25998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SEMINAR ON THALASSEMIA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CA5B-0A1E-4410-9565-0FE41990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/>
              <a:t>Submitted To,</a:t>
            </a:r>
          </a:p>
          <a:p>
            <a:pPr algn="l"/>
            <a:r>
              <a:rPr lang="en-US" sz="1600" dirty="0"/>
              <a:t>Mrs. Surekha Patil Madam</a:t>
            </a:r>
          </a:p>
          <a:p>
            <a:pPr algn="l"/>
            <a:r>
              <a:rPr lang="en-US" sz="1600" dirty="0"/>
              <a:t>( Subject Teacher )</a:t>
            </a:r>
          </a:p>
        </p:txBody>
      </p:sp>
    </p:spTree>
    <p:extLst>
      <p:ext uri="{BB962C8B-B14F-4D97-AF65-F5344CB8AC3E}">
        <p14:creationId xmlns:p14="http://schemas.microsoft.com/office/powerpoint/2010/main" val="394575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F1D947-8587-438F-B1E8-62925F830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7976"/>
            <a:ext cx="7766936" cy="737442"/>
          </a:xfrm>
        </p:spPr>
        <p:txBody>
          <a:bodyPr/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PATHOPHYSIOLOGY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7D8FE1C-AC58-484F-8682-8781E13B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925418"/>
            <a:ext cx="7766936" cy="5343179"/>
          </a:xfrm>
        </p:spPr>
        <p:txBody>
          <a:bodyPr/>
          <a:lstStyle/>
          <a:p>
            <a:pPr algn="ctr"/>
            <a:r>
              <a:rPr lang="en-US" dirty="0"/>
              <a:t>Disturbance of ratio between alpha and non alpha globin chain synthesis then absent or decrease production of one or more globin chain.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Formation of abnormal HB structures 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dirty="0"/>
              <a:t>Ineffective erythropoiesis 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dirty="0"/>
              <a:t>Excessive RBCs destruction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Iron overload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Extramedullary hematopoiesis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l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E7F5FF0-290A-4EA0-9E03-D8A359AF3933}"/>
              </a:ext>
            </a:extLst>
          </p:cNvPr>
          <p:cNvSpPr/>
          <p:nvPr/>
        </p:nvSpPr>
        <p:spPr>
          <a:xfrm>
            <a:off x="5255044" y="2425777"/>
            <a:ext cx="139933" cy="451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532EEF0-B83A-4133-93E4-CC81EB27019B}"/>
              </a:ext>
            </a:extLst>
          </p:cNvPr>
          <p:cNvSpPr/>
          <p:nvPr/>
        </p:nvSpPr>
        <p:spPr>
          <a:xfrm>
            <a:off x="5221992" y="3203499"/>
            <a:ext cx="191153" cy="451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D903BC73-2814-4DFC-AB77-FC6FE039D653}"/>
              </a:ext>
            </a:extLst>
          </p:cNvPr>
          <p:cNvSpPr/>
          <p:nvPr/>
        </p:nvSpPr>
        <p:spPr>
          <a:xfrm>
            <a:off x="5269349" y="1662860"/>
            <a:ext cx="139933" cy="364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5C8A6C93-A25A-4A2A-B5FD-50A61D408AC8}"/>
              </a:ext>
            </a:extLst>
          </p:cNvPr>
          <p:cNvSpPr/>
          <p:nvPr/>
        </p:nvSpPr>
        <p:spPr>
          <a:xfrm>
            <a:off x="5233002" y="3944726"/>
            <a:ext cx="191153" cy="44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7055259-1505-4C80-8B12-C6BF514AB766}"/>
              </a:ext>
            </a:extLst>
          </p:cNvPr>
          <p:cNvSpPr/>
          <p:nvPr/>
        </p:nvSpPr>
        <p:spPr>
          <a:xfrm>
            <a:off x="5233002" y="4788203"/>
            <a:ext cx="191153" cy="44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9268E253-96A0-48D9-8041-1AA81596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6" y="510247"/>
            <a:ext cx="8607450" cy="52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3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picture containing stove, wheel, gear&#10;&#10;Description automatically generated">
            <a:extLst>
              <a:ext uri="{FF2B5EF4-FFF2-40B4-BE49-F238E27FC236}">
                <a16:creationId xmlns:a16="http://schemas.microsoft.com/office/drawing/2014/main" id="{E602744B-5B30-4BBF-9705-2C20680AA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4" r="36945"/>
          <a:stretch/>
        </p:blipFill>
        <p:spPr>
          <a:xfrm>
            <a:off x="4216284" y="0"/>
            <a:ext cx="7972540" cy="6901626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A4BA8-2956-4D94-A448-70743E463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3" y="609600"/>
            <a:ext cx="4566696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Etiological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518EE-51B2-4C8E-A10D-528DD8BFB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3" y="2574291"/>
            <a:ext cx="4763557" cy="35013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Abnormal HB production 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Family disorder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Asian, Chinese, Mediterranean or African ethnicity. 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Mutation in the DNA of cell that makes hemoglobin.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61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111B6F-A3A4-4FD9-8300-422354A6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CLINICAL MANIFESTATION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5876-51DB-4243-BABA-D7FF53E2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554481"/>
            <a:ext cx="3957349" cy="448688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Fatigue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Weakness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Pale or yellowish skin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Facial bone deformities 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Slow growth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Abdominal swelling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Dark Urine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Shortness of breath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Failure to thrive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Enlarge spleen and level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8B185-0953-46FB-898C-3175392ECE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8" b="-2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507874-C037-4F08-BEDB-7DD8421F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7" r="26406" b="444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BE9D-93A3-42E5-A601-D77ECA7E7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237760"/>
            <a:ext cx="4088190" cy="147250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Diagnostic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EFFB5-8883-4884-826D-84E173B6E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67" y="1748790"/>
            <a:ext cx="4763558" cy="427481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History collection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Physical examination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Blood Test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Mutational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Molecular Diagnostic Test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8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10B5C3C-A259-46AA-861F-8E347D27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091" r="1968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075E2-1680-431A-9184-5AC98B855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411481"/>
            <a:ext cx="4088190" cy="13830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Algerian" panose="04020705040A02060702" pitchFamily="82" charset="0"/>
              </a:rPr>
              <a:t>Medical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31F63-186D-4800-A452-301128C2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1971146"/>
            <a:ext cx="4626185" cy="413247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Thalassemia minor usually dose not require treatment .</a:t>
            </a:r>
          </a:p>
          <a:p>
            <a:pPr marL="342900" indent="-342900" algn="l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For thalassemia major the treatment goals are to provide adequate normal Hb for erythropoiesis.</a:t>
            </a:r>
          </a:p>
          <a:p>
            <a:pPr marL="342900" indent="-342900" algn="l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Iron chelation with deferoxamine is necessary.</a:t>
            </a:r>
          </a:p>
          <a:p>
            <a:pPr marL="342900" indent="-342900" algn="l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Genetic counselling and testing     </a:t>
            </a:r>
          </a:p>
          <a:p>
            <a:pPr algn="l">
              <a:lnSpc>
                <a:spcPct val="90000"/>
              </a:lnSpc>
            </a:pPr>
            <a:endParaRPr lang="en-US" sz="9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53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marker&#10;&#10;Description automatically generated">
            <a:extLst>
              <a:ext uri="{FF2B5EF4-FFF2-40B4-BE49-F238E27FC236}">
                <a16:creationId xmlns:a16="http://schemas.microsoft.com/office/drawing/2014/main" id="{6154D3F8-BE62-45F3-8E75-8BC38C49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9091" r="11791"/>
          <a:stretch/>
        </p:blipFill>
        <p:spPr>
          <a:xfrm>
            <a:off x="5703570" y="-1"/>
            <a:ext cx="648843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097F5-D602-4EBD-AA98-EE5F8F451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205741"/>
            <a:ext cx="4088190" cy="1600200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latin typeface="Algerian" panose="04020705040A02060702" pitchFamily="82" charset="0"/>
              </a:rPr>
              <a:t>Pharmacologic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8DB15-18D0-4180-B99D-2ED077E99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1988820"/>
            <a:ext cx="6306395" cy="477773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Antipyretics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Antihistamine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Chelating agents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Corticosteroids ( Deferoxamine 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Vitamins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Growth hormones 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39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, scene, hospital room, room&#10;&#10;Description automatically generated">
            <a:extLst>
              <a:ext uri="{FF2B5EF4-FFF2-40B4-BE49-F238E27FC236}">
                <a16:creationId xmlns:a16="http://schemas.microsoft.com/office/drawing/2014/main" id="{3E5C8CAC-E879-40ED-A5C7-846F93E99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4976" r="1780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46D0D-E836-4EB2-999D-91877A61E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468631"/>
            <a:ext cx="4088190" cy="153162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lgerian" panose="04020705040A02060702" pitchFamily="82" charset="0"/>
              </a:rPr>
              <a:t>Surgical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22AD8-EB98-4783-9078-53F4DCC26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468883"/>
            <a:ext cx="4079721" cy="267884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Bone marrow transplantation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Splenectomy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16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6903-362B-4F85-8A5A-E02ABC7BE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34340"/>
            <a:ext cx="7766936" cy="845820"/>
          </a:xfrm>
        </p:spPr>
        <p:txBody>
          <a:bodyPr/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Nursing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40EC4-8EBE-4FCC-90EA-9E8032AAE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497331"/>
            <a:ext cx="7766936" cy="505206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Nursing Diagnosis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Ineffective tissue perfusion related to reduced cellular component as evidenced by cyanosis.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Activity intolerance related to imbalance of oxygen supply and consumption need as evidenced by fatigue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Imbalance nutrition less than body requirements related to lack of appetite as evidenced by weight.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Risk for delayed growth and development related to decreased tissue perfusion as evidenced by physical examination.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Ineffective family coping related to impact of the disease to family functioning as evidenced by observation.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Deficient knowledge related to lack of resources  as evidenced by verbalize inaccurate information.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798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bed&#10;&#10;Description automatically generated">
            <a:extLst>
              <a:ext uri="{FF2B5EF4-FFF2-40B4-BE49-F238E27FC236}">
                <a16:creationId xmlns:a16="http://schemas.microsoft.com/office/drawing/2014/main" id="{B46464D2-7F55-4AD2-A870-4EDAD159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6" t="4602" r="16126" b="448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89379-679F-4073-88EB-48A406CC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708661"/>
            <a:ext cx="4088190" cy="822960"/>
          </a:xfrm>
        </p:spPr>
        <p:txBody>
          <a:bodyPr>
            <a:normAutofit/>
          </a:bodyPr>
          <a:lstStyle/>
          <a:p>
            <a:pPr algn="l"/>
            <a:r>
              <a:rPr lang="en-US" sz="4100" dirty="0">
                <a:latin typeface="Algerian" panose="04020705040A02060702" pitchFamily="82" charset="0"/>
              </a:rPr>
              <a:t>Complications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A09FE-0D8A-4BA0-A204-3CC89C83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1851660"/>
            <a:ext cx="4763558" cy="444626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Heart disease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Lever disease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Endocrine problems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Delayed growth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Osteoporosis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Thrombophilia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6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60ECC8D-0167-42AC-A348-60C901421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4D224-BF4D-4FEB-9410-588036C7E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410967"/>
            <a:ext cx="5240582" cy="13664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AIMS &amp;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250F2-3ECE-4D53-98C4-8EB250D6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33" y="2095928"/>
            <a:ext cx="4911621" cy="45925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AIMS - </a:t>
            </a:r>
          </a:p>
          <a:p>
            <a:pPr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the end of seminar group will be able to gain knowledge about thalassemia and apply this knowledge in clinical practice.</a:t>
            </a:r>
          </a:p>
          <a:p>
            <a:pPr lvl="1" indent="-182880" algn="l">
              <a:lnSpc>
                <a:spcPct val="90000"/>
              </a:lnSpc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 –</a:t>
            </a:r>
          </a:p>
          <a:p>
            <a:pPr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the End of seminar group will understand –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of thalassemia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thalassemia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Pathophysiology of thalassemia  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Etiology of thalassemia 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Clinical manifestation of thalassemia 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Complications of thalassemia  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Diagnostic evaluation of thalassemia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Medical Management 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Surgical Management </a:t>
            </a:r>
          </a:p>
          <a:p>
            <a:pPr marL="742950" lvl="1" indent="-182880" algn="l"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Nursing Management </a:t>
            </a:r>
            <a:b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24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53CFC5-A60B-46F4-A4B9-BED29D223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2114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C0375-A32D-465E-94FD-9598BA6DB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685801"/>
            <a:ext cx="4088190" cy="85725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Prevention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68DD-D607-4242-8E44-CBA2BAA2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1760220"/>
            <a:ext cx="4214705" cy="496062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Thalassemia can not be prevented because it is an inherited disorder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It is possible to identify carriers of this disorder with genetic testing.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68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74F-080D-4A71-A528-A65339386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428750"/>
          </a:xfrm>
        </p:spPr>
        <p:txBody>
          <a:bodyPr/>
          <a:lstStyle/>
          <a:p>
            <a:pPr algn="l"/>
            <a:r>
              <a:rPr lang="en-US" dirty="0">
                <a:latin typeface="Algerian" panose="04020705040A02060702" pitchFamily="82" charset="0"/>
              </a:rPr>
              <a:t>Health Education</a:t>
            </a:r>
          </a:p>
        </p:txBody>
      </p:sp>
      <p:pic>
        <p:nvPicPr>
          <p:cNvPr id="8" name="Picture 7" descr="A picture containing food, vegetable, fruit, indoor&#10;&#10;Description automatically generated">
            <a:extLst>
              <a:ext uri="{FF2B5EF4-FFF2-40B4-BE49-F238E27FC236}">
                <a16:creationId xmlns:a16="http://schemas.microsoft.com/office/drawing/2014/main" id="{82755A08-8C48-4AC1-AFCC-685F146917F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55" y="1965960"/>
            <a:ext cx="2377440" cy="1463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DD6216-D153-4E0B-8EF6-7135AD5472D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06" y="1965960"/>
            <a:ext cx="2377440" cy="1463040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3EE655FF-74CB-4BDF-9487-2E56D8F5AFA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6563" y="1965960"/>
            <a:ext cx="2377440" cy="1463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78067-9B2D-4A86-9295-482217B80CC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55" y="4051376"/>
            <a:ext cx="2377440" cy="1463040"/>
          </a:xfrm>
          <a:prstGeom prst="rect">
            <a:avLst/>
          </a:prstGeom>
        </p:spPr>
      </p:pic>
      <p:pic>
        <p:nvPicPr>
          <p:cNvPr id="16" name="Picture 15" descr="A picture containing indoor, person, hand&#10;&#10;Description automatically generated">
            <a:extLst>
              <a:ext uri="{FF2B5EF4-FFF2-40B4-BE49-F238E27FC236}">
                <a16:creationId xmlns:a16="http://schemas.microsoft.com/office/drawing/2014/main" id="{EB8E3541-2B65-42D3-840C-281B84AB646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06" y="4051376"/>
            <a:ext cx="2377440" cy="1463040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53CE41D-9C3F-49EA-8F52-8AF73675132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7" y="4051376"/>
            <a:ext cx="23774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98393A0-8340-496B-999D-4E108F023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6" r="29979" b="9091"/>
          <a:stretch/>
        </p:blipFill>
        <p:spPr>
          <a:xfrm>
            <a:off x="4217727" y="-1"/>
            <a:ext cx="6545753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095F63-424B-46FE-8702-2A0ED8D2B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" y="1554479"/>
            <a:ext cx="3911236" cy="359325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At the end of my seminar students able to know about thalassemia, its etiology, clinical manifestation, diagnostic evaluation, treatment, management and complications and preventions,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21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90D7-FDD2-49BB-A36C-3B3E8B4B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48640"/>
            <a:ext cx="7766936" cy="902970"/>
          </a:xfrm>
        </p:spPr>
        <p:txBody>
          <a:bodyPr/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Bibliography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89EC2-7C7B-45AA-A804-AC6CB649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8781"/>
            <a:ext cx="7766936" cy="3478952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“</a:t>
            </a:r>
            <a:r>
              <a:rPr lang="en-US" sz="2400" dirty="0" err="1"/>
              <a:t>Siddarth</a:t>
            </a:r>
            <a:r>
              <a:rPr lang="en-US" sz="2400" dirty="0"/>
              <a:t> and burner” textbook of medical surgical nursing, 12</a:t>
            </a:r>
            <a:r>
              <a:rPr lang="en-US" sz="2400" baseline="30000" dirty="0"/>
              <a:t>th</a:t>
            </a:r>
            <a:r>
              <a:rPr lang="en-US" sz="2400" dirty="0"/>
              <a:t> edition. Page No. 925 - 928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“</a:t>
            </a:r>
            <a:r>
              <a:rPr lang="en-US" sz="2400" dirty="0" err="1"/>
              <a:t>Parul</a:t>
            </a:r>
            <a:r>
              <a:rPr lang="en-US" sz="2400" dirty="0"/>
              <a:t> Datta” textbook of pediatric nursing 2</a:t>
            </a:r>
            <a:r>
              <a:rPr lang="en-US" sz="2400" baseline="30000" dirty="0"/>
              <a:t>nd</a:t>
            </a:r>
            <a:r>
              <a:rPr lang="en-US" sz="2400" dirty="0"/>
              <a:t> edition. Page No. 146-148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hlinkClick r:id="rId2"/>
              </a:rPr>
              <a:t>www.authorstream.com</a:t>
            </a:r>
            <a:endParaRPr lang="en-US" sz="24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hlinkClick r:id="rId3"/>
              </a:rPr>
              <a:t>www.slideshare.com</a:t>
            </a:r>
            <a:endParaRPr lang="en-US" sz="24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hlinkClick r:id="rId4"/>
              </a:rPr>
              <a:t>www.google.com</a:t>
            </a:r>
            <a:endParaRPr lang="en-US" sz="2400" dirty="0"/>
          </a:p>
          <a:p>
            <a:pPr marL="342900" indent="-342900" algn="l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762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97001-B269-425C-9B4B-3126625C5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5" y="1131994"/>
            <a:ext cx="816068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1799-6973-4C11-BDBF-5AF71AFA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lgerian" panose="04020705040A02060702" pitchFamily="82" charset="0"/>
              </a:rPr>
              <a:t>INTODUCTION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431C1-C600-476E-8521-BED69734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Thalassemia is a blood disorder passed down through families ( inherited ) in which the body makes an abnormal form of HB.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The disorder results in large number of RBCs being destroyed which leads to anemia.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/>
              <a:t>Thalassemia is most often found in families of Chinese, south Asian and African origin. </a:t>
            </a:r>
          </a:p>
        </p:txBody>
      </p:sp>
    </p:spTree>
    <p:extLst>
      <p:ext uri="{BB962C8B-B14F-4D97-AF65-F5344CB8AC3E}">
        <p14:creationId xmlns:p14="http://schemas.microsoft.com/office/powerpoint/2010/main" val="320857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AB97F92-7504-4A81-B044-93820E076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9091" r="1236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C059A-F3BE-4142-99C9-867568E2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8678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70877-B858-4F72-9814-B2B45498C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555021"/>
            <a:ext cx="4079721" cy="259271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Thalassemia is a group of inherited disorders of hemoglobin synthesis characterized by a reduced or absent one or more of the globin chains of hemoglobin. </a:t>
            </a:r>
          </a:p>
        </p:txBody>
      </p:sp>
    </p:spTree>
    <p:extLst>
      <p:ext uri="{BB962C8B-B14F-4D97-AF65-F5344CB8AC3E}">
        <p14:creationId xmlns:p14="http://schemas.microsoft.com/office/powerpoint/2010/main" val="206759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E67-F2E4-4D3F-9155-9A90EA33C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17142"/>
            <a:ext cx="7766936" cy="106851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FAAD-2D4D-4906-B789-DB6E9515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91138"/>
            <a:ext cx="7766936" cy="50633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 are two types of thalassemia –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Alpha Thalassemia ( Most Common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When a gene or genes related to alpha globin protein are missing or changed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Alpha globin chains are absent in these type of thalassemia.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Alpha thalassemia occurs most often in people from southeast, Asia, middle east, china and those of African descent  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9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CC7F0-9524-467B-B000-9D9C055A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1526788"/>
            <a:ext cx="8701549" cy="40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FFE4A-C7BB-4537-9D30-F0CAC2A4E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02659"/>
            <a:ext cx="7766936" cy="3224980"/>
          </a:xfrm>
        </p:spPr>
        <p:txBody>
          <a:bodyPr>
            <a:normAutofit lnSpcReduction="10000"/>
          </a:bodyPr>
          <a:lstStyle/>
          <a:p>
            <a:pPr marL="342900" indent="-342900" algn="l">
              <a:buAutoNum type="arabicPeriod" startAt="2"/>
            </a:pPr>
            <a:r>
              <a:rPr lang="en-US" sz="2800" dirty="0"/>
              <a:t>Beta Thalassemia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When similar genes defects affect the production of beta globin proteins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Beta globin chains are absent or reduced in this type of thalassemia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It mostly occurs often in peoples of Mediterranean origin, Chinese, Asian and African are less affected.   </a:t>
            </a:r>
          </a:p>
          <a:p>
            <a:pPr marL="800100" lvl="1" indent="-342900" algn="l">
              <a:buAutoNum type="arabicPeriod" startAt="2"/>
            </a:pPr>
            <a:endParaRPr lang="en-US" dirty="0"/>
          </a:p>
          <a:p>
            <a:pPr algn="l"/>
            <a:r>
              <a:rPr lang="en-US" dirty="0"/>
              <a:t>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1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46CF6CF-E097-4DC4-A303-9A6C45BE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757085"/>
            <a:ext cx="8425152" cy="47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71AC-2166-4110-AB25-2AC09B5F0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4662"/>
            <a:ext cx="7766936" cy="1212350"/>
          </a:xfrm>
        </p:spPr>
        <p:txBody>
          <a:bodyPr/>
          <a:lstStyle/>
          <a:p>
            <a:pPr algn="l"/>
            <a:r>
              <a:rPr lang="en-US" sz="3600" dirty="0"/>
              <a:t>Both Alpha and Beta have different subtypes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4E6F5-14E6-4DA3-BB54-46B946BF7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387012"/>
            <a:ext cx="7766936" cy="4977827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Thalassemia major -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It is developed by inherited gene defects from both parents.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A homozygous person has two thalassemic genes causing a severe condition known as thalassemia major.</a:t>
            </a:r>
          </a:p>
          <a:p>
            <a:pPr lvl="1" algn="l"/>
            <a:endParaRPr lang="en-US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Thalassemia minor -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It includes the receiving of faulty gene from only one parent.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Those who inherit just one beta gene ( heterozygote ) have thalassemia minor also called thalassemia trait, the carrier state of thalassemia.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The person who is heterozygous has one thalassemic gene &amp; one normal gene and is said to have thalassemic minor or thalassemia trait, the carrier state of thalassemia.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7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Algerian</vt:lpstr>
      <vt:lpstr>Arial</vt:lpstr>
      <vt:lpstr>Trebuchet MS</vt:lpstr>
      <vt:lpstr>Wingdings 3</vt:lpstr>
      <vt:lpstr>Facet</vt:lpstr>
      <vt:lpstr>SEMINAR ON THALASSEMIA</vt:lpstr>
      <vt:lpstr>AIMS &amp; OBJECTIVES</vt:lpstr>
      <vt:lpstr>INTODUCTION</vt:lpstr>
      <vt:lpstr>DEFINITION</vt:lpstr>
      <vt:lpstr>TYPES</vt:lpstr>
      <vt:lpstr>PowerPoint Presentation</vt:lpstr>
      <vt:lpstr>PowerPoint Presentation</vt:lpstr>
      <vt:lpstr>PowerPoint Presentation</vt:lpstr>
      <vt:lpstr>Both Alpha and Beta have different subtypes </vt:lpstr>
      <vt:lpstr>PATHOPHYSIOLOGY</vt:lpstr>
      <vt:lpstr>PowerPoint Presentation</vt:lpstr>
      <vt:lpstr>Etiological Factors</vt:lpstr>
      <vt:lpstr>CLINICAL MANIFESTATION</vt:lpstr>
      <vt:lpstr>Diagnostic Evaluation</vt:lpstr>
      <vt:lpstr>Medical Management</vt:lpstr>
      <vt:lpstr>Pharmacologic Management</vt:lpstr>
      <vt:lpstr>Surgical Management</vt:lpstr>
      <vt:lpstr>Nursing Management </vt:lpstr>
      <vt:lpstr>Complications </vt:lpstr>
      <vt:lpstr>Prevention </vt:lpstr>
      <vt:lpstr>Health Education</vt:lpstr>
      <vt:lpstr>PowerPoint Presentation</vt:lpstr>
      <vt:lpstr>Bibliography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THALASSEMIA</dc:title>
  <dc:creator>Ghulaxe, Uday Murlidharrao</dc:creator>
  <cp:lastModifiedBy>Ghulaxe, Uday Murlidharrao</cp:lastModifiedBy>
  <cp:revision>1</cp:revision>
  <dcterms:created xsi:type="dcterms:W3CDTF">2021-05-28T14:03:08Z</dcterms:created>
  <dcterms:modified xsi:type="dcterms:W3CDTF">2021-05-28T14:03:12Z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2021-05-28T14:03:12Z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78b3d9dc-4665-4e26-a9e9-1d722454ad54</vt:lpwstr>
  </property>
  <property fmtid="{D5CDD505-2E9C-101B-9397-08002B2CF9AE}" pid="8" name="MSIP_Label_ea60d57e-af5b-4752-ac57-3e4f28ca11dc_ContentBits">
    <vt:lpwstr>0</vt:lpwstr>
  </property>
</Properties>
</file>