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14EA93-AAC4-46FC-BABF-0C772E1D4312}">
  <a:tblStyle styleId="{C114EA93-AAC4-46FC-BABF-0C772E1D431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6c6428fc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6c6428fc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6c6428fc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6c6428fc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6c6428fc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g266c6428fc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6c6428fcc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266c6428fcc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6c6428fc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6c6428fc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6c6428fc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6c6428fc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0" name="Google Shape;20;p3"/>
          <p:cNvSpPr txBox="1"/>
          <p:nvPr>
            <p:ph idx="2" type="body"/>
          </p:nvPr>
        </p:nvSpPr>
        <p:spPr>
          <a:xfrm>
            <a:off x="4648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1" name="Google Shape;21;p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 name="Google Shape;22;p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 name="Google Shape;23;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7" name="Google Shape;27;p4"/>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8" name="Google Shape;28;p4"/>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9" name="Google Shape;29;p4"/>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30" name="Google Shape;30;p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5"/>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36" name="Google Shape;36;p5"/>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p:nvPr>
            <p:ph idx="2" type="pic"/>
          </p:nvPr>
        </p:nvSpPr>
        <p:spPr>
          <a:xfrm>
            <a:off x="1792289" y="459581"/>
            <a:ext cx="5486400" cy="3086100"/>
          </a:xfrm>
          <a:prstGeom prst="rect">
            <a:avLst/>
          </a:prstGeom>
          <a:noFill/>
          <a:ln>
            <a:noFill/>
          </a:ln>
        </p:spPr>
      </p:sp>
      <p:sp>
        <p:nvSpPr>
          <p:cNvPr id="43" name="Google Shape;43;p6"/>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44" name="Google Shape;44;p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7"/>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0" name="Google Shape;50;p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2" name="Google Shape;52;p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8"/>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6" name="Google Shape;56;p8"/>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8"/>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1" type="body"/>
          </p:nvPr>
        </p:nvSpPr>
        <p:spPr>
          <a:xfrm>
            <a:off x="642938" y="2196703"/>
            <a:ext cx="7815262" cy="2661047"/>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64" name="Google Shape;64;p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 name="Google Shape;65;p9"/>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66" name="Google Shape;66;p9"/>
          <p:cNvSpPr txBox="1"/>
          <p:nvPr>
            <p:ph type="title"/>
          </p:nvPr>
        </p:nvSpPr>
        <p:spPr>
          <a:xfrm>
            <a:off x="138224" y="694236"/>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1600">
                <a:latin typeface="Bookman Old Style"/>
                <a:ea typeface="Bookman Old Style"/>
                <a:cs typeface="Bookman Old Style"/>
                <a:sym typeface="Bookman Old Style"/>
              </a:rPr>
              <a:t>A Seminar on</a:t>
            </a:r>
            <a:br>
              <a:rPr lang="en-US" sz="3600">
                <a:latin typeface="Bookman Old Style"/>
                <a:ea typeface="Bookman Old Style"/>
                <a:cs typeface="Bookman Old Style"/>
                <a:sym typeface="Bookman Old Style"/>
              </a:rPr>
            </a:br>
            <a:r>
              <a:rPr lang="en-US" sz="3600">
                <a:latin typeface="Bookman Old Style"/>
                <a:ea typeface="Bookman Old Style"/>
                <a:cs typeface="Bookman Old Style"/>
                <a:sym typeface="Bookman Old Style"/>
              </a:rPr>
              <a:t>Detection of Phishing Websites</a:t>
            </a:r>
            <a:endParaRPr sz="3600">
              <a:latin typeface="Bookman Old Style"/>
              <a:ea typeface="Bookman Old Style"/>
              <a:cs typeface="Bookman Old Style"/>
              <a:sym typeface="Bookman Old Style"/>
            </a:endParaRPr>
          </a:p>
        </p:txBody>
      </p:sp>
      <p:sp>
        <p:nvSpPr>
          <p:cNvPr id="67" name="Google Shape;67;p9"/>
          <p:cNvSpPr txBox="1"/>
          <p:nvPr/>
        </p:nvSpPr>
        <p:spPr>
          <a:xfrm>
            <a:off x="565079" y="3265625"/>
            <a:ext cx="31473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Team Details </a:t>
            </a:r>
            <a:endParaRPr/>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K. Vaishnavi</a:t>
            </a:r>
            <a:r>
              <a:rPr b="0" i="0" lang="en-US" sz="1400" u="none" cap="none" strike="noStrik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20eg105120</a:t>
            </a:r>
            <a:r>
              <a:rPr b="0" i="0" lang="en-US" sz="1400" u="none" cap="none" strike="noStrike">
                <a:solidFill>
                  <a:srgbClr val="000000"/>
                </a:solidFill>
                <a:latin typeface="Bookman Old Style"/>
                <a:ea typeface="Bookman Old Style"/>
                <a:cs typeface="Bookman Old Style"/>
                <a:sym typeface="Bookman Old Style"/>
              </a:rPr>
              <a:t>)</a:t>
            </a:r>
            <a:endParaRPr/>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P. Shilpa</a:t>
            </a:r>
            <a:r>
              <a:rPr b="0" i="0" lang="en-US" sz="1400" u="none" cap="none" strike="noStrik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20eg105139)</a:t>
            </a:r>
            <a:endParaRPr>
              <a:latin typeface="Bookman Old Style"/>
              <a:ea typeface="Bookman Old Style"/>
              <a:cs typeface="Bookman Old Style"/>
              <a:sym typeface="Bookman Old Style"/>
            </a:endParaRPr>
          </a:p>
          <a:p>
            <a:pPr indent="-342900" lvl="0" marL="342900" marR="0" rtl="0" algn="l">
              <a:lnSpc>
                <a:spcPct val="100000"/>
              </a:lnSpc>
              <a:spcBef>
                <a:spcPts val="0"/>
              </a:spcBef>
              <a:spcAft>
                <a:spcPts val="0"/>
              </a:spcAft>
              <a:buSzPts val="1400"/>
              <a:buFont typeface="Bookman Old Style"/>
              <a:buAutoNum type="arabicPeriod"/>
            </a:pPr>
            <a:r>
              <a:rPr lang="en-US">
                <a:latin typeface="Bookman Old Style"/>
                <a:ea typeface="Bookman Old Style"/>
                <a:cs typeface="Bookman Old Style"/>
                <a:sym typeface="Bookman Old Style"/>
              </a:rPr>
              <a:t>S. Naveen(20eg105143)</a:t>
            </a:r>
            <a:endParaRPr>
              <a:latin typeface="Bookman Old Style"/>
              <a:ea typeface="Bookman Old Style"/>
              <a:cs typeface="Bookman Old Style"/>
              <a:sym typeface="Bookman Old Style"/>
            </a:endParaRPr>
          </a:p>
          <a:p>
            <a:pPr indent="-342900" lvl="0" marL="342900" marR="0" rtl="0" algn="l">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CH. Uday Goud</a:t>
            </a:r>
            <a:r>
              <a:rPr b="0" i="0" lang="en-US" sz="1400" u="none" cap="none" strike="noStrik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20eg105718</a:t>
            </a:r>
            <a:r>
              <a:rPr b="0" i="0" lang="en-US" sz="1400" u="none" cap="none" strike="noStrike">
                <a:solidFill>
                  <a:srgbClr val="000000"/>
                </a:solidFill>
                <a:latin typeface="Bookman Old Style"/>
                <a:ea typeface="Bookman Old Style"/>
                <a:cs typeface="Bookman Old Style"/>
                <a:sym typeface="Bookman Old Style"/>
              </a:rPr>
              <a:t>)</a:t>
            </a:r>
            <a:endParaRPr/>
          </a:p>
        </p:txBody>
      </p:sp>
      <p:sp>
        <p:nvSpPr>
          <p:cNvPr id="68" name="Google Shape;68;p9"/>
          <p:cNvSpPr txBox="1"/>
          <p:nvPr/>
        </p:nvSpPr>
        <p:spPr>
          <a:xfrm>
            <a:off x="5649032" y="3388750"/>
            <a:ext cx="20706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ookman Old Style"/>
                <a:ea typeface="Bookman Old Style"/>
                <a:cs typeface="Bookman Old Style"/>
                <a:sym typeface="Bookman Old Style"/>
              </a:rPr>
              <a:t>Project Supervisor </a:t>
            </a:r>
            <a:endParaRPr/>
          </a:p>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Dr. K. Shailaja</a:t>
            </a:r>
            <a:endParaRPr/>
          </a:p>
          <a:p>
            <a:pPr indent="0" lvl="0" marL="0" marR="0" rtl="0" algn="l">
              <a:lnSpc>
                <a:spcPct val="100000"/>
              </a:lnSpc>
              <a:spcBef>
                <a:spcPts val="0"/>
              </a:spcBef>
              <a:spcAft>
                <a:spcPts val="0"/>
              </a:spcAft>
              <a:buNone/>
            </a:pPr>
            <a:r>
              <a:rPr lang="en-US">
                <a:latin typeface="Bookman Old Style"/>
                <a:ea typeface="Bookman Old Style"/>
                <a:cs typeface="Bookman Old Style"/>
                <a:sym typeface="Bookman Old Style"/>
              </a:rPr>
              <a:t>Assistant Professor</a:t>
            </a:r>
            <a:endParaRPr b="0" i="0" sz="1400" u="none" cap="none" strike="noStrike">
              <a:solidFill>
                <a:srgbClr val="000000"/>
              </a:solidFill>
              <a:latin typeface="Bookman Old Style"/>
              <a:ea typeface="Bookman Old Style"/>
              <a:cs typeface="Bookman Old Style"/>
              <a:sym typeface="Bookman Old Style"/>
            </a:endParaRPr>
          </a:p>
        </p:txBody>
      </p:sp>
      <p:sp>
        <p:nvSpPr>
          <p:cNvPr id="69" name="Google Shape;69;p9"/>
          <p:cNvSpPr txBox="1"/>
          <p:nvPr>
            <p:ph idx="11" type="ftr"/>
          </p:nvPr>
        </p:nvSpPr>
        <p:spPr>
          <a:xfrm>
            <a:off x="3124200" y="4767275"/>
            <a:ext cx="39141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255050" y="541353"/>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200">
                <a:latin typeface="Bookman Old Style"/>
                <a:ea typeface="Bookman Old Style"/>
                <a:cs typeface="Bookman Old Style"/>
                <a:sym typeface="Bookman Old Style"/>
              </a:rPr>
              <a:t>FEATURE SELECTION</a:t>
            </a:r>
            <a:endParaRPr sz="3200">
              <a:latin typeface="Bookman Old Style"/>
              <a:ea typeface="Bookman Old Style"/>
              <a:cs typeface="Bookman Old Style"/>
              <a:sym typeface="Bookman Old Style"/>
            </a:endParaRPr>
          </a:p>
        </p:txBody>
      </p:sp>
      <p:sp>
        <p:nvSpPr>
          <p:cNvPr id="144" name="Google Shape;144;p18"/>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18"/>
          <p:cNvSpPr txBox="1"/>
          <p:nvPr/>
        </p:nvSpPr>
        <p:spPr>
          <a:xfrm>
            <a:off x="2032850" y="1801125"/>
            <a:ext cx="6227700" cy="2023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Domain based Features considered are:</a:t>
            </a:r>
            <a:endParaRPr sz="12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200">
                <a:solidFill>
                  <a:schemeClr val="dk1"/>
                </a:solidFill>
                <a:latin typeface="Bookman Old Style"/>
                <a:ea typeface="Bookman Old Style"/>
                <a:cs typeface="Bookman Old Style"/>
                <a:sym typeface="Bookman Old Style"/>
              </a:rPr>
              <a:t>DNS Record </a:t>
            </a:r>
            <a:endParaRPr sz="12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200">
                <a:solidFill>
                  <a:schemeClr val="dk1"/>
                </a:solidFill>
                <a:latin typeface="Bookman Old Style"/>
                <a:ea typeface="Bookman Old Style"/>
                <a:cs typeface="Bookman Old Style"/>
                <a:sym typeface="Bookman Old Style"/>
              </a:rPr>
              <a:t>Age of Domain </a:t>
            </a:r>
            <a:endParaRPr sz="12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200">
                <a:solidFill>
                  <a:schemeClr val="dk1"/>
                </a:solidFill>
                <a:latin typeface="Bookman Old Style"/>
                <a:ea typeface="Bookman Old Style"/>
                <a:cs typeface="Bookman Old Style"/>
                <a:sym typeface="Bookman Old Style"/>
              </a:rPr>
              <a:t>Website Traffic </a:t>
            </a:r>
            <a:endParaRPr sz="12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200">
                <a:solidFill>
                  <a:schemeClr val="dk1"/>
                </a:solidFill>
                <a:latin typeface="Bookman Old Style"/>
                <a:ea typeface="Bookman Old Style"/>
                <a:cs typeface="Bookman Old Style"/>
                <a:sym typeface="Bookman Old Style"/>
              </a:rPr>
              <a:t>End Period of Domain</a:t>
            </a:r>
            <a:endParaRPr sz="1200">
              <a:solidFill>
                <a:schemeClr val="dk1"/>
              </a:solidFill>
              <a:latin typeface="Bookman Old Style"/>
              <a:ea typeface="Bookman Old Style"/>
              <a:cs typeface="Bookman Old Style"/>
              <a:sym typeface="Bookman Old Style"/>
            </a:endParaRPr>
          </a:p>
          <a:p>
            <a:pPr indent="-304800" lvl="0" marL="457200" rtl="0" algn="l">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HTML and JavaScript based Features considered are:</a:t>
            </a:r>
            <a:endParaRPr sz="12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200">
                <a:solidFill>
                  <a:schemeClr val="dk1"/>
                </a:solidFill>
                <a:latin typeface="Bookman Old Style"/>
                <a:ea typeface="Bookman Old Style"/>
                <a:cs typeface="Bookman Old Style"/>
                <a:sym typeface="Bookman Old Style"/>
              </a:rPr>
              <a:t>Iframe Redirection </a:t>
            </a:r>
            <a:endParaRPr sz="12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200">
                <a:solidFill>
                  <a:schemeClr val="dk1"/>
                </a:solidFill>
                <a:latin typeface="Bookman Old Style"/>
                <a:ea typeface="Bookman Old Style"/>
                <a:cs typeface="Bookman Old Style"/>
                <a:sym typeface="Bookman Old Style"/>
              </a:rPr>
              <a:t>Disabling Right Click </a:t>
            </a:r>
            <a:endParaRPr sz="12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200">
                <a:solidFill>
                  <a:schemeClr val="dk1"/>
                </a:solidFill>
                <a:latin typeface="Bookman Old Style"/>
                <a:ea typeface="Bookman Old Style"/>
                <a:cs typeface="Bookman Old Style"/>
                <a:sym typeface="Bookman Old Style"/>
              </a:rPr>
              <a:t>Status Bar Customization </a:t>
            </a:r>
            <a:endParaRPr sz="1200">
              <a:solidFill>
                <a:schemeClr val="dk1"/>
              </a:solidFill>
              <a:latin typeface="Bookman Old Style"/>
              <a:ea typeface="Bookman Old Style"/>
              <a:cs typeface="Bookman Old Style"/>
              <a:sym typeface="Bookman Old Style"/>
            </a:endParaRPr>
          </a:p>
          <a:p>
            <a:pPr indent="0" lvl="0" marL="457200" rtl="0" algn="l">
              <a:spcBef>
                <a:spcPts val="0"/>
              </a:spcBef>
              <a:spcAft>
                <a:spcPts val="0"/>
              </a:spcAft>
              <a:buNone/>
            </a:pPr>
            <a:r>
              <a:rPr lang="en-US" sz="1200">
                <a:solidFill>
                  <a:schemeClr val="dk1"/>
                </a:solidFill>
                <a:latin typeface="Bookman Old Style"/>
                <a:ea typeface="Bookman Old Style"/>
                <a:cs typeface="Bookman Old Style"/>
                <a:sym typeface="Bookman Old Style"/>
              </a:rPr>
              <a:t>Website Forwarding</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200">
              <a:solidFill>
                <a:schemeClr val="dk1"/>
              </a:solidFill>
              <a:latin typeface="Bookman Old Style"/>
              <a:ea typeface="Bookman Old Style"/>
              <a:cs typeface="Bookman Old Style"/>
              <a:sym typeface="Bookman Old Style"/>
            </a:endParaRPr>
          </a:p>
        </p:txBody>
      </p:sp>
      <p:sp>
        <p:nvSpPr>
          <p:cNvPr id="146" name="Google Shape;146;p18"/>
          <p:cNvSpPr txBox="1"/>
          <p:nvPr/>
        </p:nvSpPr>
        <p:spPr>
          <a:xfrm>
            <a:off x="3072000" y="4562375"/>
            <a:ext cx="3481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Department of Computer Science and Engineering</a:t>
            </a:r>
            <a:endParaRPr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245425" y="587453"/>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200">
                <a:latin typeface="Bookman Old Style"/>
                <a:ea typeface="Bookman Old Style"/>
                <a:cs typeface="Bookman Old Style"/>
                <a:sym typeface="Bookman Old Style"/>
              </a:rPr>
              <a:t>MACHINE LEARNING MODELS</a:t>
            </a:r>
            <a:endParaRPr sz="3200">
              <a:latin typeface="Bookman Old Style"/>
              <a:ea typeface="Bookman Old Style"/>
              <a:cs typeface="Bookman Old Style"/>
              <a:sym typeface="Bookman Old Style"/>
            </a:endParaRPr>
          </a:p>
        </p:txBody>
      </p:sp>
      <p:sp>
        <p:nvSpPr>
          <p:cNvPr id="152" name="Google Shape;152;p19"/>
          <p:cNvSpPr txBox="1"/>
          <p:nvPr>
            <p:ph idx="12" type="sldNum"/>
          </p:nvPr>
        </p:nvSpPr>
        <p:spPr>
          <a:xfrm>
            <a:off x="6591700" y="4869589"/>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3" name="Google Shape;153;p19"/>
          <p:cNvSpPr txBox="1"/>
          <p:nvPr/>
        </p:nvSpPr>
        <p:spPr>
          <a:xfrm>
            <a:off x="1275300" y="1549975"/>
            <a:ext cx="6593400" cy="21789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Bookman Old Style"/>
              <a:buChar char="●"/>
            </a:pPr>
            <a:r>
              <a:rPr lang="en-US" sz="1200">
                <a:solidFill>
                  <a:srgbClr val="374151"/>
                </a:solidFill>
                <a:latin typeface="Bookman Old Style"/>
                <a:ea typeface="Bookman Old Style"/>
                <a:cs typeface="Bookman Old Style"/>
                <a:sym typeface="Bookman Old Style"/>
              </a:rPr>
              <a:t>This project involves a supervised machine learning task, falling into the category of classification problems. In this context, the goal is to classify input URLs as either phishing (1) or legitimate (0). The machine learning models selected for training in this notebook specifically focus on classification techniques.</a:t>
            </a:r>
            <a:endParaRPr sz="1200">
              <a:solidFill>
                <a:srgbClr val="374151"/>
              </a:solidFill>
              <a:latin typeface="Bookman Old Style"/>
              <a:ea typeface="Bookman Old Style"/>
              <a:cs typeface="Bookman Old Style"/>
              <a:sym typeface="Bookman Old Style"/>
            </a:endParaRPr>
          </a:p>
          <a:p>
            <a:pPr indent="-304800" lvl="0" marL="457200" rtl="0" algn="just">
              <a:spcBef>
                <a:spcPts val="0"/>
              </a:spcBef>
              <a:spcAft>
                <a:spcPts val="0"/>
              </a:spcAft>
              <a:buClr>
                <a:srgbClr val="374151"/>
              </a:buClr>
              <a:buSzPts val="1200"/>
              <a:buFont typeface="Bookman Old Style"/>
              <a:buChar char="●"/>
            </a:pPr>
            <a:r>
              <a:rPr lang="en-US" sz="1200">
                <a:solidFill>
                  <a:srgbClr val="374151"/>
                </a:solidFill>
                <a:latin typeface="Bookman Old Style"/>
                <a:ea typeface="Bookman Old Style"/>
                <a:cs typeface="Bookman Old Style"/>
                <a:sym typeface="Bookman Old Style"/>
              </a:rPr>
              <a:t>These models include </a:t>
            </a:r>
            <a:endParaRPr sz="1200">
              <a:solidFill>
                <a:srgbClr val="374151"/>
              </a:solidFill>
              <a:latin typeface="Bookman Old Style"/>
              <a:ea typeface="Bookman Old Style"/>
              <a:cs typeface="Bookman Old Style"/>
              <a:sym typeface="Bookman Old Style"/>
            </a:endParaRPr>
          </a:p>
          <a:p>
            <a:pPr indent="-304800" lvl="1" marL="914400" rtl="0" algn="just">
              <a:spcBef>
                <a:spcPts val="0"/>
              </a:spcBef>
              <a:spcAft>
                <a:spcPts val="0"/>
              </a:spcAft>
              <a:buClr>
                <a:srgbClr val="374151"/>
              </a:buClr>
              <a:buSzPts val="1200"/>
              <a:buFont typeface="Bookman Old Style"/>
              <a:buChar char="○"/>
            </a:pPr>
            <a:r>
              <a:rPr lang="en-US" sz="1200">
                <a:solidFill>
                  <a:srgbClr val="374151"/>
                </a:solidFill>
                <a:latin typeface="Bookman Old Style"/>
                <a:ea typeface="Bookman Old Style"/>
                <a:cs typeface="Bookman Old Style"/>
                <a:sym typeface="Bookman Old Style"/>
              </a:rPr>
              <a:t>Decision Tree </a:t>
            </a:r>
            <a:endParaRPr sz="1200">
              <a:solidFill>
                <a:srgbClr val="374151"/>
              </a:solidFill>
              <a:latin typeface="Bookman Old Style"/>
              <a:ea typeface="Bookman Old Style"/>
              <a:cs typeface="Bookman Old Style"/>
              <a:sym typeface="Bookman Old Style"/>
            </a:endParaRPr>
          </a:p>
          <a:p>
            <a:pPr indent="-304800" lvl="1" marL="914400" rtl="0" algn="just">
              <a:spcBef>
                <a:spcPts val="0"/>
              </a:spcBef>
              <a:spcAft>
                <a:spcPts val="0"/>
              </a:spcAft>
              <a:buClr>
                <a:srgbClr val="374151"/>
              </a:buClr>
              <a:buSzPts val="1200"/>
              <a:buFont typeface="Bookman Old Style"/>
              <a:buChar char="○"/>
            </a:pPr>
            <a:r>
              <a:rPr lang="en-US" sz="1200">
                <a:solidFill>
                  <a:srgbClr val="374151"/>
                </a:solidFill>
                <a:latin typeface="Bookman Old Style"/>
                <a:ea typeface="Bookman Old Style"/>
                <a:cs typeface="Bookman Old Style"/>
                <a:sym typeface="Bookman Old Style"/>
              </a:rPr>
              <a:t>Random Forest</a:t>
            </a:r>
            <a:endParaRPr sz="1200">
              <a:solidFill>
                <a:srgbClr val="374151"/>
              </a:solidFill>
              <a:latin typeface="Bookman Old Style"/>
              <a:ea typeface="Bookman Old Style"/>
              <a:cs typeface="Bookman Old Style"/>
              <a:sym typeface="Bookman Old Style"/>
            </a:endParaRPr>
          </a:p>
          <a:p>
            <a:pPr indent="-304800" lvl="1" marL="914400" rtl="0" algn="just">
              <a:spcBef>
                <a:spcPts val="0"/>
              </a:spcBef>
              <a:spcAft>
                <a:spcPts val="0"/>
              </a:spcAft>
              <a:buClr>
                <a:srgbClr val="374151"/>
              </a:buClr>
              <a:buSzPts val="1200"/>
              <a:buFont typeface="Bookman Old Style"/>
              <a:buChar char="○"/>
            </a:pPr>
            <a:r>
              <a:rPr lang="en-US" sz="1200">
                <a:solidFill>
                  <a:srgbClr val="374151"/>
                </a:solidFill>
                <a:latin typeface="Bookman Old Style"/>
                <a:ea typeface="Bookman Old Style"/>
                <a:cs typeface="Bookman Old Style"/>
                <a:sym typeface="Bookman Old Style"/>
              </a:rPr>
              <a:t>XGBoost</a:t>
            </a:r>
            <a:endParaRPr sz="1200">
              <a:solidFill>
                <a:srgbClr val="374151"/>
              </a:solidFill>
              <a:latin typeface="Bookman Old Style"/>
              <a:ea typeface="Bookman Old Style"/>
              <a:cs typeface="Bookman Old Style"/>
              <a:sym typeface="Bookman Old Style"/>
            </a:endParaRPr>
          </a:p>
        </p:txBody>
      </p:sp>
      <p:sp>
        <p:nvSpPr>
          <p:cNvPr id="154" name="Google Shape;154;p19"/>
          <p:cNvSpPr txBox="1"/>
          <p:nvPr/>
        </p:nvSpPr>
        <p:spPr>
          <a:xfrm>
            <a:off x="3012700" y="4589400"/>
            <a:ext cx="341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Department of Computer Science and Engineering</a:t>
            </a:r>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60" name="Google Shape;160;p20"/>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61" name="Google Shape;161;p20"/>
          <p:cNvSpPr txBox="1"/>
          <p:nvPr>
            <p:ph type="title"/>
          </p:nvPr>
        </p:nvSpPr>
        <p:spPr>
          <a:xfrm>
            <a:off x="1245675" y="487275"/>
            <a:ext cx="6380700" cy="1056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 </a:t>
            </a:r>
            <a:r>
              <a:rPr lang="en-US" sz="3600">
                <a:latin typeface="Bookman Old Style"/>
                <a:ea typeface="Bookman Old Style"/>
                <a:cs typeface="Bookman Old Style"/>
                <a:sym typeface="Bookman Old Style"/>
              </a:rPr>
              <a:t>Illustration</a:t>
            </a:r>
            <a:endParaRPr sz="3600">
              <a:latin typeface="Bookman Old Style"/>
              <a:ea typeface="Bookman Old Style"/>
              <a:cs typeface="Bookman Old Style"/>
              <a:sym typeface="Bookman Old Style"/>
            </a:endParaRPr>
          </a:p>
        </p:txBody>
      </p:sp>
      <p:sp>
        <p:nvSpPr>
          <p:cNvPr id="162" name="Google Shape;162;p20"/>
          <p:cNvSpPr txBox="1"/>
          <p:nvPr/>
        </p:nvSpPr>
        <p:spPr>
          <a:xfrm>
            <a:off x="1397558" y="3001814"/>
            <a:ext cx="6656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63" name="Google Shape;163;p20"/>
          <p:cNvSpPr txBox="1"/>
          <p:nvPr>
            <p:ph idx="11" type="ftr"/>
          </p:nvPr>
        </p:nvSpPr>
        <p:spPr>
          <a:xfrm>
            <a:off x="3124200" y="4767275"/>
            <a:ext cx="33843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64" name="Google Shape;164;p20"/>
          <p:cNvPicPr preferRelativeResize="0"/>
          <p:nvPr/>
        </p:nvPicPr>
        <p:blipFill rotWithShape="1">
          <a:blip r:embed="rId3">
            <a:alphaModFix/>
          </a:blip>
          <a:srcRect b="21172" l="0" r="30221" t="0"/>
          <a:stretch/>
        </p:blipFill>
        <p:spPr>
          <a:xfrm>
            <a:off x="1397550" y="1434050"/>
            <a:ext cx="6076942" cy="3138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70" name="Google Shape;170;p21"/>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71" name="Google Shape;171;p21"/>
          <p:cNvSpPr txBox="1"/>
          <p:nvPr>
            <p:ph type="title"/>
          </p:nvPr>
        </p:nvSpPr>
        <p:spPr>
          <a:xfrm>
            <a:off x="1041944" y="430122"/>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Experiment Environment</a:t>
            </a:r>
            <a:endParaRPr sz="3600">
              <a:latin typeface="Bookman Old Style"/>
              <a:ea typeface="Bookman Old Style"/>
              <a:cs typeface="Bookman Old Style"/>
              <a:sym typeface="Bookman Old Style"/>
            </a:endParaRPr>
          </a:p>
        </p:txBody>
      </p:sp>
      <p:sp>
        <p:nvSpPr>
          <p:cNvPr id="172" name="Google Shape;172;p2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73" name="Google Shape;173;p21"/>
          <p:cNvSpPr txBox="1"/>
          <p:nvPr>
            <p:ph idx="11" type="ftr"/>
          </p:nvPr>
        </p:nvSpPr>
        <p:spPr>
          <a:xfrm>
            <a:off x="3124200" y="4767275"/>
            <a:ext cx="35673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74" name="Google Shape;174;p21"/>
          <p:cNvSpPr txBox="1"/>
          <p:nvPr/>
        </p:nvSpPr>
        <p:spPr>
          <a:xfrm>
            <a:off x="1519100" y="1460100"/>
            <a:ext cx="5910000" cy="22233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Bookman Old Style"/>
              <a:buChar char="●"/>
            </a:pPr>
            <a:r>
              <a:rPr b="1" lang="en-US" sz="1200">
                <a:solidFill>
                  <a:schemeClr val="dk1"/>
                </a:solidFill>
                <a:latin typeface="Bookman Old Style"/>
                <a:ea typeface="Bookman Old Style"/>
                <a:cs typeface="Bookman Old Style"/>
                <a:sym typeface="Bookman Old Style"/>
              </a:rPr>
              <a:t>Tool:</a:t>
            </a:r>
            <a:r>
              <a:rPr lang="en-US" sz="1200">
                <a:solidFill>
                  <a:schemeClr val="dk1"/>
                </a:solidFill>
                <a:latin typeface="Bookman Old Style"/>
                <a:ea typeface="Bookman Old Style"/>
                <a:cs typeface="Bookman Old Style"/>
                <a:sym typeface="Bookman Old Style"/>
              </a:rPr>
              <a:t> Visual Studio Code </a:t>
            </a:r>
            <a:endParaRPr sz="1200">
              <a:solidFill>
                <a:schemeClr val="dk1"/>
              </a:solidFill>
              <a:latin typeface="Bookman Old Style"/>
              <a:ea typeface="Bookman Old Style"/>
              <a:cs typeface="Bookman Old Style"/>
              <a:sym typeface="Bookman Old Style"/>
            </a:endParaRPr>
          </a:p>
          <a:p>
            <a:pPr indent="-304800" lvl="0" marL="457200" rtl="0" algn="just">
              <a:spcBef>
                <a:spcPts val="0"/>
              </a:spcBef>
              <a:spcAft>
                <a:spcPts val="0"/>
              </a:spcAft>
              <a:buClr>
                <a:schemeClr val="dk1"/>
              </a:buClr>
              <a:buSzPts val="1200"/>
              <a:buFont typeface="Bookman Old Style"/>
              <a:buChar char="●"/>
            </a:pPr>
            <a:r>
              <a:rPr b="1" lang="en-US" sz="1200">
                <a:solidFill>
                  <a:schemeClr val="dk1"/>
                </a:solidFill>
                <a:latin typeface="Bookman Old Style"/>
                <a:ea typeface="Bookman Old Style"/>
                <a:cs typeface="Bookman Old Style"/>
                <a:sym typeface="Bookman Old Style"/>
              </a:rPr>
              <a:t>Language: </a:t>
            </a:r>
            <a:r>
              <a:rPr lang="en-US" sz="1200">
                <a:solidFill>
                  <a:schemeClr val="dk1"/>
                </a:solidFill>
                <a:latin typeface="Bookman Old Style"/>
                <a:ea typeface="Bookman Old Style"/>
                <a:cs typeface="Bookman Old Style"/>
                <a:sym typeface="Bookman Old Style"/>
              </a:rPr>
              <a:t>Python</a:t>
            </a:r>
            <a:endParaRPr sz="1200">
              <a:solidFill>
                <a:schemeClr val="dk1"/>
              </a:solidFill>
              <a:latin typeface="Bookman Old Style"/>
              <a:ea typeface="Bookman Old Style"/>
              <a:cs typeface="Bookman Old Style"/>
              <a:sym typeface="Bookman Old Style"/>
            </a:endParaRPr>
          </a:p>
          <a:p>
            <a:pPr indent="-304800" lvl="0" marL="457200" rtl="0" algn="just">
              <a:spcBef>
                <a:spcPts val="0"/>
              </a:spcBef>
              <a:spcAft>
                <a:spcPts val="0"/>
              </a:spcAft>
              <a:buClr>
                <a:schemeClr val="dk1"/>
              </a:buClr>
              <a:buSzPts val="1200"/>
              <a:buFont typeface="Bookman Old Style"/>
              <a:buChar char="●"/>
            </a:pPr>
            <a:r>
              <a:rPr b="1" lang="en-US" sz="1200">
                <a:solidFill>
                  <a:schemeClr val="dk1"/>
                </a:solidFill>
                <a:latin typeface="Bookman Old Style"/>
                <a:ea typeface="Bookman Old Style"/>
                <a:cs typeface="Bookman Old Style"/>
                <a:sym typeface="Bookman Old Style"/>
              </a:rPr>
              <a:t>Dataset:</a:t>
            </a:r>
            <a:r>
              <a:rPr lang="en-US" sz="1200">
                <a:solidFill>
                  <a:schemeClr val="dk1"/>
                </a:solidFill>
                <a:latin typeface="Bookman Old Style"/>
                <a:ea typeface="Bookman Old Style"/>
                <a:cs typeface="Bookman Old Style"/>
                <a:sym typeface="Bookman Old Style"/>
              </a:rPr>
              <a:t> Comma-separated values file</a:t>
            </a:r>
            <a:endParaRPr sz="1200">
              <a:solidFill>
                <a:schemeClr val="dk1"/>
              </a:solidFill>
              <a:latin typeface="Bookman Old Style"/>
              <a:ea typeface="Bookman Old Style"/>
              <a:cs typeface="Bookman Old Style"/>
              <a:sym typeface="Bookman Old Style"/>
            </a:endParaRPr>
          </a:p>
          <a:p>
            <a:pPr indent="-304800" lvl="0" marL="457200" rtl="0" algn="just">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list of columns in dataset are Domain, Have_IP, Have_At, URL_Length, URL_Depth, Redirection, https_Domain, TinyURL, Prefix/Suffix, DNS_Record, Web_Traffic, Domain_Age, Domain_End, iFrame, Mouse_Over, Right_Click, Web_Forwards, Label.</a:t>
            </a:r>
            <a:endParaRPr sz="12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0" name="Google Shape;180;p22"/>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81" name="Google Shape;181;p22"/>
          <p:cNvSpPr txBox="1"/>
          <p:nvPr>
            <p:ph type="title"/>
          </p:nvPr>
        </p:nvSpPr>
        <p:spPr>
          <a:xfrm>
            <a:off x="1080669" y="4235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Project status</a:t>
            </a:r>
            <a:endParaRPr sz="3600">
              <a:latin typeface="Bookman Old Style"/>
              <a:ea typeface="Bookman Old Style"/>
              <a:cs typeface="Bookman Old Style"/>
              <a:sym typeface="Bookman Old Style"/>
            </a:endParaRPr>
          </a:p>
        </p:txBody>
      </p:sp>
      <p:graphicFrame>
        <p:nvGraphicFramePr>
          <p:cNvPr id="182" name="Google Shape;182;p22"/>
          <p:cNvGraphicFramePr/>
          <p:nvPr/>
        </p:nvGraphicFramePr>
        <p:xfrm>
          <a:off x="1123308" y="1279490"/>
          <a:ext cx="3000000" cy="3000000"/>
        </p:xfrm>
        <a:graphic>
          <a:graphicData uri="http://schemas.openxmlformats.org/drawingml/2006/table">
            <a:tbl>
              <a:tblPr bandRow="1" firstRow="1">
                <a:noFill/>
                <a:tableStyleId>{C114EA93-AAC4-46FC-BABF-0C772E1D4312}</a:tableStyleId>
              </a:tblPr>
              <a:tblGrid>
                <a:gridCol w="602750"/>
                <a:gridCol w="4099400"/>
                <a:gridCol w="1900725"/>
              </a:tblGrid>
              <a:tr h="370850">
                <a:tc>
                  <a:txBody>
                    <a:bodyPr/>
                    <a:lstStyle/>
                    <a:p>
                      <a:pPr indent="0" lvl="0" marL="0" marR="0" rtl="0" algn="l">
                        <a:lnSpc>
                          <a:spcPct val="100000"/>
                        </a:lnSpc>
                        <a:spcBef>
                          <a:spcPts val="0"/>
                        </a:spcBef>
                        <a:spcAft>
                          <a:spcPts val="0"/>
                        </a:spcAft>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Functionality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Status</a:t>
                      </a:r>
                      <a:endParaRPr/>
                    </a:p>
                    <a:p>
                      <a:pPr indent="0" lvl="0" marL="0" marR="0" rtl="0" algn="l">
                        <a:lnSpc>
                          <a:spcPct val="100000"/>
                        </a:lnSpc>
                        <a:spcBef>
                          <a:spcPts val="0"/>
                        </a:spcBef>
                        <a:spcAft>
                          <a:spcPts val="0"/>
                        </a:spcAft>
                        <a:buNone/>
                      </a:pPr>
                      <a:r>
                        <a:rPr lang="en-US" sz="1000" u="none" cap="none" strike="noStrike"/>
                        <a:t>(Completed /in-progress/Not</a:t>
                      </a:r>
                      <a:r>
                        <a:rPr lang="en-US" sz="1000" u="none" cap="none" strike="noStrike"/>
                        <a:t> started)</a:t>
                      </a:r>
                      <a:endParaRPr sz="10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1</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Data Collection</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Completed</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2</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Feature Extraction</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In-progress</a:t>
                      </a:r>
                      <a:endParaRPr sz="1200">
                        <a:solidFill>
                          <a:schemeClr val="dk1"/>
                        </a:solidFill>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3</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Model Training</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sz="1200">
                          <a:solidFill>
                            <a:schemeClr val="dk1"/>
                          </a:solidFill>
                          <a:latin typeface="Bookman Old Style"/>
                          <a:ea typeface="Bookman Old Style"/>
                          <a:cs typeface="Bookman Old Style"/>
                          <a:sym typeface="Bookman Old Style"/>
                        </a:rPr>
                        <a:t>Completed</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4</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Front-end </a:t>
                      </a:r>
                      <a:r>
                        <a:rPr lang="en-US" sz="1200">
                          <a:solidFill>
                            <a:schemeClr val="dk1"/>
                          </a:solidFill>
                          <a:latin typeface="Bookman Old Style"/>
                          <a:ea typeface="Bookman Old Style"/>
                          <a:cs typeface="Bookman Old Style"/>
                          <a:sym typeface="Bookman Old Style"/>
                        </a:rPr>
                        <a:t>Development</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In-progress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5</a:t>
                      </a:r>
                      <a:endParaRPr sz="1200">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Model Integration</a:t>
                      </a:r>
                      <a:endParaRPr sz="1200">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Not Started</a:t>
                      </a:r>
                      <a:endParaRPr sz="1200">
                        <a:solidFill>
                          <a:schemeClr val="dk1"/>
                        </a:solidFill>
                        <a:latin typeface="Bookman Old Style"/>
                        <a:ea typeface="Bookman Old Style"/>
                        <a:cs typeface="Bookman Old Style"/>
                        <a:sym typeface="Bookman Old Style"/>
                      </a:endParaRPr>
                    </a:p>
                  </a:txBody>
                  <a:tcPr marT="45725" marB="45725" marR="91450" marL="91450"/>
                </a:tc>
              </a:tr>
            </a:tbl>
          </a:graphicData>
        </a:graphic>
      </p:graphicFrame>
      <p:sp>
        <p:nvSpPr>
          <p:cNvPr id="183" name="Google Shape;183;p2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84" name="Google Shape;184;p22"/>
          <p:cNvSpPr txBox="1"/>
          <p:nvPr>
            <p:ph idx="11" type="ftr"/>
          </p:nvPr>
        </p:nvSpPr>
        <p:spPr>
          <a:xfrm>
            <a:off x="3124200" y="4767275"/>
            <a:ext cx="33075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0" name="Google Shape;190;p23"/>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91" name="Google Shape;191;p23"/>
          <p:cNvSpPr txBox="1"/>
          <p:nvPr>
            <p:ph type="title"/>
          </p:nvPr>
        </p:nvSpPr>
        <p:spPr>
          <a:xfrm>
            <a:off x="1600419" y="86847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References</a:t>
            </a:r>
            <a:endParaRPr sz="3600">
              <a:latin typeface="Bookman Old Style"/>
              <a:ea typeface="Bookman Old Style"/>
              <a:cs typeface="Bookman Old Style"/>
              <a:sym typeface="Bookman Old Style"/>
            </a:endParaRPr>
          </a:p>
        </p:txBody>
      </p:sp>
      <p:sp>
        <p:nvSpPr>
          <p:cNvPr id="192" name="Google Shape;192;p2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93" name="Google Shape;193;p23"/>
          <p:cNvSpPr txBox="1"/>
          <p:nvPr>
            <p:ph idx="11" type="ftr"/>
          </p:nvPr>
        </p:nvSpPr>
        <p:spPr>
          <a:xfrm>
            <a:off x="3124200" y="4767275"/>
            <a:ext cx="42891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94" name="Google Shape;194;p23"/>
          <p:cNvSpPr txBox="1"/>
          <p:nvPr/>
        </p:nvSpPr>
        <p:spPr>
          <a:xfrm>
            <a:off x="1686350" y="1592025"/>
            <a:ext cx="6400800" cy="1944300"/>
          </a:xfrm>
          <a:prstGeom prst="rect">
            <a:avLst/>
          </a:prstGeom>
          <a:noFill/>
          <a:ln>
            <a:noFill/>
          </a:ln>
        </p:spPr>
        <p:txBody>
          <a:bodyPr anchorCtr="0" anchor="t" bIns="91425" lIns="91425" spcFirstLastPara="1" rIns="91425" wrap="square" tIns="91425">
            <a:noAutofit/>
          </a:bodyPr>
          <a:lstStyle/>
          <a:p>
            <a:pPr indent="0" lvl="0" marL="0" rtl="0" algn="just">
              <a:lnSpc>
                <a:spcPct val="94166"/>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[1]. Alswailem, A., Alabdullah, B., Alrumayh, N., &amp; Alsedrani, A. (2019). Detecting Phishing Websites Using Machine Learning. 2019 2nd International Conference on Computer Applications &amp; Information Security (ICCAIS).</a:t>
            </a:r>
            <a:endParaRPr sz="1200">
              <a:solidFill>
                <a:schemeClr val="dk1"/>
              </a:solidFill>
              <a:latin typeface="Bookman Old Style"/>
              <a:ea typeface="Bookman Old Style"/>
              <a:cs typeface="Bookman Old Style"/>
              <a:sym typeface="Bookman Old Style"/>
            </a:endParaRPr>
          </a:p>
          <a:p>
            <a:pPr indent="0" lvl="0" marL="0" rtl="0" algn="just">
              <a:lnSpc>
                <a:spcPct val="94166"/>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[2]. Razaque, A., Frej, M. B. H., Sabyrov, D., Shaikhyn, A., Amsaad, F., &amp; Oun, A. (2020). Detection</a:t>
            </a:r>
            <a:r>
              <a:rPr i="1" lang="en-US" sz="1200">
                <a:solidFill>
                  <a:schemeClr val="dk1"/>
                </a:solidFill>
                <a:latin typeface="Bookman Old Style"/>
                <a:ea typeface="Bookman Old Style"/>
                <a:cs typeface="Bookman Old Style"/>
                <a:sym typeface="Bookman Old Style"/>
              </a:rPr>
              <a:t> </a:t>
            </a:r>
            <a:r>
              <a:rPr lang="en-US" sz="1200">
                <a:solidFill>
                  <a:schemeClr val="dk1"/>
                </a:solidFill>
                <a:latin typeface="Bookman Old Style"/>
                <a:ea typeface="Bookman Old Style"/>
                <a:cs typeface="Bookman Old Style"/>
                <a:sym typeface="Bookman Old Style"/>
              </a:rPr>
              <a:t>of Phishing Websites</a:t>
            </a:r>
            <a:r>
              <a:rPr i="1" lang="en-US" sz="1200">
                <a:solidFill>
                  <a:schemeClr val="dk1"/>
                </a:solidFill>
                <a:latin typeface="Bookman Old Style"/>
                <a:ea typeface="Bookman Old Style"/>
                <a:cs typeface="Bookman Old Style"/>
                <a:sym typeface="Bookman Old Style"/>
              </a:rPr>
              <a:t> </a:t>
            </a:r>
            <a:r>
              <a:rPr lang="en-US" sz="1200">
                <a:solidFill>
                  <a:schemeClr val="dk1"/>
                </a:solidFill>
                <a:latin typeface="Bookman Old Style"/>
                <a:ea typeface="Bookman Old Style"/>
                <a:cs typeface="Bookman Old Style"/>
                <a:sym typeface="Bookman Old Style"/>
              </a:rPr>
              <a:t>using Machine Learning.</a:t>
            </a:r>
            <a:r>
              <a:rPr i="1" lang="en-US" sz="1200">
                <a:solidFill>
                  <a:schemeClr val="dk1"/>
                </a:solidFill>
                <a:latin typeface="Bookman Old Style"/>
                <a:ea typeface="Bookman Old Style"/>
                <a:cs typeface="Bookman Old Style"/>
                <a:sym typeface="Bookman Old Style"/>
              </a:rPr>
              <a:t> </a:t>
            </a:r>
            <a:r>
              <a:rPr lang="en-US" sz="1200">
                <a:solidFill>
                  <a:schemeClr val="dk1"/>
                </a:solidFill>
                <a:latin typeface="Bookman Old Style"/>
                <a:ea typeface="Bookman Old Style"/>
                <a:cs typeface="Bookman Old Style"/>
                <a:sym typeface="Bookman Old Style"/>
              </a:rPr>
              <a:t>2020 </a:t>
            </a:r>
            <a:r>
              <a:rPr i="1" lang="en-US" sz="1200">
                <a:solidFill>
                  <a:schemeClr val="dk1"/>
                </a:solidFill>
                <a:latin typeface="Bookman Old Style"/>
                <a:ea typeface="Bookman Old Style"/>
                <a:cs typeface="Bookman Old Style"/>
                <a:sym typeface="Bookman Old Style"/>
              </a:rPr>
              <a:t>IEEE </a:t>
            </a:r>
            <a:r>
              <a:rPr lang="en-US" sz="1200">
                <a:solidFill>
                  <a:schemeClr val="dk1"/>
                </a:solidFill>
                <a:latin typeface="Bookman Old Style"/>
                <a:ea typeface="Bookman Old Style"/>
                <a:cs typeface="Bookman Old Style"/>
                <a:sym typeface="Bookman Old Style"/>
              </a:rPr>
              <a:t>Cloud Summit.</a:t>
            </a:r>
            <a:endParaRPr sz="1200">
              <a:solidFill>
                <a:schemeClr val="dk1"/>
              </a:solidFill>
              <a:latin typeface="Bookman Old Style"/>
              <a:ea typeface="Bookman Old Style"/>
              <a:cs typeface="Bookman Old Style"/>
              <a:sym typeface="Bookman Old Style"/>
            </a:endParaRPr>
          </a:p>
          <a:p>
            <a:pPr indent="0" lvl="0" marL="0" rtl="0" algn="just">
              <a:lnSpc>
                <a:spcPct val="94166"/>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[3]. Alkawaz, M. H., Steven, S. J., &amp; Hajamydeen, A. I. (2020). Detecting Phishing Website Using Machine Learning.</a:t>
            </a:r>
            <a:r>
              <a:rPr i="1" lang="en-US" sz="1200">
                <a:solidFill>
                  <a:schemeClr val="dk1"/>
                </a:solidFill>
                <a:latin typeface="Bookman Old Style"/>
                <a:ea typeface="Bookman Old Style"/>
                <a:cs typeface="Bookman Old Style"/>
                <a:sym typeface="Bookman Old Style"/>
              </a:rPr>
              <a:t> </a:t>
            </a:r>
            <a:r>
              <a:rPr lang="en-US" sz="1200">
                <a:solidFill>
                  <a:schemeClr val="dk1"/>
                </a:solidFill>
                <a:latin typeface="Bookman Old Style"/>
                <a:ea typeface="Bookman Old Style"/>
                <a:cs typeface="Bookman Old Style"/>
                <a:sym typeface="Bookman Old Style"/>
              </a:rPr>
              <a:t>2020 16th IEEE International Colloquium on Signal Processing &amp; Its Applications (CSPA).</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2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0" name="Google Shape;200;p24"/>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01" name="Google Shape;201;p24"/>
          <p:cNvSpPr txBox="1"/>
          <p:nvPr>
            <p:ph type="title"/>
          </p:nvPr>
        </p:nvSpPr>
        <p:spPr>
          <a:xfrm>
            <a:off x="846735" y="1759067"/>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Thank you</a:t>
            </a:r>
            <a:endParaRPr sz="3600">
              <a:latin typeface="Bookman Old Style"/>
              <a:ea typeface="Bookman Old Style"/>
              <a:cs typeface="Bookman Old Style"/>
              <a:sym typeface="Bookman Old Style"/>
            </a:endParaRPr>
          </a:p>
        </p:txBody>
      </p:sp>
      <p:sp>
        <p:nvSpPr>
          <p:cNvPr id="202" name="Google Shape;202;p24"/>
          <p:cNvSpPr txBox="1"/>
          <p:nvPr>
            <p:ph idx="11" type="ftr"/>
          </p:nvPr>
        </p:nvSpPr>
        <p:spPr>
          <a:xfrm>
            <a:off x="3124200" y="4767275"/>
            <a:ext cx="34902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8" name="Google Shape;208;p25"/>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09" name="Google Shape;209;p25"/>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400">
                <a:latin typeface="Bookman Old Style"/>
                <a:ea typeface="Bookman Old Style"/>
                <a:cs typeface="Bookman Old Style"/>
                <a:sym typeface="Bookman Old Style"/>
              </a:rPr>
              <a:t>Project seminar–I Evaluation</a:t>
            </a:r>
            <a:endParaRPr sz="2400">
              <a:latin typeface="Bookman Old Style"/>
              <a:ea typeface="Bookman Old Style"/>
              <a:cs typeface="Bookman Old Style"/>
              <a:sym typeface="Bookman Old Style"/>
            </a:endParaRPr>
          </a:p>
        </p:txBody>
      </p:sp>
      <p:graphicFrame>
        <p:nvGraphicFramePr>
          <p:cNvPr id="210" name="Google Shape;210;p25"/>
          <p:cNvGraphicFramePr/>
          <p:nvPr/>
        </p:nvGraphicFramePr>
        <p:xfrm>
          <a:off x="1123308" y="1279490"/>
          <a:ext cx="3000000" cy="3000000"/>
        </p:xfrm>
        <a:graphic>
          <a:graphicData uri="http://schemas.openxmlformats.org/drawingml/2006/table">
            <a:tbl>
              <a:tblPr bandRow="1" firstRow="1">
                <a:noFill/>
                <a:tableStyleId>{C114EA93-AAC4-46FC-BABF-0C772E1D4312}</a:tableStyleId>
              </a:tblPr>
              <a:tblGrid>
                <a:gridCol w="602750"/>
                <a:gridCol w="4099400"/>
                <a:gridCol w="1900725"/>
              </a:tblGrid>
              <a:tr h="370850">
                <a:tc>
                  <a:txBody>
                    <a:bodyPr/>
                    <a:lstStyle/>
                    <a:p>
                      <a:pPr indent="0" lvl="0" marL="0" marR="0" rtl="0" algn="l">
                        <a:lnSpc>
                          <a:spcPct val="100000"/>
                        </a:lnSpc>
                        <a:spcBef>
                          <a:spcPts val="0"/>
                        </a:spcBef>
                        <a:spcAft>
                          <a:spcPts val="0"/>
                        </a:spcAft>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Rubrics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t>Marks</a:t>
                      </a:r>
                      <a:endParaRPr sz="10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Concept Introduction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4</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Literature</a:t>
                      </a:r>
                      <a:r>
                        <a:rPr lang="en-US" sz="1400" u="none" cap="none" strike="noStrike"/>
                        <a:t> </a:t>
                      </a:r>
                      <a:r>
                        <a:rPr lang="en-US" sz="1400" u="none" cap="none" strike="noStrike"/>
                        <a:t>and</a:t>
                      </a:r>
                      <a:r>
                        <a:rPr lang="en-US" sz="1400" u="none" cap="none" strike="noStrike"/>
                        <a:t> </a:t>
                      </a:r>
                      <a:r>
                        <a:rPr lang="en-US" sz="1400" u="none" cap="none" strike="noStrike"/>
                        <a:t>Parameter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Problem</a:t>
                      </a:r>
                      <a:r>
                        <a:rPr lang="en-US" sz="1400" u="none" cap="none" strike="noStrike"/>
                        <a:t> </a:t>
                      </a:r>
                      <a:r>
                        <a:rPr lang="en-US" sz="1400" u="none" cap="none" strike="noStrike"/>
                        <a:t> and </a:t>
                      </a:r>
                      <a:r>
                        <a:rPr lang="en-US" sz="1200" u="none" cap="none" strike="noStrike">
                          <a:latin typeface="Bookman Old Style"/>
                          <a:ea typeface="Bookman Old Style"/>
                          <a:cs typeface="Bookman Old Style"/>
                          <a:sym typeface="Bookman Old Style"/>
                        </a:rPr>
                        <a:t>Problem </a:t>
                      </a:r>
                      <a:r>
                        <a:rPr lang="en-US" sz="1400" u="none" cap="none" strike="noStrike">
                          <a:latin typeface="Bookman Old Style"/>
                          <a:ea typeface="Bookman Old Style"/>
                          <a:cs typeface="Bookman Old Style"/>
                          <a:sym typeface="Bookman Old Style"/>
                        </a:rPr>
                        <a:t>Illustration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8</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4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Proposed Method and  </a:t>
                      </a:r>
                      <a:r>
                        <a:rPr lang="en-US" sz="1600" u="none" cap="none" strike="noStrike">
                          <a:latin typeface="Bookman Old Style"/>
                          <a:ea typeface="Bookman Old Style"/>
                          <a:cs typeface="Bookman Old Style"/>
                          <a:sym typeface="Bookman Old Style"/>
                        </a:rPr>
                        <a:t>Illustration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8</a:t>
                      </a:r>
                      <a:endParaRPr sz="1400" u="none" cap="none" strike="noStrike"/>
                    </a:p>
                  </a:txBody>
                  <a:tcPr marT="45725" marB="45725" marR="91450" marL="91450"/>
                </a:tc>
              </a:tr>
              <a:tr h="370850">
                <a:tc gridSpan="2">
                  <a:txBody>
                    <a:bodyPr/>
                    <a:lstStyle/>
                    <a:p>
                      <a:pPr indent="0" lvl="0" marL="0" marR="0" rtl="0" algn="ctr">
                        <a:lnSpc>
                          <a:spcPct val="100000"/>
                        </a:lnSpc>
                        <a:spcBef>
                          <a:spcPts val="0"/>
                        </a:spcBef>
                        <a:spcAft>
                          <a:spcPts val="0"/>
                        </a:spcAft>
                        <a:buNone/>
                      </a:pPr>
                      <a:r>
                        <a:rPr lang="en-US" sz="1400" u="none" cap="none" strike="noStrike"/>
                        <a:t>Total</a:t>
                      </a:r>
                      <a:endParaRPr sz="1400" u="none" cap="none" strike="noStrike"/>
                    </a:p>
                  </a:txBody>
                  <a:tcPr marT="45725" marB="45725" marR="91450" marL="91450"/>
                </a:tc>
                <a:tc hMerge="1"/>
                <a:tc>
                  <a:txBody>
                    <a:bodyPr/>
                    <a:lstStyle/>
                    <a:p>
                      <a:pPr indent="0" lvl="0" marL="0" marR="0" rtl="0" algn="l">
                        <a:lnSpc>
                          <a:spcPct val="100000"/>
                        </a:lnSpc>
                        <a:spcBef>
                          <a:spcPts val="0"/>
                        </a:spcBef>
                        <a:spcAft>
                          <a:spcPts val="0"/>
                        </a:spcAft>
                        <a:buNone/>
                      </a:pPr>
                      <a:r>
                        <a:rPr lang="en-US" sz="1400" u="none" cap="none" strike="noStrike"/>
                        <a:t>25</a:t>
                      </a:r>
                      <a:endParaRPr sz="1400" u="none" cap="none" strike="noStrike"/>
                    </a:p>
                  </a:txBody>
                  <a:tcPr marT="45725" marB="45725" marR="91450" marL="91450"/>
                </a:tc>
              </a:tr>
            </a:tbl>
          </a:graphicData>
        </a:graphic>
      </p:graphicFrame>
      <p:sp>
        <p:nvSpPr>
          <p:cNvPr id="211" name="Google Shape;211;p2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212" name="Google Shape;212;p2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75" name="Google Shape;75;p10"/>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76" name="Google Shape;76;p10"/>
          <p:cNvSpPr txBox="1"/>
          <p:nvPr>
            <p:ph type="title"/>
          </p:nvPr>
        </p:nvSpPr>
        <p:spPr>
          <a:xfrm>
            <a:off x="1513344" y="69372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77" name="Google Shape;77;p10"/>
          <p:cNvSpPr txBox="1"/>
          <p:nvPr/>
        </p:nvSpPr>
        <p:spPr>
          <a:xfrm>
            <a:off x="1068325" y="1490150"/>
            <a:ext cx="7407000" cy="2524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Phishing is a form of cyber attack where malicious actors attempt to deceive individuals into providing sensitive information, such as usernames, passwords, financial details, or other personal information, by posing as a trustworthy entity. This is typically done through fraudulent emails, messages, or websites that mimic legitimate ones.</a:t>
            </a:r>
            <a:endParaRPr sz="1200">
              <a:solidFill>
                <a:schemeClr val="dk1"/>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In order to avoid getting phished,</a:t>
            </a:r>
            <a:endParaRPr sz="1200">
              <a:solidFill>
                <a:schemeClr val="dk1"/>
              </a:solidFill>
              <a:latin typeface="Bookman Old Style"/>
              <a:ea typeface="Bookman Old Style"/>
              <a:cs typeface="Bookman Old Style"/>
              <a:sym typeface="Bookman Old Style"/>
            </a:endParaRPr>
          </a:p>
          <a:p>
            <a:pPr indent="45720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 users should have awareness of phishing websites. </a:t>
            </a:r>
            <a:endParaRPr sz="1200">
              <a:solidFill>
                <a:schemeClr val="dk1"/>
              </a:solidFill>
              <a:latin typeface="Bookman Old Style"/>
              <a:ea typeface="Bookman Old Style"/>
              <a:cs typeface="Bookman Old Style"/>
              <a:sym typeface="Bookman Old Style"/>
            </a:endParaRPr>
          </a:p>
          <a:p>
            <a:pPr indent="45720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 have a blacklist of phishing websites which requires the knowledge of website </a:t>
            </a:r>
            <a:endParaRPr sz="1200">
              <a:solidFill>
                <a:schemeClr val="dk1"/>
              </a:solidFill>
              <a:latin typeface="Bookman Old Style"/>
              <a:ea typeface="Bookman Old Style"/>
              <a:cs typeface="Bookman Old Style"/>
              <a:sym typeface="Bookman Old Style"/>
            </a:endParaRPr>
          </a:p>
          <a:p>
            <a:pPr indent="45720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being detected as phishing.</a:t>
            </a:r>
            <a:endParaRPr sz="1200">
              <a:solidFill>
                <a:schemeClr val="dk1"/>
              </a:solidFill>
              <a:latin typeface="Bookman Old Style"/>
              <a:ea typeface="Bookman Old Style"/>
              <a:cs typeface="Bookman Old Style"/>
              <a:sym typeface="Bookman Old Style"/>
            </a:endParaRPr>
          </a:p>
          <a:p>
            <a:pPr indent="45720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 detect them in their early appearance, using machine learning.</a:t>
            </a:r>
            <a:endParaRPr sz="1200">
              <a:solidFill>
                <a:schemeClr val="dk1"/>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None/>
            </a:pPr>
            <a:r>
              <a:rPr b="1" lang="en-US">
                <a:solidFill>
                  <a:schemeClr val="dk1"/>
                </a:solidFill>
                <a:latin typeface="Bookman Old Style"/>
                <a:ea typeface="Bookman Old Style"/>
                <a:cs typeface="Bookman Old Style"/>
                <a:sym typeface="Bookman Old Style"/>
              </a:rPr>
              <a:t>Applications</a:t>
            </a:r>
            <a:endParaRPr b="1">
              <a:solidFill>
                <a:schemeClr val="dk1"/>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Threat Intelligence Platforms</a:t>
            </a:r>
            <a:endParaRPr sz="1200">
              <a:solidFill>
                <a:schemeClr val="dk1"/>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Web Browser Integration</a:t>
            </a:r>
            <a:endParaRPr sz="1200">
              <a:solidFill>
                <a:schemeClr val="dk1"/>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Network Security Appliances</a:t>
            </a:r>
            <a:endParaRPr sz="1200">
              <a:solidFill>
                <a:schemeClr val="dk1"/>
              </a:solidFill>
              <a:latin typeface="Bookman Old Style"/>
              <a:ea typeface="Bookman Old Style"/>
              <a:cs typeface="Bookman Old Style"/>
              <a:sym typeface="Bookman Old Style"/>
            </a:endParaRPr>
          </a:p>
        </p:txBody>
      </p:sp>
      <p:sp>
        <p:nvSpPr>
          <p:cNvPr id="78" name="Google Shape;78;p10"/>
          <p:cNvSpPr txBox="1"/>
          <p:nvPr>
            <p:ph idx="11" type="ftr"/>
          </p:nvPr>
        </p:nvSpPr>
        <p:spPr>
          <a:xfrm>
            <a:off x="3124200" y="4767275"/>
            <a:ext cx="33393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4" name="Google Shape;84;p11"/>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85" name="Google Shape;85;p11"/>
          <p:cNvSpPr txBox="1"/>
          <p:nvPr>
            <p:ph type="title"/>
          </p:nvPr>
        </p:nvSpPr>
        <p:spPr>
          <a:xfrm>
            <a:off x="1231819" y="16847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Literature </a:t>
            </a:r>
            <a:endParaRPr sz="3600"/>
          </a:p>
        </p:txBody>
      </p:sp>
      <p:graphicFrame>
        <p:nvGraphicFramePr>
          <p:cNvPr id="86" name="Google Shape;86;p11"/>
          <p:cNvGraphicFramePr/>
          <p:nvPr/>
        </p:nvGraphicFramePr>
        <p:xfrm>
          <a:off x="640709" y="993946"/>
          <a:ext cx="3000000" cy="3000000"/>
        </p:xfrm>
        <a:graphic>
          <a:graphicData uri="http://schemas.openxmlformats.org/drawingml/2006/table">
            <a:tbl>
              <a:tblPr bandRow="1" firstRow="1">
                <a:noFill/>
                <a:tableStyleId>{C114EA93-AAC4-46FC-BABF-0C772E1D4312}</a:tableStyleId>
              </a:tblPr>
              <a:tblGrid>
                <a:gridCol w="1208325"/>
                <a:gridCol w="4046800"/>
                <a:gridCol w="1382475"/>
                <a:gridCol w="1408500"/>
              </a:tblGrid>
              <a:tr h="304375">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Author(s)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Strategies</a:t>
                      </a:r>
                      <a:r>
                        <a:rPr lang="en-US" sz="1200" u="none" cap="none" strike="noStrike">
                          <a:solidFill>
                            <a:schemeClr val="dk1"/>
                          </a:solidFill>
                          <a:latin typeface="Bookman Old Style"/>
                          <a:ea typeface="Bookman Old Style"/>
                          <a:cs typeface="Bookman Old Style"/>
                          <a:sym typeface="Bookman Old Style"/>
                        </a:rPr>
                        <a:t> </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Advantages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Disadvantages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r h="3380650">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A.Alswailem</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B.Alabdullah</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N.Alrumayh</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A. Alsedrani</a:t>
                      </a:r>
                      <a:endParaRPr sz="1200">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The authors identify pertinent features, such as URL length, the presence of suspicious keywords, use of frames, and website age, among others, to develop a comprehensive understanding of potential indicators of phishing. Subsequently, the project delves into model selection and training, employing various machine learning algorithms, including Naive Bayes, Support Vector Machines (SVM), and Artificial Neural Networks (ANNs). These algorithms undergo training on labeled datasets encompassing examples of both phishing and legitimate websites, each contributing distinct strengths and weaknesses concerning accuracy and interpretability. The trained models are then employed for website classification based on the extracted features, and their performance is rigorously assessed using metrics like accuracy, precision, and recall. </a:t>
                      </a:r>
                      <a:endParaRPr sz="1200">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Automating phishing detection saves resources and scales efficiently, reducing human effort and potential biases.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The model's effectiveness relies heavily on the quality and comprehensiveness of the training data. Biases within the data can be propagated by the model.</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bl>
          </a:graphicData>
        </a:graphic>
      </p:graphicFrame>
      <p:sp>
        <p:nvSpPr>
          <p:cNvPr id="87" name="Google Shape;87;p11"/>
          <p:cNvSpPr txBox="1"/>
          <p:nvPr>
            <p:ph idx="11" type="ftr"/>
          </p:nvPr>
        </p:nvSpPr>
        <p:spPr>
          <a:xfrm>
            <a:off x="3124200" y="4767275"/>
            <a:ext cx="33789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3" name="Google Shape;93;p12"/>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94" name="Google Shape;94;p12"/>
          <p:cNvSpPr txBox="1"/>
          <p:nvPr>
            <p:ph type="title"/>
          </p:nvPr>
        </p:nvSpPr>
        <p:spPr>
          <a:xfrm>
            <a:off x="1328069" y="11072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Literature </a:t>
            </a:r>
            <a:endParaRPr sz="3600"/>
          </a:p>
        </p:txBody>
      </p:sp>
      <p:graphicFrame>
        <p:nvGraphicFramePr>
          <p:cNvPr id="95" name="Google Shape;95;p12"/>
          <p:cNvGraphicFramePr/>
          <p:nvPr/>
        </p:nvGraphicFramePr>
        <p:xfrm>
          <a:off x="561384" y="637196"/>
          <a:ext cx="3000000" cy="3000000"/>
        </p:xfrm>
        <a:graphic>
          <a:graphicData uri="http://schemas.openxmlformats.org/drawingml/2006/table">
            <a:tbl>
              <a:tblPr bandRow="1" firstRow="1">
                <a:noFill/>
                <a:tableStyleId>{C114EA93-AAC4-46FC-BABF-0C772E1D4312}</a:tableStyleId>
              </a:tblPr>
              <a:tblGrid>
                <a:gridCol w="1267800"/>
                <a:gridCol w="4606825"/>
                <a:gridCol w="1210400"/>
                <a:gridCol w="1278225"/>
              </a:tblGrid>
              <a:tr h="292300">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Author(s)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Strategies</a:t>
                      </a:r>
                      <a:r>
                        <a:rPr lang="en-US" sz="1200" u="none" cap="none" strike="noStrike">
                          <a:solidFill>
                            <a:schemeClr val="dk1"/>
                          </a:solidFill>
                          <a:latin typeface="Bookman Old Style"/>
                          <a:ea typeface="Bookman Old Style"/>
                          <a:cs typeface="Bookman Old Style"/>
                          <a:sym typeface="Bookman Old Style"/>
                        </a:rPr>
                        <a:t> </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Advantages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Disadvantages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r h="3808025">
                <a:tc>
                  <a:txBody>
                    <a:bodyPr/>
                    <a:lstStyle/>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A. Razaque </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M. B. H. Frej</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D. Sabyrov</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A. Shaikhyn</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F. Amsaad</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A. Oun</a:t>
                      </a:r>
                      <a:endParaRPr sz="1200">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The project's foundation is built upon collecting a lot of data, including both fake and real websites. Using a list of known fake websites, called a blacklist, the project carefully filters these websites. It looks at important details like text, links, images, and web addresses from both fake and real websites. After that, the project focuses on understanding and sorting these details using machines and learning techniques, especially things like Natural Language Processing and sentiment analysis. This helps find patterns in the language and spot suspicious content that might mean a website is trying to trick people. The project combines this understanding with information from the blacklist to teach a machine how to tell if a new website is real or fake. To make all this useful for regular users, the authors create a Chrome extension, which is like a little tool that works with the Chrome web browser. This tool uses the machine learning model to quickly check websites while people are browsing. If it thinks a website might be fake, it warns the user, making the internet safer for everyone.</a:t>
                      </a:r>
                      <a:endParaRPr sz="1200">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Combining blacklist filtering with ML-powered semantic analysis offers a layered defense against phishing, increasing the chances of catching both known and novel scams.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Running real-time analyses within a browser extension might pose certain resource constraints, particularly on older devices.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bl>
          </a:graphicData>
        </a:graphic>
      </p:graphicFrame>
      <p:sp>
        <p:nvSpPr>
          <p:cNvPr id="96" name="Google Shape;96;p12"/>
          <p:cNvSpPr txBox="1"/>
          <p:nvPr>
            <p:ph idx="11" type="ftr"/>
          </p:nvPr>
        </p:nvSpPr>
        <p:spPr>
          <a:xfrm>
            <a:off x="2855250" y="4812725"/>
            <a:ext cx="3775500" cy="1830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p13"/>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03" name="Google Shape;103;p13"/>
          <p:cNvSpPr txBox="1"/>
          <p:nvPr>
            <p:ph type="title"/>
          </p:nvPr>
        </p:nvSpPr>
        <p:spPr>
          <a:xfrm>
            <a:off x="1289819" y="9702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Literature </a:t>
            </a:r>
            <a:endParaRPr sz="3600"/>
          </a:p>
        </p:txBody>
      </p:sp>
      <p:graphicFrame>
        <p:nvGraphicFramePr>
          <p:cNvPr id="104" name="Google Shape;104;p13"/>
          <p:cNvGraphicFramePr/>
          <p:nvPr/>
        </p:nvGraphicFramePr>
        <p:xfrm>
          <a:off x="452384" y="724321"/>
          <a:ext cx="3000000" cy="3000000"/>
        </p:xfrm>
        <a:graphic>
          <a:graphicData uri="http://schemas.openxmlformats.org/drawingml/2006/table">
            <a:tbl>
              <a:tblPr bandRow="1" firstRow="1">
                <a:noFill/>
                <a:tableStyleId>{C114EA93-AAC4-46FC-BABF-0C772E1D4312}</a:tableStyleId>
              </a:tblPr>
              <a:tblGrid>
                <a:gridCol w="1248000"/>
                <a:gridCol w="4363925"/>
                <a:gridCol w="1342825"/>
                <a:gridCol w="1339125"/>
              </a:tblGrid>
              <a:tr h="304375">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Author(s)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Strategies</a:t>
                      </a:r>
                      <a:r>
                        <a:rPr lang="en-US" sz="1200" u="none" cap="none" strike="noStrike">
                          <a:solidFill>
                            <a:schemeClr val="dk1"/>
                          </a:solidFill>
                          <a:latin typeface="Bookman Old Style"/>
                          <a:ea typeface="Bookman Old Style"/>
                          <a:cs typeface="Bookman Old Style"/>
                          <a:sym typeface="Bookman Old Style"/>
                        </a:rPr>
                        <a:t> </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Advantages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Bookman Old Style"/>
                          <a:ea typeface="Bookman Old Style"/>
                          <a:cs typeface="Bookman Old Style"/>
                          <a:sym typeface="Bookman Old Style"/>
                        </a:rPr>
                        <a:t>Disadvantages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r h="3380650">
                <a:tc>
                  <a:txBody>
                    <a:bodyPr/>
                    <a:lstStyle/>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M. H. Alkawaz </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S. J. Steven</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A. I. Hajamydeen</a:t>
                      </a:r>
                      <a:endParaRPr sz="1200">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the authors skillfully design an extensive set of features, considering various aspects of websites such as URL length, suspicious keywords, hosting IP addresses, website age, and even visual features like font sizes, colors, and layouts using image processing techniques. Moving to model selection and training, a diverse ensemble of machine learning algorithms, including Decision Trees, Random Forests, and Support Vector Machines (SVMs), is employed and trained on datasets labeled with both phishing and legitimate websites. This ensemble approach aims to capitalize on the strengths of different algorithms, enhancing overall accuracy and robustness. Feature selection and model optimization follow, involving statistical analysis to identify the most relevant features. The trained models undergo further optimization to refine their performance, minimizing false positives and negatives. To make their findings accessible to users, the authors design a user-friendly interface in the user interface and deployment phase.</a:t>
                      </a:r>
                      <a:endParaRPr sz="1200">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Incorporating visual features like font styles and layouts adds a unique dimension to the analysis, enabling detection of phishing attempts that rely on visual mimicry.</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c>
                  <a:txBody>
                    <a:bodyPr/>
                    <a:lstStyle/>
                    <a:p>
                      <a:pPr indent="0" lvl="0" marL="0" marR="0" rtl="0" algn="l">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Phishing techniques constantly evolve, making it crucial to continuously update the training data and potentially retrain the models to maintain accurate detection capabilities.</a:t>
                      </a:r>
                      <a:endParaRPr sz="1200" u="none" cap="none" strike="noStrike">
                        <a:solidFill>
                          <a:schemeClr val="dk1"/>
                        </a:solidFill>
                        <a:latin typeface="Bookman Old Style"/>
                        <a:ea typeface="Bookman Old Style"/>
                        <a:cs typeface="Bookman Old Style"/>
                        <a:sym typeface="Bookman Old Style"/>
                      </a:endParaRPr>
                    </a:p>
                  </a:txBody>
                  <a:tcPr marT="45725" marB="45725" marR="91450" marL="91450"/>
                </a:tc>
              </a:tr>
            </a:tbl>
          </a:graphicData>
        </a:graphic>
      </p:graphicFrame>
      <p:sp>
        <p:nvSpPr>
          <p:cNvPr id="105" name="Google Shape;105;p13"/>
          <p:cNvSpPr txBox="1"/>
          <p:nvPr>
            <p:ph idx="11" type="ftr"/>
          </p:nvPr>
        </p:nvSpPr>
        <p:spPr>
          <a:xfrm>
            <a:off x="3124200" y="4767275"/>
            <a:ext cx="35772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11" name="Google Shape;111;p14"/>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12" name="Google Shape;112;p14"/>
          <p:cNvSpPr txBox="1"/>
          <p:nvPr>
            <p:ph type="title"/>
          </p:nvPr>
        </p:nvSpPr>
        <p:spPr>
          <a:xfrm>
            <a:off x="917019" y="5413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a:t>
            </a:r>
            <a:r>
              <a:rPr lang="en-US" sz="3600">
                <a:latin typeface="Bookman Old Style"/>
                <a:ea typeface="Bookman Old Style"/>
                <a:cs typeface="Bookman Old Style"/>
                <a:sym typeface="Bookman Old Style"/>
              </a:rPr>
              <a:t>Statement</a:t>
            </a:r>
            <a:endParaRPr/>
          </a:p>
        </p:txBody>
      </p:sp>
      <p:sp>
        <p:nvSpPr>
          <p:cNvPr id="113" name="Google Shape;113;p14"/>
          <p:cNvSpPr txBox="1"/>
          <p:nvPr/>
        </p:nvSpPr>
        <p:spPr>
          <a:xfrm>
            <a:off x="1609325" y="1625425"/>
            <a:ext cx="6117300" cy="2124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As online activities grow, so does the risk of phishing websites, which pose a serious threat to user information and online security. This project aims to create a smart system using machine learning to detect phishing websites more effectively. The challenge is that phishing techniques are getting more advanced, requiring sophisticated algorithms to spot subtle signs of malicious intent in website links. The goal is to go beyond traditional security methods by using machine learning to quickly check if a website is safe. This involves building a good dataset, extracting important features, and creating a user-friendly interface. Success in this project means improving user security by promptly identifying and warning users about potential dangers, contributing to a safer online experience.</a:t>
            </a:r>
            <a:endParaRPr i="0" sz="1200" u="none" cap="none" strike="noStrike">
              <a:solidFill>
                <a:schemeClr val="dk1"/>
              </a:solidFill>
              <a:latin typeface="Bookman Old Style"/>
              <a:ea typeface="Bookman Old Style"/>
              <a:cs typeface="Bookman Old Style"/>
              <a:sym typeface="Bookman Old Style"/>
            </a:endParaRPr>
          </a:p>
        </p:txBody>
      </p:sp>
      <p:sp>
        <p:nvSpPr>
          <p:cNvPr id="114" name="Google Shape;114;p14"/>
          <p:cNvSpPr txBox="1"/>
          <p:nvPr>
            <p:ph idx="11" type="ftr"/>
          </p:nvPr>
        </p:nvSpPr>
        <p:spPr>
          <a:xfrm>
            <a:off x="3124200" y="4767275"/>
            <a:ext cx="32784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idx="12" type="sldNum"/>
          </p:nvPr>
        </p:nvSpPr>
        <p:spPr>
          <a:xfrm>
            <a:off x="6625119" y="4869600"/>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20" name="Google Shape;120;p15"/>
          <p:cNvSpPr/>
          <p:nvPr/>
        </p:nvSpPr>
        <p:spPr>
          <a:xfrm>
            <a:off x="2053125" y="1408425"/>
            <a:ext cx="5976300" cy="2455200"/>
          </a:xfrm>
          <a:prstGeom prst="rect">
            <a:avLst/>
          </a:prstGeom>
          <a:noFill/>
          <a:ln>
            <a:noFill/>
          </a:ln>
        </p:spPr>
        <p:txBody>
          <a:bodyPr anchorCtr="0" anchor="t" bIns="45700" lIns="91425" spcFirstLastPara="1" rIns="91425" wrap="square" tIns="45700">
            <a:noAutofit/>
          </a:bodyPr>
          <a:lstStyle/>
          <a:p>
            <a:pPr indent="-304800" lvl="0" marL="457200" marR="0" rtl="0" algn="just">
              <a:lnSpc>
                <a:spcPct val="100000"/>
              </a:lnSpc>
              <a:spcBef>
                <a:spcPts val="0"/>
              </a:spcBef>
              <a:spcAft>
                <a:spcPts val="0"/>
              </a:spcAft>
              <a:buClr>
                <a:srgbClr val="374151"/>
              </a:buClr>
              <a:buSzPts val="1200"/>
              <a:buFont typeface="Bookman Old Style"/>
              <a:buChar char="●"/>
            </a:pPr>
            <a:r>
              <a:rPr lang="en-US" sz="1200">
                <a:solidFill>
                  <a:srgbClr val="374151"/>
                </a:solidFill>
                <a:latin typeface="Bookman Old Style"/>
                <a:ea typeface="Bookman Old Style"/>
                <a:cs typeface="Bookman Old Style"/>
                <a:sym typeface="Bookman Old Style"/>
              </a:rPr>
              <a:t>Gather a dataset comprising both phishing and legitimate websites from open source platforms.</a:t>
            </a:r>
            <a:endParaRPr sz="1200">
              <a:solidFill>
                <a:srgbClr val="374151"/>
              </a:solidFill>
              <a:latin typeface="Bookman Old Style"/>
              <a:ea typeface="Bookman Old Style"/>
              <a:cs typeface="Bookman Old Style"/>
              <a:sym typeface="Bookman Old Style"/>
            </a:endParaRPr>
          </a:p>
          <a:p>
            <a:pPr indent="-304800" lvl="0" marL="457200" rtl="0" algn="just">
              <a:lnSpc>
                <a:spcPct val="115000"/>
              </a:lnSpc>
              <a:spcBef>
                <a:spcPts val="0"/>
              </a:spcBef>
              <a:spcAft>
                <a:spcPts val="0"/>
              </a:spcAft>
              <a:buClr>
                <a:srgbClr val="374151"/>
              </a:buClr>
              <a:buSzPts val="1200"/>
              <a:buFont typeface="Bookman Old Style"/>
              <a:buChar char="●"/>
            </a:pPr>
            <a:r>
              <a:rPr lang="en-US" sz="1200">
                <a:solidFill>
                  <a:schemeClr val="dk1"/>
                </a:solidFill>
                <a:latin typeface="Bookman Old Style"/>
                <a:ea typeface="Bookman Old Style"/>
                <a:cs typeface="Bookman Old Style"/>
                <a:sym typeface="Bookman Old Style"/>
              </a:rPr>
              <a:t>Clean and preprocess the dataset</a:t>
            </a:r>
            <a:endParaRPr sz="1200">
              <a:solidFill>
                <a:schemeClr val="dk1"/>
              </a:solidFill>
              <a:latin typeface="Bookman Old Style"/>
              <a:ea typeface="Bookman Old Style"/>
              <a:cs typeface="Bookman Old Style"/>
              <a:sym typeface="Bookman Old Style"/>
            </a:endParaRPr>
          </a:p>
          <a:p>
            <a:pPr indent="-304800" lvl="0" marL="457200" rtl="0" algn="just">
              <a:lnSpc>
                <a:spcPct val="115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Extract relevant features from the URLs (e.g., URL length, depth, presence of HTTPS) .</a:t>
            </a:r>
            <a:endParaRPr sz="1200">
              <a:solidFill>
                <a:schemeClr val="dk1"/>
              </a:solidFill>
              <a:latin typeface="Bookman Old Style"/>
              <a:ea typeface="Bookman Old Style"/>
              <a:cs typeface="Bookman Old Style"/>
              <a:sym typeface="Bookman Old Style"/>
            </a:endParaRPr>
          </a:p>
          <a:p>
            <a:pPr indent="-304800" lvl="0" marL="457200" rtl="0" algn="just">
              <a:lnSpc>
                <a:spcPct val="115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Evaluate the model's performance on the testing dataset using metrics such as accuracy.</a:t>
            </a:r>
            <a:endParaRPr sz="1200">
              <a:solidFill>
                <a:schemeClr val="dk1"/>
              </a:solidFill>
              <a:latin typeface="Bookman Old Style"/>
              <a:ea typeface="Bookman Old Style"/>
              <a:cs typeface="Bookman Old Style"/>
              <a:sym typeface="Bookman Old Style"/>
            </a:endParaRPr>
          </a:p>
          <a:p>
            <a:pPr indent="-304800" lvl="0" marL="457200" rtl="0" algn="just">
              <a:lnSpc>
                <a:spcPct val="115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Develop a user-friendly front-end using a web framework</a:t>
            </a:r>
            <a:endParaRPr sz="1200">
              <a:solidFill>
                <a:schemeClr val="dk1"/>
              </a:solidFill>
              <a:latin typeface="Bookman Old Style"/>
              <a:ea typeface="Bookman Old Style"/>
              <a:cs typeface="Bookman Old Style"/>
              <a:sym typeface="Bookman Old Style"/>
            </a:endParaRPr>
          </a:p>
          <a:p>
            <a:pPr indent="-304800" lvl="0" marL="457200" rtl="0" algn="just">
              <a:lnSpc>
                <a:spcPct val="115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Integrate the trained machine learning model into the front-end application.</a:t>
            </a:r>
            <a:endParaRPr sz="1200">
              <a:solidFill>
                <a:schemeClr val="dk1"/>
              </a:solidFill>
              <a:latin typeface="Bookman Old Style"/>
              <a:ea typeface="Bookman Old Style"/>
              <a:cs typeface="Bookman Old Style"/>
              <a:sym typeface="Bookman Old Style"/>
            </a:endParaRPr>
          </a:p>
          <a:p>
            <a:pPr indent="-304800" lvl="0" marL="457200" rtl="0" algn="just">
              <a:lnSpc>
                <a:spcPct val="115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Display the prediction result on the front-end</a:t>
            </a:r>
            <a:endParaRPr sz="1200">
              <a:solidFill>
                <a:schemeClr val="dk1"/>
              </a:solidFill>
              <a:latin typeface="Bookman Old Style"/>
              <a:ea typeface="Bookman Old Style"/>
              <a:cs typeface="Bookman Old Style"/>
              <a:sym typeface="Bookman Old Style"/>
            </a:endParaRPr>
          </a:p>
        </p:txBody>
      </p:sp>
      <p:sp>
        <p:nvSpPr>
          <p:cNvPr id="121" name="Google Shape;121;p15"/>
          <p:cNvSpPr txBox="1"/>
          <p:nvPr>
            <p:ph type="title"/>
          </p:nvPr>
        </p:nvSpPr>
        <p:spPr>
          <a:xfrm>
            <a:off x="1133313" y="541361"/>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22" name="Google Shape;122;p15"/>
          <p:cNvSpPr txBox="1"/>
          <p:nvPr>
            <p:ph idx="11" type="ftr"/>
          </p:nvPr>
        </p:nvSpPr>
        <p:spPr>
          <a:xfrm>
            <a:off x="3176876" y="4763725"/>
            <a:ext cx="33222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457200" y="687253"/>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200">
                <a:latin typeface="Bookman Old Style"/>
                <a:ea typeface="Bookman Old Style"/>
                <a:cs typeface="Bookman Old Style"/>
                <a:sym typeface="Bookman Old Style"/>
              </a:rPr>
              <a:t>DATA COLLECTION</a:t>
            </a:r>
            <a:endParaRPr sz="3200">
              <a:latin typeface="Bookman Old Style"/>
              <a:ea typeface="Bookman Old Style"/>
              <a:cs typeface="Bookman Old Style"/>
              <a:sym typeface="Bookman Old Style"/>
            </a:endParaRPr>
          </a:p>
        </p:txBody>
      </p:sp>
      <p:sp>
        <p:nvSpPr>
          <p:cNvPr id="128" name="Google Shape;128;p16"/>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9" name="Google Shape;129;p16"/>
          <p:cNvSpPr txBox="1"/>
          <p:nvPr/>
        </p:nvSpPr>
        <p:spPr>
          <a:xfrm>
            <a:off x="1416850" y="1707525"/>
            <a:ext cx="6766500" cy="19539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Legitimate URLs are collected from the dataset provided by University of New Brunswick, https://www.unb.ca/cic/datasets/url-2016.html. </a:t>
            </a:r>
            <a:endParaRPr sz="1200">
              <a:solidFill>
                <a:schemeClr val="dk1"/>
              </a:solidFill>
              <a:latin typeface="Bookman Old Style"/>
              <a:ea typeface="Bookman Old Style"/>
              <a:cs typeface="Bookman Old Style"/>
              <a:sym typeface="Bookman Old Style"/>
            </a:endParaRPr>
          </a:p>
          <a:p>
            <a:pPr indent="-304800" lvl="0" marL="457200" rtl="0" algn="just">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 From the collection, 5000 URLs are randomly picked. </a:t>
            </a:r>
            <a:endParaRPr sz="1200">
              <a:solidFill>
                <a:schemeClr val="dk1"/>
              </a:solidFill>
              <a:latin typeface="Bookman Old Style"/>
              <a:ea typeface="Bookman Old Style"/>
              <a:cs typeface="Bookman Old Style"/>
              <a:sym typeface="Bookman Old Style"/>
            </a:endParaRPr>
          </a:p>
          <a:p>
            <a:pPr indent="-304800" lvl="0" marL="457200" rtl="0" algn="just">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Phishing URLs are collected from </a:t>
            </a:r>
            <a:r>
              <a:rPr lang="en-US" sz="1200">
                <a:solidFill>
                  <a:schemeClr val="dk1"/>
                </a:solidFill>
                <a:latin typeface="Bookman Old Style"/>
                <a:ea typeface="Bookman Old Style"/>
                <a:cs typeface="Bookman Old Style"/>
                <a:sym typeface="Bookman Old Style"/>
              </a:rPr>
              <a:t>open source</a:t>
            </a:r>
            <a:r>
              <a:rPr lang="en-US" sz="1200">
                <a:solidFill>
                  <a:schemeClr val="dk1"/>
                </a:solidFill>
                <a:latin typeface="Bookman Old Style"/>
                <a:ea typeface="Bookman Old Style"/>
                <a:cs typeface="Bookman Old Style"/>
                <a:sym typeface="Bookman Old Style"/>
              </a:rPr>
              <a:t> service called PhishTank . This service provide a set of phishing URLs in multiple formats like csv, json etc. that gets updated hourly. </a:t>
            </a:r>
            <a:endParaRPr sz="1200">
              <a:solidFill>
                <a:schemeClr val="dk1"/>
              </a:solidFill>
              <a:latin typeface="Bookman Old Style"/>
              <a:ea typeface="Bookman Old Style"/>
              <a:cs typeface="Bookman Old Style"/>
              <a:sym typeface="Bookman Old Style"/>
            </a:endParaRPr>
          </a:p>
          <a:p>
            <a:pPr indent="-304800" lvl="0" marL="457200" rtl="0" algn="just">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Form the obtained collection, 5000 URLs are randomly picked</a:t>
            </a:r>
            <a:endParaRPr sz="1200">
              <a:solidFill>
                <a:schemeClr val="dk1"/>
              </a:solidFill>
              <a:latin typeface="Bookman Old Style"/>
              <a:ea typeface="Bookman Old Style"/>
              <a:cs typeface="Bookman Old Style"/>
              <a:sym typeface="Bookman Old Style"/>
            </a:endParaRPr>
          </a:p>
        </p:txBody>
      </p:sp>
      <p:sp>
        <p:nvSpPr>
          <p:cNvPr id="130" name="Google Shape;130;p16"/>
          <p:cNvSpPr txBox="1"/>
          <p:nvPr/>
        </p:nvSpPr>
        <p:spPr>
          <a:xfrm>
            <a:off x="3089700" y="4446875"/>
            <a:ext cx="4102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Department of Computer Science and Engineering</a:t>
            </a:r>
            <a:endParaRPr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200">
                <a:latin typeface="Bookman Old Style"/>
                <a:ea typeface="Bookman Old Style"/>
                <a:cs typeface="Bookman Old Style"/>
                <a:sym typeface="Bookman Old Style"/>
              </a:rPr>
              <a:t>FEATURE SELECTION</a:t>
            </a:r>
            <a:endParaRPr sz="3200">
              <a:latin typeface="Bookman Old Style"/>
              <a:ea typeface="Bookman Old Style"/>
              <a:cs typeface="Bookman Old Style"/>
              <a:sym typeface="Bookman Old Style"/>
            </a:endParaRPr>
          </a:p>
        </p:txBody>
      </p:sp>
      <p:sp>
        <p:nvSpPr>
          <p:cNvPr id="136" name="Google Shape;136;p17"/>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7" name="Google Shape;137;p17"/>
          <p:cNvSpPr txBox="1"/>
          <p:nvPr/>
        </p:nvSpPr>
        <p:spPr>
          <a:xfrm>
            <a:off x="1089575" y="1060500"/>
            <a:ext cx="6227700" cy="29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The following  features are selected: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Address Bar based Features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Domain based Features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HTML &amp; Javascript based Feature</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Address Bar based Features considered are: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a:t>
            </a:r>
            <a:r>
              <a:rPr lang="en-US" sz="1200">
                <a:solidFill>
                  <a:schemeClr val="dk1"/>
                </a:solidFill>
                <a:latin typeface="Bookman Old Style"/>
                <a:ea typeface="Bookman Old Style"/>
                <a:cs typeface="Bookman Old Style"/>
                <a:sym typeface="Bookman Old Style"/>
              </a:rPr>
              <a:t>Domain</a:t>
            </a:r>
            <a:r>
              <a:rPr lang="en-US" sz="1200">
                <a:solidFill>
                  <a:schemeClr val="dk1"/>
                </a:solidFill>
                <a:latin typeface="Bookman Old Style"/>
                <a:ea typeface="Bookman Old Style"/>
                <a:cs typeface="Bookman Old Style"/>
                <a:sym typeface="Bookman Old Style"/>
              </a:rPr>
              <a:t> of URL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Redirection ‘//’ in URL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IP Address in URL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‘http/https’ in Domain name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 Symbol in URL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Using URL Shortening Service</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Length of URL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Prefix or Suffix "-" in Domain </a:t>
            </a:r>
            <a:endParaRPr sz="1200">
              <a:solidFill>
                <a:schemeClr val="dk1"/>
              </a:solidFill>
              <a:latin typeface="Bookman Old Style"/>
              <a:ea typeface="Bookman Old Style"/>
              <a:cs typeface="Bookman Old Style"/>
              <a:sym typeface="Bookman Old Style"/>
            </a:endParaRPr>
          </a:p>
          <a:p>
            <a:pPr indent="45720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Depth of URL</a:t>
            </a:r>
            <a:endParaRPr sz="1200">
              <a:solidFill>
                <a:schemeClr val="dk1"/>
              </a:solidFill>
              <a:latin typeface="Bookman Old Style"/>
              <a:ea typeface="Bookman Old Style"/>
              <a:cs typeface="Bookman Old Style"/>
              <a:sym typeface="Bookman Old Style"/>
            </a:endParaRPr>
          </a:p>
        </p:txBody>
      </p:sp>
      <p:sp>
        <p:nvSpPr>
          <p:cNvPr id="138" name="Google Shape;138;p17"/>
          <p:cNvSpPr txBox="1"/>
          <p:nvPr/>
        </p:nvSpPr>
        <p:spPr>
          <a:xfrm>
            <a:off x="2579550" y="4513475"/>
            <a:ext cx="4092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Department of Computer Science and Engineering</a:t>
            </a:r>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