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Anaheim"/>
      <p:regular r:id="rId18"/>
      <p:bold r:id="rId19"/>
    </p:embeddedFont>
    <p:embeddedFont>
      <p:font typeface="PT Sans"/>
      <p:regular r:id="rId20"/>
      <p:bold r:id="rId21"/>
      <p:italic r:id="rId22"/>
      <p:boldItalic r:id="rId23"/>
    </p:embeddedFont>
    <p:embeddedFont>
      <p:font typeface="Archiv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A493D4-862E-4DF9-A563-1B93EA15C9D4}">
  <a:tblStyle styleId="{DEA493D4-862E-4DF9-A563-1B93EA15C9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22" Type="http://schemas.openxmlformats.org/officeDocument/2006/relationships/font" Target="fonts/PTSans-italic.fntdata"/><Relationship Id="rId21" Type="http://schemas.openxmlformats.org/officeDocument/2006/relationships/font" Target="fonts/PTSans-bold.fntdata"/><Relationship Id="rId24" Type="http://schemas.openxmlformats.org/officeDocument/2006/relationships/font" Target="fonts/Archivo-regular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rchivo-italic.fntdata"/><Relationship Id="rId25" Type="http://schemas.openxmlformats.org/officeDocument/2006/relationships/font" Target="fonts/Archiv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Archiv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Anaheim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7a62897e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7a62897e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7a62897e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7a62897e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8dfac31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8dfac31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8c1acb9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8c1acb9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8dfac31a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8dfac31a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8dfac31a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8dfac31a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58650" y="75"/>
            <a:ext cx="3485400" cy="42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906650"/>
            <a:ext cx="7084800" cy="2066700"/>
          </a:xfrm>
          <a:prstGeom prst="rect">
            <a:avLst/>
          </a:prstGeom>
          <a:solidFill>
            <a:srgbClr val="D6CCC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495675"/>
            <a:ext cx="2721300" cy="73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843075" y="75"/>
            <a:ext cx="4301100" cy="357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0" y="1442700"/>
            <a:ext cx="6576000" cy="1628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713225" y="3275225"/>
            <a:ext cx="5862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951825" y="-150"/>
            <a:ext cx="21921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720000" y="1468682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454700" y="1468672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720000" y="2026804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1454700" y="2026797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5" type="title"/>
          </p:nvPr>
        </p:nvSpPr>
        <p:spPr>
          <a:xfrm>
            <a:off x="720000" y="2584927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1454700" y="2584922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720000" y="3143052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1454700" y="3143047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9" type="title"/>
          </p:nvPr>
        </p:nvSpPr>
        <p:spPr>
          <a:xfrm>
            <a:off x="720000" y="3701177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1454700" y="3701172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14" type="title"/>
          </p:nvPr>
        </p:nvSpPr>
        <p:spPr>
          <a:xfrm>
            <a:off x="720000" y="4259302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5" type="subTitle"/>
          </p:nvPr>
        </p:nvSpPr>
        <p:spPr>
          <a:xfrm>
            <a:off x="1454700" y="4259297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-150"/>
            <a:ext cx="16266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7517425" y="-150"/>
            <a:ext cx="16266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2691350" y="1591947"/>
            <a:ext cx="40719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-100" y="3606075"/>
            <a:ext cx="9144000" cy="15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 flipH="1">
            <a:off x="713225" y="1243575"/>
            <a:ext cx="24021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050850" y="1100050"/>
            <a:ext cx="2379900" cy="35043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7"/>
          <p:cNvSpPr/>
          <p:nvPr>
            <p:ph idx="3" type="pic"/>
          </p:nvPr>
        </p:nvSpPr>
        <p:spPr>
          <a:xfrm>
            <a:off x="4121325" y="1100050"/>
            <a:ext cx="1780500" cy="35043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7"/>
          <p:cNvSpPr/>
          <p:nvPr>
            <p:ph idx="4" type="pic"/>
          </p:nvPr>
        </p:nvSpPr>
        <p:spPr>
          <a:xfrm flipH="1">
            <a:off x="720075" y="2678900"/>
            <a:ext cx="3252300" cy="19251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720000" y="398050"/>
            <a:ext cx="77109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5242425" y="-150"/>
            <a:ext cx="3901500" cy="16404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720000" y="2798600"/>
            <a:ext cx="22365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subTitle"/>
          </p:nvPr>
        </p:nvSpPr>
        <p:spPr>
          <a:xfrm>
            <a:off x="3338423" y="2798600"/>
            <a:ext cx="22365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5956847" y="2798600"/>
            <a:ext cx="22365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720000" y="2103375"/>
            <a:ext cx="22365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3338419" y="2103375"/>
            <a:ext cx="22365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subTitle"/>
          </p:nvPr>
        </p:nvSpPr>
        <p:spPr>
          <a:xfrm>
            <a:off x="5956838" y="2103375"/>
            <a:ext cx="22365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-150"/>
            <a:ext cx="16266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800525" y="1735625"/>
            <a:ext cx="3109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subTitle"/>
          </p:nvPr>
        </p:nvSpPr>
        <p:spPr>
          <a:xfrm>
            <a:off x="5314500" y="1735625"/>
            <a:ext cx="3109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3" type="subTitle"/>
          </p:nvPr>
        </p:nvSpPr>
        <p:spPr>
          <a:xfrm>
            <a:off x="1800525" y="3396200"/>
            <a:ext cx="3109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4" type="subTitle"/>
          </p:nvPr>
        </p:nvSpPr>
        <p:spPr>
          <a:xfrm>
            <a:off x="5314500" y="3396200"/>
            <a:ext cx="3109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5" type="subTitle"/>
          </p:nvPr>
        </p:nvSpPr>
        <p:spPr>
          <a:xfrm>
            <a:off x="1800526" y="1285875"/>
            <a:ext cx="3109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6" type="subTitle"/>
          </p:nvPr>
        </p:nvSpPr>
        <p:spPr>
          <a:xfrm>
            <a:off x="1800526" y="2946675"/>
            <a:ext cx="3109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7" type="subTitle"/>
          </p:nvPr>
        </p:nvSpPr>
        <p:spPr>
          <a:xfrm>
            <a:off x="5314475" y="1285875"/>
            <a:ext cx="3109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8" type="subTitle"/>
          </p:nvPr>
        </p:nvSpPr>
        <p:spPr>
          <a:xfrm>
            <a:off x="5314475" y="2946675"/>
            <a:ext cx="3109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6058450" y="-150"/>
            <a:ext cx="3085500" cy="28737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72000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345525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3" type="subTitle"/>
          </p:nvPr>
        </p:nvSpPr>
        <p:spPr>
          <a:xfrm>
            <a:off x="7200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4" type="subTitle"/>
          </p:nvPr>
        </p:nvSpPr>
        <p:spPr>
          <a:xfrm>
            <a:off x="345525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5" type="subTitle"/>
          </p:nvPr>
        </p:nvSpPr>
        <p:spPr>
          <a:xfrm>
            <a:off x="619050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6" type="subTitle"/>
          </p:nvPr>
        </p:nvSpPr>
        <p:spPr>
          <a:xfrm>
            <a:off x="61905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7" type="subTitle"/>
          </p:nvPr>
        </p:nvSpPr>
        <p:spPr>
          <a:xfrm>
            <a:off x="720000" y="133627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8" type="subTitle"/>
          </p:nvPr>
        </p:nvSpPr>
        <p:spPr>
          <a:xfrm>
            <a:off x="3455250" y="1336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9" type="subTitle"/>
          </p:nvPr>
        </p:nvSpPr>
        <p:spPr>
          <a:xfrm>
            <a:off x="6190500" y="1336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3" type="subTitle"/>
          </p:nvPr>
        </p:nvSpPr>
        <p:spPr>
          <a:xfrm>
            <a:off x="720000" y="3063351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4" type="subTitle"/>
          </p:nvPr>
        </p:nvSpPr>
        <p:spPr>
          <a:xfrm>
            <a:off x="3455250" y="306335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5" type="subTitle"/>
          </p:nvPr>
        </p:nvSpPr>
        <p:spPr>
          <a:xfrm>
            <a:off x="6190500" y="306335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75"/>
            <a:ext cx="5003100" cy="287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3360875" y="2232350"/>
            <a:ext cx="5783100" cy="1912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360875" y="1052400"/>
            <a:ext cx="1642200" cy="97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6182100" y="-150"/>
            <a:ext cx="29622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2077174" y="3316475"/>
            <a:ext cx="70671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077174" y="4227800"/>
            <a:ext cx="40950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hasCustomPrompt="1" idx="2" type="title"/>
          </p:nvPr>
        </p:nvSpPr>
        <p:spPr>
          <a:xfrm>
            <a:off x="2077174" y="539500"/>
            <a:ext cx="70671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1"/>
          <p:cNvSpPr txBox="1"/>
          <p:nvPr>
            <p:ph idx="3" type="subTitle"/>
          </p:nvPr>
        </p:nvSpPr>
        <p:spPr>
          <a:xfrm>
            <a:off x="2077174" y="1450800"/>
            <a:ext cx="40950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hasCustomPrompt="1" idx="4" type="title"/>
          </p:nvPr>
        </p:nvSpPr>
        <p:spPr>
          <a:xfrm>
            <a:off x="2077174" y="1927988"/>
            <a:ext cx="70671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1"/>
          <p:cNvSpPr txBox="1"/>
          <p:nvPr>
            <p:ph idx="5" type="subTitle"/>
          </p:nvPr>
        </p:nvSpPr>
        <p:spPr>
          <a:xfrm>
            <a:off x="2077174" y="2839300"/>
            <a:ext cx="40950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713225" y="3678562"/>
            <a:ext cx="3257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209450" y="75"/>
            <a:ext cx="3934500" cy="38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713225" y="2360475"/>
            <a:ext cx="3257700" cy="11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713225" y="863650"/>
            <a:ext cx="8430900" cy="134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75"/>
            <a:ext cx="5003100" cy="46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915000"/>
            <a:ext cx="3485400" cy="42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6849750" y="-150"/>
            <a:ext cx="22941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15750"/>
            <a:ext cx="49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6951825" y="-150"/>
            <a:ext cx="21921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3699274" y="2650350"/>
            <a:ext cx="2505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720000" y="2650350"/>
            <a:ext cx="2505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720000" y="2113902"/>
            <a:ext cx="25056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3699275" y="2113902"/>
            <a:ext cx="25056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7319600" y="-150"/>
            <a:ext cx="1824300" cy="35199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5165625" y="2225550"/>
            <a:ext cx="3978300" cy="29178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720000" y="1366450"/>
            <a:ext cx="3978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5643775" y="1100050"/>
            <a:ext cx="2787000" cy="35040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7088800" y="539500"/>
            <a:ext cx="20553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17300" y="1838150"/>
            <a:ext cx="6926700" cy="1467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2473500" y="1189100"/>
            <a:ext cx="6670500" cy="1964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473500" y="3153500"/>
            <a:ext cx="36756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9"/>
          <p:cNvSpPr/>
          <p:nvPr/>
        </p:nvSpPr>
        <p:spPr>
          <a:xfrm>
            <a:off x="0" y="100"/>
            <a:ext cx="2055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ltk.sourceforge.n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0" y="906650"/>
            <a:ext cx="7084800" cy="2066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8229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9:ChatBot</a:t>
            </a:r>
            <a:endParaRPr/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822025" y="3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{DEA493D4-862E-4DF9-A563-1B93EA15C9D4}</a:tableStyleId>
              </a:tblPr>
              <a:tblGrid>
                <a:gridCol w="671500"/>
                <a:gridCol w="2073950"/>
                <a:gridCol w="709400"/>
              </a:tblGrid>
              <a:tr h="4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R.no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Naisargi Bagal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Kashish Dingreja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4" name="Google Shape;144;p26"/>
          <p:cNvSpPr txBox="1"/>
          <p:nvPr>
            <p:ph idx="2" type="title"/>
          </p:nvPr>
        </p:nvSpPr>
        <p:spPr>
          <a:xfrm>
            <a:off x="720000" y="1468682"/>
            <a:ext cx="7347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01</a:t>
            </a:r>
            <a:endParaRPr b="0"/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1454700" y="1468672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Introduction To ChatBot</a:t>
            </a:r>
            <a:endParaRPr b="0"/>
          </a:p>
        </p:txBody>
      </p:sp>
      <p:sp>
        <p:nvSpPr>
          <p:cNvPr id="146" name="Google Shape;146;p26"/>
          <p:cNvSpPr txBox="1"/>
          <p:nvPr>
            <p:ph idx="3" type="title"/>
          </p:nvPr>
        </p:nvSpPr>
        <p:spPr>
          <a:xfrm>
            <a:off x="720000" y="2026804"/>
            <a:ext cx="7347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02</a:t>
            </a:r>
            <a:endParaRPr b="0"/>
          </a:p>
        </p:txBody>
      </p:sp>
      <p:sp>
        <p:nvSpPr>
          <p:cNvPr id="147" name="Google Shape;147;p26"/>
          <p:cNvSpPr txBox="1"/>
          <p:nvPr>
            <p:ph idx="4" type="subTitle"/>
          </p:nvPr>
        </p:nvSpPr>
        <p:spPr>
          <a:xfrm>
            <a:off x="1454700" y="2026797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NLP</a:t>
            </a:r>
            <a:endParaRPr b="0"/>
          </a:p>
        </p:txBody>
      </p:sp>
      <p:sp>
        <p:nvSpPr>
          <p:cNvPr id="148" name="Google Shape;148;p26"/>
          <p:cNvSpPr txBox="1"/>
          <p:nvPr>
            <p:ph idx="5" type="title"/>
          </p:nvPr>
        </p:nvSpPr>
        <p:spPr>
          <a:xfrm>
            <a:off x="720000" y="2584927"/>
            <a:ext cx="7347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03</a:t>
            </a:r>
            <a:endParaRPr b="0"/>
          </a:p>
        </p:txBody>
      </p:sp>
      <p:sp>
        <p:nvSpPr>
          <p:cNvPr id="149" name="Google Shape;149;p26"/>
          <p:cNvSpPr txBox="1"/>
          <p:nvPr>
            <p:ph idx="6" type="subTitle"/>
          </p:nvPr>
        </p:nvSpPr>
        <p:spPr>
          <a:xfrm>
            <a:off x="1454700" y="2584922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NLTK</a:t>
            </a:r>
            <a:endParaRPr b="0"/>
          </a:p>
        </p:txBody>
      </p:sp>
      <p:sp>
        <p:nvSpPr>
          <p:cNvPr id="150" name="Google Shape;150;p26"/>
          <p:cNvSpPr txBox="1"/>
          <p:nvPr>
            <p:ph idx="7" type="title"/>
          </p:nvPr>
        </p:nvSpPr>
        <p:spPr>
          <a:xfrm>
            <a:off x="720000" y="3143052"/>
            <a:ext cx="7347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04</a:t>
            </a:r>
            <a:endParaRPr b="0"/>
          </a:p>
        </p:txBody>
      </p:sp>
      <p:sp>
        <p:nvSpPr>
          <p:cNvPr id="151" name="Google Shape;151;p26"/>
          <p:cNvSpPr txBox="1"/>
          <p:nvPr>
            <p:ph idx="8" type="subTitle"/>
          </p:nvPr>
        </p:nvSpPr>
        <p:spPr>
          <a:xfrm>
            <a:off x="1454700" y="3143047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Terminologies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785250" y="376300"/>
            <a:ext cx="77040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ChatBot</a:t>
            </a:r>
            <a:endParaRPr/>
          </a:p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593700" y="1192450"/>
            <a:ext cx="44868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chatbot is an AI software that can simulate a conversation with a user in natural language through messaging applications, websites, mobile apps, or phone calls.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Chatbots are used for various purposes, from customer support to automating routine tasks, answering questions, or even facilitating shopping.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works by taking human input, processing it using natural language (NLP), applying logic and machine learning to generate a response, and performing actions based on its knowledge and data.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925" y="1409163"/>
            <a:ext cx="3416675" cy="35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NLP(Natural Language Programming)</a:t>
            </a: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3896048" y="1570273"/>
            <a:ext cx="286571" cy="285118"/>
          </a:xfrm>
          <a:custGeom>
            <a:rect b="b" l="l" r="r" t="t"/>
            <a:pathLst>
              <a:path extrusionOk="0" h="12634" w="12697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720000" y="1468025"/>
            <a:ext cx="57525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NLP is a way for computers to analyze, understand, and derive meaning from human language in a smart and useful way.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utilizing NLP, developers can organize and structure knowledge to perform tasks such as automatic summarization, translation, named entity recognition, relationship extraction, sentiment analysis, speech recognition, and topic segmentation.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NLTK(Natural Language Toolkit)</a:t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3896048" y="1570273"/>
            <a:ext cx="286571" cy="285118"/>
          </a:xfrm>
          <a:custGeom>
            <a:rect b="b" l="l" r="r" t="t"/>
            <a:pathLst>
              <a:path extrusionOk="0" h="12634" w="12697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774250" y="1359300"/>
            <a:ext cx="5752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NLTK(Natural Language Toolkit) is a leading platform for building Python programs to work with human language data.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provides easy-to-use interfaces to over 50 corpora and lexical resources such as WordNet, along with a suite of text processing libraries for classification, tokenization, stemming, tagging, parsing, and semantic reasoning, wrappers for industrial-strength NLP libraries.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Available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http://nltk.sourceforge.net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Python 2.4 or higher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'Download' and follow instructions for your OS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execution in colab: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nltk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720000" y="234925"/>
            <a:ext cx="77040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terms applied in the code</a:t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720000" y="1033050"/>
            <a:ext cx="8209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Tokenization</a:t>
            </a:r>
            <a:r>
              <a:rPr lang="en"/>
              <a:t>: The process of breaking down text into smaller units.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Stemming</a:t>
            </a:r>
            <a:r>
              <a:rPr lang="en"/>
              <a:t>: A technique that reduces words to their base or root form by chopping off suffixes.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Lemmatization</a:t>
            </a:r>
            <a:r>
              <a:rPr lang="en"/>
              <a:t>: Similar to stemming, but more accurate. It reduces words to their base or dictionary form (lemma) based on context and grammar.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Stopwords</a:t>
            </a:r>
            <a:r>
              <a:rPr lang="en"/>
              <a:t>: Common words (e.g., "the", "is", "in") that are typically removed during text processing because they carry little meaning in determining the sentiment or context of a sentence.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TF-IDF (Term Frequency-Inverse Document Frequency)</a:t>
            </a:r>
            <a:r>
              <a:rPr lang="en"/>
              <a:t>: A numerical statistic used to evaluate how important a word is in a document relative to the entire corpus. It gives higher weight to words that appear frequently in a single document but are rare across other documents.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Cosine Similarity</a:t>
            </a:r>
            <a:r>
              <a:rPr lang="en"/>
              <a:t>: A measure used to compute the similarity between two vectors (in this case, text represented as vectors), which ranges between 0 and 1, where 1 indicates the texts are identical.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0" y="1442700"/>
            <a:ext cx="6576000" cy="1628400"/>
          </a:xfrm>
          <a:prstGeom prst="rect">
            <a:avLst/>
          </a:prstGeom>
        </p:spPr>
        <p:txBody>
          <a:bodyPr anchorCtr="0" anchor="ctr" bIns="91425" lIns="822950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Market Economy Proposal by Slidesgo">
  <a:themeElements>
    <a:clrScheme name="Simple Light">
      <a:dk1>
        <a:srgbClr val="191919"/>
      </a:dk1>
      <a:lt1>
        <a:srgbClr val="FFFFFF"/>
      </a:lt1>
      <a:dk2>
        <a:srgbClr val="EDEDE9"/>
      </a:dk2>
      <a:lt2>
        <a:srgbClr val="D6CCC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