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B8441-E123-4AA0-816E-0C7CF5E80D10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090FDC-BDFF-4570-8E6D-0D5D0603FF89}">
      <dgm:prSet phldrT="[Text]" custT="1"/>
      <dgm:spPr>
        <a:solidFill>
          <a:srgbClr val="00B050"/>
        </a:solidFill>
      </dgm:spPr>
      <dgm:t>
        <a:bodyPr/>
        <a:lstStyle/>
        <a:p>
          <a:r>
            <a:rPr lang="en-IN" sz="1800" dirty="0"/>
            <a:t>Objective </a:t>
          </a:r>
        </a:p>
        <a:p>
          <a:r>
            <a:rPr lang="en-US" sz="1800" dirty="0"/>
            <a:t>to find values to variables such that all constraints are satisfied</a:t>
          </a:r>
          <a:endParaRPr lang="en-IN" sz="1800" dirty="0"/>
        </a:p>
      </dgm:t>
    </dgm:pt>
    <dgm:pt modelId="{D3A74E57-7ACB-4FE7-92BC-79C44D3A2D3F}" type="parTrans" cxnId="{596C6319-E029-4221-842B-32DE3AE78737}">
      <dgm:prSet/>
      <dgm:spPr/>
      <dgm:t>
        <a:bodyPr/>
        <a:lstStyle/>
        <a:p>
          <a:endParaRPr lang="en-IN"/>
        </a:p>
      </dgm:t>
    </dgm:pt>
    <dgm:pt modelId="{3E006F56-5722-4CE4-93F1-582A86BF08DA}" type="sibTrans" cxnId="{596C6319-E029-4221-842B-32DE3AE78737}">
      <dgm:prSet/>
      <dgm:spPr/>
      <dgm:t>
        <a:bodyPr/>
        <a:lstStyle/>
        <a:p>
          <a:endParaRPr lang="en-IN"/>
        </a:p>
      </dgm:t>
    </dgm:pt>
    <dgm:pt modelId="{9A63B9C2-FB9A-4A79-9066-FC83AEA5A24A}">
      <dgm:prSet phldrT="[Text]" custT="1"/>
      <dgm:spPr/>
      <dgm:t>
        <a:bodyPr/>
        <a:lstStyle/>
        <a:p>
          <a:r>
            <a:rPr lang="en-IN" sz="1800" dirty="0"/>
            <a:t>Variables </a:t>
          </a:r>
        </a:p>
        <a:p>
          <a:r>
            <a:rPr lang="en-US" sz="1800" dirty="0"/>
            <a:t>Entities that need to be assigned values.</a:t>
          </a:r>
          <a:endParaRPr lang="en-IN" sz="1800" dirty="0"/>
        </a:p>
      </dgm:t>
    </dgm:pt>
    <dgm:pt modelId="{EA478494-CC9A-414C-808D-0D7F737414E1}" type="parTrans" cxnId="{3FD63A18-C821-47E9-BA08-388C562BE1B3}">
      <dgm:prSet/>
      <dgm:spPr/>
      <dgm:t>
        <a:bodyPr/>
        <a:lstStyle/>
        <a:p>
          <a:endParaRPr lang="en-IN"/>
        </a:p>
      </dgm:t>
    </dgm:pt>
    <dgm:pt modelId="{E0935FC8-5AD1-4C5D-8184-C195EC5C3AB1}" type="sibTrans" cxnId="{3FD63A18-C821-47E9-BA08-388C562BE1B3}">
      <dgm:prSet/>
      <dgm:spPr/>
      <dgm:t>
        <a:bodyPr/>
        <a:lstStyle/>
        <a:p>
          <a:endParaRPr lang="en-IN"/>
        </a:p>
      </dgm:t>
    </dgm:pt>
    <dgm:pt modelId="{F41362A3-557A-471C-BB75-4A84CC067A7F}">
      <dgm:prSet phldrT="[Text]" custT="1"/>
      <dgm:spPr/>
      <dgm:t>
        <a:bodyPr/>
        <a:lstStyle/>
        <a:p>
          <a:r>
            <a:rPr lang="en-US" sz="1800" dirty="0"/>
            <a:t>Domains </a:t>
          </a:r>
        </a:p>
        <a:p>
          <a:r>
            <a:rPr lang="en-US" sz="1800" dirty="0"/>
            <a:t>Possible values each variable can take.</a:t>
          </a:r>
          <a:endParaRPr lang="en-IN" sz="1800" dirty="0"/>
        </a:p>
      </dgm:t>
    </dgm:pt>
    <dgm:pt modelId="{A7367C67-1EC7-48B9-A632-B88540A3BCC5}" type="parTrans" cxnId="{577FB6A9-F9EE-4141-A48D-B062D3B2D245}">
      <dgm:prSet/>
      <dgm:spPr/>
      <dgm:t>
        <a:bodyPr/>
        <a:lstStyle/>
        <a:p>
          <a:endParaRPr lang="en-IN"/>
        </a:p>
      </dgm:t>
    </dgm:pt>
    <dgm:pt modelId="{6FDA3220-4FA2-4217-81B0-D6FA76D01EF7}" type="sibTrans" cxnId="{577FB6A9-F9EE-4141-A48D-B062D3B2D245}">
      <dgm:prSet/>
      <dgm:spPr/>
      <dgm:t>
        <a:bodyPr/>
        <a:lstStyle/>
        <a:p>
          <a:endParaRPr lang="en-IN"/>
        </a:p>
      </dgm:t>
    </dgm:pt>
    <dgm:pt modelId="{5F84BF58-94E0-4332-A9C6-D055DBFB858B}">
      <dgm:prSet phldrT="[Text]" custT="1"/>
      <dgm:spPr/>
      <dgm:t>
        <a:bodyPr/>
        <a:lstStyle/>
        <a:p>
          <a:r>
            <a:rPr lang="en-US" sz="1800" dirty="0"/>
            <a:t>Constraints </a:t>
          </a:r>
        </a:p>
        <a:p>
          <a:r>
            <a:rPr lang="en-US" sz="1800" dirty="0"/>
            <a:t>Rules that restrict which combinations of variable assignments are valid.</a:t>
          </a:r>
          <a:endParaRPr lang="en-IN" sz="1800" dirty="0"/>
        </a:p>
      </dgm:t>
    </dgm:pt>
    <dgm:pt modelId="{CFD87B61-E6DB-404F-B10F-BAFF9A79E19E}" type="parTrans" cxnId="{71F7E9F6-C86A-4373-8965-69AD5935CD5D}">
      <dgm:prSet/>
      <dgm:spPr/>
      <dgm:t>
        <a:bodyPr/>
        <a:lstStyle/>
        <a:p>
          <a:endParaRPr lang="en-IN"/>
        </a:p>
      </dgm:t>
    </dgm:pt>
    <dgm:pt modelId="{B37D6AB4-1E34-415E-A8DE-5C4BB3765092}" type="sibTrans" cxnId="{71F7E9F6-C86A-4373-8965-69AD5935CD5D}">
      <dgm:prSet/>
      <dgm:spPr/>
      <dgm:t>
        <a:bodyPr/>
        <a:lstStyle/>
        <a:p>
          <a:endParaRPr lang="en-IN"/>
        </a:p>
      </dgm:t>
    </dgm:pt>
    <dgm:pt modelId="{806C63F0-F116-4DA9-9128-3544FD5C2190}" type="pres">
      <dgm:prSet presAssocID="{287B8441-E123-4AA0-816E-0C7CF5E80D1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9356E8A-4C1B-40CE-933F-CFC4EE732E94}" type="pres">
      <dgm:prSet presAssocID="{8D090FDC-BDFF-4570-8E6D-0D5D0603FF89}" presName="centerShape" presStyleLbl="node0" presStyleIdx="0" presStyleCnt="1"/>
      <dgm:spPr/>
    </dgm:pt>
    <dgm:pt modelId="{73FEA2BE-812A-4F5C-AA6A-48E14AF09D7A}" type="pres">
      <dgm:prSet presAssocID="{EA478494-CC9A-414C-808D-0D7F737414E1}" presName="parTrans" presStyleLbl="bgSibTrans2D1" presStyleIdx="0" presStyleCnt="3"/>
      <dgm:spPr/>
    </dgm:pt>
    <dgm:pt modelId="{F40D827F-D109-47F5-8503-6FAC146C5B46}" type="pres">
      <dgm:prSet presAssocID="{9A63B9C2-FB9A-4A79-9066-FC83AEA5A24A}" presName="node" presStyleLbl="node1" presStyleIdx="0" presStyleCnt="3" custScaleX="137134" custRadScaleRad="133673" custRadScaleInc="-29815">
        <dgm:presLayoutVars>
          <dgm:bulletEnabled val="1"/>
        </dgm:presLayoutVars>
      </dgm:prSet>
      <dgm:spPr/>
    </dgm:pt>
    <dgm:pt modelId="{AB71982B-DA56-4675-9675-251E9F893C3F}" type="pres">
      <dgm:prSet presAssocID="{A7367C67-1EC7-48B9-A632-B88540A3BCC5}" presName="parTrans" presStyleLbl="bgSibTrans2D1" presStyleIdx="1" presStyleCnt="3"/>
      <dgm:spPr/>
    </dgm:pt>
    <dgm:pt modelId="{406713D1-2B66-4B6E-BF57-CF9FDB0DB26B}" type="pres">
      <dgm:prSet presAssocID="{F41362A3-557A-471C-BB75-4A84CC067A7F}" presName="node" presStyleLbl="node1" presStyleIdx="1" presStyleCnt="3" custScaleX="109780">
        <dgm:presLayoutVars>
          <dgm:bulletEnabled val="1"/>
        </dgm:presLayoutVars>
      </dgm:prSet>
      <dgm:spPr/>
    </dgm:pt>
    <dgm:pt modelId="{034DA81C-030A-4962-87DC-6F759D0580DA}" type="pres">
      <dgm:prSet presAssocID="{CFD87B61-E6DB-404F-B10F-BAFF9A79E19E}" presName="parTrans" presStyleLbl="bgSibTrans2D1" presStyleIdx="2" presStyleCnt="3"/>
      <dgm:spPr/>
    </dgm:pt>
    <dgm:pt modelId="{9A807638-0D65-4563-BDAE-0AC043190D08}" type="pres">
      <dgm:prSet presAssocID="{5F84BF58-94E0-4332-A9C6-D055DBFB858B}" presName="node" presStyleLbl="node1" presStyleIdx="2" presStyleCnt="3" custScaleX="146693" custRadScaleRad="131704" custRadScaleInc="29235">
        <dgm:presLayoutVars>
          <dgm:bulletEnabled val="1"/>
        </dgm:presLayoutVars>
      </dgm:prSet>
      <dgm:spPr/>
    </dgm:pt>
  </dgm:ptLst>
  <dgm:cxnLst>
    <dgm:cxn modelId="{3FD63A18-C821-47E9-BA08-388C562BE1B3}" srcId="{8D090FDC-BDFF-4570-8E6D-0D5D0603FF89}" destId="{9A63B9C2-FB9A-4A79-9066-FC83AEA5A24A}" srcOrd="0" destOrd="0" parTransId="{EA478494-CC9A-414C-808D-0D7F737414E1}" sibTransId="{E0935FC8-5AD1-4C5D-8184-C195EC5C3AB1}"/>
    <dgm:cxn modelId="{596C6319-E029-4221-842B-32DE3AE78737}" srcId="{287B8441-E123-4AA0-816E-0C7CF5E80D10}" destId="{8D090FDC-BDFF-4570-8E6D-0D5D0603FF89}" srcOrd="0" destOrd="0" parTransId="{D3A74E57-7ACB-4FE7-92BC-79C44D3A2D3F}" sibTransId="{3E006F56-5722-4CE4-93F1-582A86BF08DA}"/>
    <dgm:cxn modelId="{D998701B-EBF7-4D5F-B984-6E26D9FB8A57}" type="presOf" srcId="{A7367C67-1EC7-48B9-A632-B88540A3BCC5}" destId="{AB71982B-DA56-4675-9675-251E9F893C3F}" srcOrd="0" destOrd="0" presId="urn:microsoft.com/office/officeart/2005/8/layout/radial4"/>
    <dgm:cxn modelId="{1BB8552E-DB41-457B-9111-3F663F055CB6}" type="presOf" srcId="{8D090FDC-BDFF-4570-8E6D-0D5D0603FF89}" destId="{F9356E8A-4C1B-40CE-933F-CFC4EE732E94}" srcOrd="0" destOrd="0" presId="urn:microsoft.com/office/officeart/2005/8/layout/radial4"/>
    <dgm:cxn modelId="{97484F3B-517C-47AD-BDA8-C46BC66F4139}" type="presOf" srcId="{F41362A3-557A-471C-BB75-4A84CC067A7F}" destId="{406713D1-2B66-4B6E-BF57-CF9FDB0DB26B}" srcOrd="0" destOrd="0" presId="urn:microsoft.com/office/officeart/2005/8/layout/radial4"/>
    <dgm:cxn modelId="{72DA4B9D-6E8B-4093-A74D-B1D3B019F497}" type="presOf" srcId="{287B8441-E123-4AA0-816E-0C7CF5E80D10}" destId="{806C63F0-F116-4DA9-9128-3544FD5C2190}" srcOrd="0" destOrd="0" presId="urn:microsoft.com/office/officeart/2005/8/layout/radial4"/>
    <dgm:cxn modelId="{577FB6A9-F9EE-4141-A48D-B062D3B2D245}" srcId="{8D090FDC-BDFF-4570-8E6D-0D5D0603FF89}" destId="{F41362A3-557A-471C-BB75-4A84CC067A7F}" srcOrd="1" destOrd="0" parTransId="{A7367C67-1EC7-48B9-A632-B88540A3BCC5}" sibTransId="{6FDA3220-4FA2-4217-81B0-D6FA76D01EF7}"/>
    <dgm:cxn modelId="{B3BFADC4-8D01-4FC4-9FFC-5A9E47C9F607}" type="presOf" srcId="{9A63B9C2-FB9A-4A79-9066-FC83AEA5A24A}" destId="{F40D827F-D109-47F5-8503-6FAC146C5B46}" srcOrd="0" destOrd="0" presId="urn:microsoft.com/office/officeart/2005/8/layout/radial4"/>
    <dgm:cxn modelId="{0123FAE4-96D1-4862-9244-D94279843EB1}" type="presOf" srcId="{EA478494-CC9A-414C-808D-0D7F737414E1}" destId="{73FEA2BE-812A-4F5C-AA6A-48E14AF09D7A}" srcOrd="0" destOrd="0" presId="urn:microsoft.com/office/officeart/2005/8/layout/radial4"/>
    <dgm:cxn modelId="{1D057AF1-C9F5-4E19-9BAC-BF8DB3F64563}" type="presOf" srcId="{CFD87B61-E6DB-404F-B10F-BAFF9A79E19E}" destId="{034DA81C-030A-4962-87DC-6F759D0580DA}" srcOrd="0" destOrd="0" presId="urn:microsoft.com/office/officeart/2005/8/layout/radial4"/>
    <dgm:cxn modelId="{B1B98CF3-97D0-4509-82C4-D30C5D20432E}" type="presOf" srcId="{5F84BF58-94E0-4332-A9C6-D055DBFB858B}" destId="{9A807638-0D65-4563-BDAE-0AC043190D08}" srcOrd="0" destOrd="0" presId="urn:microsoft.com/office/officeart/2005/8/layout/radial4"/>
    <dgm:cxn modelId="{71F7E9F6-C86A-4373-8965-69AD5935CD5D}" srcId="{8D090FDC-BDFF-4570-8E6D-0D5D0603FF89}" destId="{5F84BF58-94E0-4332-A9C6-D055DBFB858B}" srcOrd="2" destOrd="0" parTransId="{CFD87B61-E6DB-404F-B10F-BAFF9A79E19E}" sibTransId="{B37D6AB4-1E34-415E-A8DE-5C4BB3765092}"/>
    <dgm:cxn modelId="{B4D45C9C-0CD6-440A-AAD0-A33ABF3BAE09}" type="presParOf" srcId="{806C63F0-F116-4DA9-9128-3544FD5C2190}" destId="{F9356E8A-4C1B-40CE-933F-CFC4EE732E94}" srcOrd="0" destOrd="0" presId="urn:microsoft.com/office/officeart/2005/8/layout/radial4"/>
    <dgm:cxn modelId="{6899F2C6-4BA9-4A3B-B043-F2C3D38AB515}" type="presParOf" srcId="{806C63F0-F116-4DA9-9128-3544FD5C2190}" destId="{73FEA2BE-812A-4F5C-AA6A-48E14AF09D7A}" srcOrd="1" destOrd="0" presId="urn:microsoft.com/office/officeart/2005/8/layout/radial4"/>
    <dgm:cxn modelId="{4E2ECCDC-EE68-4F22-979B-BC893A395D75}" type="presParOf" srcId="{806C63F0-F116-4DA9-9128-3544FD5C2190}" destId="{F40D827F-D109-47F5-8503-6FAC146C5B46}" srcOrd="2" destOrd="0" presId="urn:microsoft.com/office/officeart/2005/8/layout/radial4"/>
    <dgm:cxn modelId="{5FF33360-3C93-4C68-A76A-3B3018B1C688}" type="presParOf" srcId="{806C63F0-F116-4DA9-9128-3544FD5C2190}" destId="{AB71982B-DA56-4675-9675-251E9F893C3F}" srcOrd="3" destOrd="0" presId="urn:microsoft.com/office/officeart/2005/8/layout/radial4"/>
    <dgm:cxn modelId="{009BECC1-A3D0-4000-862D-CAF67914951F}" type="presParOf" srcId="{806C63F0-F116-4DA9-9128-3544FD5C2190}" destId="{406713D1-2B66-4B6E-BF57-CF9FDB0DB26B}" srcOrd="4" destOrd="0" presId="urn:microsoft.com/office/officeart/2005/8/layout/radial4"/>
    <dgm:cxn modelId="{D1E6D73F-9C95-424E-9AC9-1FDA9984118C}" type="presParOf" srcId="{806C63F0-F116-4DA9-9128-3544FD5C2190}" destId="{034DA81C-030A-4962-87DC-6F759D0580DA}" srcOrd="5" destOrd="0" presId="urn:microsoft.com/office/officeart/2005/8/layout/radial4"/>
    <dgm:cxn modelId="{87B3ED55-940C-41B8-824C-0636D92311EB}" type="presParOf" srcId="{806C63F0-F116-4DA9-9128-3544FD5C2190}" destId="{9A807638-0D65-4563-BDAE-0AC043190D08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56E8A-4C1B-40CE-933F-CFC4EE732E94}">
      <dsp:nvSpPr>
        <dsp:cNvPr id="0" name=""/>
        <dsp:cNvSpPr/>
      </dsp:nvSpPr>
      <dsp:spPr>
        <a:xfrm>
          <a:off x="3493680" y="2667392"/>
          <a:ext cx="2237904" cy="223790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Objective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 find values to variables such that all constraints are satisfied</a:t>
          </a:r>
          <a:endParaRPr lang="en-IN" sz="1800" kern="1200" dirty="0"/>
        </a:p>
      </dsp:txBody>
      <dsp:txXfrm>
        <a:off x="3821413" y="2995125"/>
        <a:ext cx="1582438" cy="1582438"/>
      </dsp:txXfrm>
    </dsp:sp>
    <dsp:sp modelId="{73FEA2BE-812A-4F5C-AA6A-48E14AF09D7A}">
      <dsp:nvSpPr>
        <dsp:cNvPr id="0" name=""/>
        <dsp:cNvSpPr/>
      </dsp:nvSpPr>
      <dsp:spPr>
        <a:xfrm rot="12005867">
          <a:off x="1393277" y="2676827"/>
          <a:ext cx="2117278" cy="63780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D827F-D109-47F5-8503-6FAC146C5B46}">
      <dsp:nvSpPr>
        <dsp:cNvPr id="0" name=""/>
        <dsp:cNvSpPr/>
      </dsp:nvSpPr>
      <dsp:spPr>
        <a:xfrm>
          <a:off x="0" y="1781552"/>
          <a:ext cx="2915481" cy="1700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Variables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Entities that need to be assigned values.</a:t>
          </a:r>
          <a:endParaRPr lang="en-IN" sz="1800" kern="1200" dirty="0"/>
        </a:p>
      </dsp:txBody>
      <dsp:txXfrm>
        <a:off x="49815" y="1831367"/>
        <a:ext cx="2815851" cy="1601177"/>
      </dsp:txXfrm>
    </dsp:sp>
    <dsp:sp modelId="{AB71982B-DA56-4675-9675-251E9F893C3F}">
      <dsp:nvSpPr>
        <dsp:cNvPr id="0" name=""/>
        <dsp:cNvSpPr/>
      </dsp:nvSpPr>
      <dsp:spPr>
        <a:xfrm rot="16200000">
          <a:off x="3754479" y="1390446"/>
          <a:ext cx="1716307" cy="63780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713D1-2B66-4B6E-BF57-CF9FDB0DB26B}">
      <dsp:nvSpPr>
        <dsp:cNvPr id="0" name=""/>
        <dsp:cNvSpPr/>
      </dsp:nvSpPr>
      <dsp:spPr>
        <a:xfrm>
          <a:off x="3445666" y="790"/>
          <a:ext cx="2333932" cy="1700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Domains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Possible values each variable can take.</a:t>
          </a:r>
          <a:endParaRPr lang="en-IN" sz="1800" kern="1200" dirty="0"/>
        </a:p>
      </dsp:txBody>
      <dsp:txXfrm>
        <a:off x="3495481" y="50605"/>
        <a:ext cx="2234302" cy="1601177"/>
      </dsp:txXfrm>
    </dsp:sp>
    <dsp:sp modelId="{034DA81C-030A-4962-87DC-6F759D0580DA}">
      <dsp:nvSpPr>
        <dsp:cNvPr id="0" name=""/>
        <dsp:cNvSpPr/>
      </dsp:nvSpPr>
      <dsp:spPr>
        <a:xfrm rot="20388932">
          <a:off x="5713554" y="2673220"/>
          <a:ext cx="2119039" cy="63780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07638-0D65-4563-BDAE-0AC043190D08}">
      <dsp:nvSpPr>
        <dsp:cNvPr id="0" name=""/>
        <dsp:cNvSpPr/>
      </dsp:nvSpPr>
      <dsp:spPr>
        <a:xfrm>
          <a:off x="6208172" y="1776137"/>
          <a:ext cx="3118706" cy="1700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Constraints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Rules that restrict which combinations of variable assignments are valid.</a:t>
          </a:r>
          <a:endParaRPr lang="en-IN" sz="1800" kern="1200" dirty="0"/>
        </a:p>
      </dsp:txBody>
      <dsp:txXfrm>
        <a:off x="6257987" y="1825952"/>
        <a:ext cx="3019076" cy="1601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11E9-005E-4E69-BBC3-F3BAF7C012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C99DD-7519-4B5D-B530-8CFDFC7A0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06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BADC-5B6D-678E-6694-289CA648D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B1D9F-DA46-1E93-A63D-52C4DDF69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D61F-0251-5A36-E209-AE83E4EB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FE11-5D38-47C1-8137-4E3324C137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3C1C4-9DC1-AC1B-6222-AC4D7763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3285-3A9C-E7EB-161C-4A9F6B71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F46C-DC10-4A4D-BD59-64F0A9C3D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23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DD20-44BB-FA4C-DB93-D4216852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3ABE1-C9E5-9DF7-EFBF-1F14919A8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3A100-F6B3-7F0C-C947-28AEB15B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FE11-5D38-47C1-8137-4E3324C137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EFEE8-EED5-520A-417B-1502600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A654F-AB83-7878-D1F4-4FFD3D80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F46C-DC10-4A4D-BD59-64F0A9C3D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94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31E44-365C-D3BB-F9F7-968DAC743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06104-4569-6463-6EB0-91556A602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B24C-2EA4-01D0-98E4-5AE67380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FE11-5D38-47C1-8137-4E3324C137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A9B0-3A0F-89E1-E0A3-023BB8F0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651C-A1A3-1F7B-455F-16EFA171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F46C-DC10-4A4D-BD59-64F0A9C3D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4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703B-EF58-2AB4-D3D1-53280A22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CB7C-43A0-B883-76A3-B5D63A4B4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4A96F-D969-365B-CB8F-FD9FD57C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FE11-5D38-47C1-8137-4E3324C137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BDFF5-68E4-16D4-94DF-DCF7F19A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56AA-903E-AB07-86E9-2853D1C0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F46C-DC10-4A4D-BD59-64F0A9C3D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90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C9B3-D336-6C4B-2559-D6D1730F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B6589-B8CD-0886-5A2A-46B6B55AF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DF5FA-1EB3-BA0A-8646-10396951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FE11-5D38-47C1-8137-4E3324C137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E5484-1DCA-306E-3692-D6EE4DE8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9AE79-B347-EF3C-86E2-57748E17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F46C-DC10-4A4D-BD59-64F0A9C3D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06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7D08-5317-2C76-A65E-3C7D82C1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AE7A-01E3-7F84-65D6-0B1AC42E3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9D974-FA02-435B-4E06-5FD29CA7B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7FB9A-FE74-2B1D-18F8-9891AFFC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FE11-5D38-47C1-8137-4E3324C137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27B62-00D4-75F1-4165-A2F18486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1274A-7C77-9719-CCA1-4CBA2AFE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F46C-DC10-4A4D-BD59-64F0A9C3D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25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C25C-47CA-5AD8-40D2-0A41ABE3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F4FF2-B339-C8D3-BC83-3134F4028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FF8F4-BFC8-C930-6839-C57063670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6A96A-71C3-AFB3-5A20-B57B4C72C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14C2D-4C98-28A4-EDF4-FEA57381E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1EC97-4E1F-E5E7-306D-C455E5D6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FE11-5D38-47C1-8137-4E3324C137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28164-2096-100B-00A4-120966EA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47A7F-EE5B-5C5E-22CD-F3911B41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F46C-DC10-4A4D-BD59-64F0A9C3D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47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FE57-0E75-62A5-889F-2922E3CE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B7D76-486F-58FB-FE2D-32BCAA0B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FE11-5D38-47C1-8137-4E3324C137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E3877-52D7-D515-293D-C26D10FF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4F6AB-E05A-ABE8-6FC6-6432BE0B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F46C-DC10-4A4D-BD59-64F0A9C3D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19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68E4B-8C54-3206-C446-4EBA2CDF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FE11-5D38-47C1-8137-4E3324C137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B6832-3B05-BF09-B574-C2AF98E9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1C37A-D966-5D05-F4F3-AE45B3CD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F46C-DC10-4A4D-BD59-64F0A9C3D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56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EA4E-C1D4-7776-EE8D-A003D256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7AC1-5270-DBF0-D9C2-F72561716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28D59-F4DA-AC1F-B881-7C17DEC2A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671E0-4A6A-FE82-8E13-80A9FF8D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FE11-5D38-47C1-8137-4E3324C137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AD5BD-E7FE-C082-9A69-A82039F9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7DAFF-420E-F374-2D8C-312B07A4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F46C-DC10-4A4D-BD59-64F0A9C3D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80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CD86-384D-6FAE-3ECE-2022F578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B9B39-9D47-55BD-FB21-419540999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A3847-4E5A-95A2-7FAF-0A9CFF34E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F209E-94B9-0940-0C56-84284787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FE11-5D38-47C1-8137-4E3324C137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251D7-A1EF-19E5-2209-0EE3EE61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B03C8-9013-67C4-A199-AF6C9FD0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F46C-DC10-4A4D-BD59-64F0A9C3D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3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53E86-570B-11A7-05DD-614C394A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B92CE-8D33-5E36-A0BF-231454116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2A772-DB10-5023-236F-054201423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FE11-5D38-47C1-8137-4E3324C137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5A71-4BCE-B277-7D62-C49F62DC0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1FE67-7005-F2FD-EFC1-2C0C29258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8F46C-DC10-4A4D-BD59-64F0A9C3D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50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sv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gif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novelgames.com/en/wolf/" TargetMode="Externa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" y="1554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sz="1200" dirty="0"/>
          </a:p>
        </p:txBody>
      </p:sp>
      <p:sp>
        <p:nvSpPr>
          <p:cNvPr id="3" name="Freeform 3"/>
          <p:cNvSpPr/>
          <p:nvPr/>
        </p:nvSpPr>
        <p:spPr>
          <a:xfrm>
            <a:off x="10367652" y="4348360"/>
            <a:ext cx="1824348" cy="2509641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116" t="864" r="-153315" b="-8707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0"/>
            <a:ext cx="2824231" cy="1854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76908" t="-166438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80852" y="376604"/>
            <a:ext cx="8630292" cy="3610696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pPr algn="ctr"/>
              <a:endParaRPr lang="en-IN" sz="6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</a:pPr>
              <a:endParaRPr sz="12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F86FF6A-99A8-D6D2-4A59-5E8E2BB1BED0}"/>
              </a:ext>
            </a:extLst>
          </p:cNvPr>
          <p:cNvSpPr txBox="1"/>
          <p:nvPr/>
        </p:nvSpPr>
        <p:spPr>
          <a:xfrm>
            <a:off x="2459916" y="473792"/>
            <a:ext cx="72721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latin typeface="Aharoni" panose="02010803020104030203" pitchFamily="2" charset="-79"/>
                <a:cs typeface="Aharoni" panose="02010803020104030203" pitchFamily="2" charset="-79"/>
              </a:rPr>
              <a:t>Constraint Satisfaction Problem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FC9CD2-1BBE-548D-AF10-AE871F664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4350"/>
              </p:ext>
            </p:extLst>
          </p:nvPr>
        </p:nvGraphicFramePr>
        <p:xfrm>
          <a:off x="3215636" y="5109796"/>
          <a:ext cx="57607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659">
                  <a:extLst>
                    <a:ext uri="{9D8B030D-6E8A-4147-A177-3AD203B41FA5}">
                      <a16:colId xmlns:a16="http://schemas.microsoft.com/office/drawing/2014/main" val="2693720824"/>
                    </a:ext>
                  </a:extLst>
                </a:gridCol>
                <a:gridCol w="1595564">
                  <a:extLst>
                    <a:ext uri="{9D8B030D-6E8A-4147-A177-3AD203B41FA5}">
                      <a16:colId xmlns:a16="http://schemas.microsoft.com/office/drawing/2014/main" val="1866498473"/>
                    </a:ext>
                  </a:extLst>
                </a:gridCol>
                <a:gridCol w="1676498">
                  <a:extLst>
                    <a:ext uri="{9D8B030D-6E8A-4147-A177-3AD203B41FA5}">
                      <a16:colId xmlns:a16="http://schemas.microsoft.com/office/drawing/2014/main" val="4187375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Roll No.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3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Chaitanya Undale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381063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22211103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8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Vaibhav </a:t>
                      </a:r>
                      <a:r>
                        <a:rPr lang="en-IN" sz="2400" dirty="0" err="1"/>
                        <a:t>Chavhan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381065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22210057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606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68D8BBB-6512-8142-7929-0F81456AF7E3}"/>
              </a:ext>
            </a:extLst>
          </p:cNvPr>
          <p:cNvSpPr txBox="1"/>
          <p:nvPr/>
        </p:nvSpPr>
        <p:spPr>
          <a:xfrm>
            <a:off x="4294628" y="4460925"/>
            <a:ext cx="360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/>
              <a:t>Team Members: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sz="1200" dirty="0"/>
          </a:p>
        </p:txBody>
      </p:sp>
      <p:sp>
        <p:nvSpPr>
          <p:cNvPr id="3" name="Freeform 3"/>
          <p:cNvSpPr/>
          <p:nvPr/>
        </p:nvSpPr>
        <p:spPr>
          <a:xfrm>
            <a:off x="10367652" y="4348360"/>
            <a:ext cx="1824348" cy="2509641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116" t="864" r="-153315" b="-8707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0"/>
            <a:ext cx="2824231" cy="1854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76908" t="-166438"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276DB-41D1-E99B-4E72-63B0EFC4037D}"/>
              </a:ext>
            </a:extLst>
          </p:cNvPr>
          <p:cNvSpPr txBox="1"/>
          <p:nvPr/>
        </p:nvSpPr>
        <p:spPr>
          <a:xfrm>
            <a:off x="4197857" y="96103"/>
            <a:ext cx="3796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D74943-A92A-5C9B-CBE4-2A780249774C}"/>
              </a:ext>
            </a:extLst>
          </p:cNvPr>
          <p:cNvCxnSpPr/>
          <p:nvPr/>
        </p:nvCxnSpPr>
        <p:spPr>
          <a:xfrm>
            <a:off x="4052314" y="771652"/>
            <a:ext cx="40873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62FB1B-CF60-E183-DA0E-0BD252B13CA8}"/>
              </a:ext>
            </a:extLst>
          </p:cNvPr>
          <p:cNvCxnSpPr>
            <a:cxnSpLocks/>
          </p:cNvCxnSpPr>
          <p:nvPr/>
        </p:nvCxnSpPr>
        <p:spPr>
          <a:xfrm>
            <a:off x="4002405" y="822198"/>
            <a:ext cx="41871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CAD892-0FD7-29E7-2093-BFF6119C2CBA}"/>
              </a:ext>
            </a:extLst>
          </p:cNvPr>
          <p:cNvSpPr txBox="1"/>
          <p:nvPr/>
        </p:nvSpPr>
        <p:spPr>
          <a:xfrm>
            <a:off x="1000756" y="1293682"/>
            <a:ext cx="79187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Definition: </a:t>
            </a:r>
          </a:p>
          <a:p>
            <a:r>
              <a:rPr lang="en-US" dirty="0"/>
              <a:t>Constraint Satisfaction Problems (CSPs) are a class of computational problems where the goal is to find a solution that satisfies a set of constraints. These constraints impose restrictions on the values of the variable. </a:t>
            </a:r>
          </a:p>
          <a:p>
            <a:endParaRPr lang="en-US" dirty="0"/>
          </a:p>
          <a:p>
            <a:r>
              <a:rPr lang="en-US" u="sng" dirty="0"/>
              <a:t>Significance of CSP in AI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CSP is useful in wide range of real-world scenarios in which decision-making is subject to specific conditions and constraints.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CSPs provide a structured and general framework for representing and solving problems, making them adaptable in problem-solving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AI applications, such as scheduling, planning, and configuration, can be mapped to CSPs, allowing AI systems to find optimal solutions efficiently.</a:t>
            </a:r>
          </a:p>
          <a:p>
            <a:endParaRPr lang="en-US" dirty="0"/>
          </a:p>
          <a:p>
            <a:r>
              <a:rPr lang="en-IN" u="sng" dirty="0"/>
              <a:t>Common Applications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Scheduling: Assigning resources like employees or equipment while respecting time and availability constraints.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Planning: Organizing tasks with specific deadlines or sequences.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 Allocation: Distributing resources efficiently without overuse.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IN" dirty="0"/>
              <a:t>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8D0E09-CA87-BD58-EB37-2B2FF7A39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7620" y="1854200"/>
            <a:ext cx="3560063" cy="356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6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" y="1554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sz="1200" dirty="0"/>
          </a:p>
        </p:txBody>
      </p:sp>
      <p:sp>
        <p:nvSpPr>
          <p:cNvPr id="3" name="Freeform 3"/>
          <p:cNvSpPr/>
          <p:nvPr/>
        </p:nvSpPr>
        <p:spPr>
          <a:xfrm>
            <a:off x="10367652" y="4348360"/>
            <a:ext cx="1824348" cy="2509641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116" t="864" r="-153315" b="-8707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0"/>
            <a:ext cx="2824231" cy="1854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76908" t="-166438"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276DB-41D1-E99B-4E72-63B0EFC4037D}"/>
              </a:ext>
            </a:extLst>
          </p:cNvPr>
          <p:cNvSpPr txBox="1"/>
          <p:nvPr/>
        </p:nvSpPr>
        <p:spPr>
          <a:xfrm>
            <a:off x="-4" y="9610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haroni" panose="02010803020104030203" pitchFamily="2" charset="-79"/>
                <a:cs typeface="Aharoni" panose="02010803020104030203" pitchFamily="2" charset="-79"/>
              </a:rPr>
              <a:t>Key Elements of CSPs: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D74943-A92A-5C9B-CBE4-2A780249774C}"/>
              </a:ext>
            </a:extLst>
          </p:cNvPr>
          <p:cNvCxnSpPr>
            <a:cxnSpLocks/>
          </p:cNvCxnSpPr>
          <p:nvPr/>
        </p:nvCxnSpPr>
        <p:spPr>
          <a:xfrm>
            <a:off x="2324098" y="853948"/>
            <a:ext cx="72679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62FB1B-CF60-E183-DA0E-0BD252B13CA8}"/>
              </a:ext>
            </a:extLst>
          </p:cNvPr>
          <p:cNvCxnSpPr>
            <a:cxnSpLocks/>
          </p:cNvCxnSpPr>
          <p:nvPr/>
        </p:nvCxnSpPr>
        <p:spPr>
          <a:xfrm>
            <a:off x="2237613" y="927100"/>
            <a:ext cx="7445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864011E-D6C8-E88F-4A0F-ED999C137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255265"/>
              </p:ext>
            </p:extLst>
          </p:nvPr>
        </p:nvGraphicFramePr>
        <p:xfrm>
          <a:off x="1143000" y="1650154"/>
          <a:ext cx="9326879" cy="490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4016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" y="1554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sz="1200" dirty="0"/>
          </a:p>
        </p:txBody>
      </p:sp>
      <p:sp>
        <p:nvSpPr>
          <p:cNvPr id="3" name="Freeform 3"/>
          <p:cNvSpPr/>
          <p:nvPr/>
        </p:nvSpPr>
        <p:spPr>
          <a:xfrm>
            <a:off x="10367652" y="4348360"/>
            <a:ext cx="1824348" cy="2509641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116" t="864" r="-153315" b="-8707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0"/>
            <a:ext cx="2824231" cy="1854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76908" t="-166438"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276DB-41D1-E99B-4E72-63B0EFC4037D}"/>
              </a:ext>
            </a:extLst>
          </p:cNvPr>
          <p:cNvSpPr txBox="1"/>
          <p:nvPr/>
        </p:nvSpPr>
        <p:spPr>
          <a:xfrm>
            <a:off x="-4" y="9610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haroni" panose="02010803020104030203" pitchFamily="2" charset="-79"/>
                <a:cs typeface="Aharoni" panose="02010803020104030203" pitchFamily="2" charset="-79"/>
              </a:rPr>
              <a:t>Examples of CSPs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FDC81E-0782-9925-79BC-A7E480D32C73}"/>
              </a:ext>
            </a:extLst>
          </p:cNvPr>
          <p:cNvGrpSpPr/>
          <p:nvPr/>
        </p:nvGrpSpPr>
        <p:grpSpPr>
          <a:xfrm>
            <a:off x="3236971" y="853948"/>
            <a:ext cx="5718048" cy="73152"/>
            <a:chOff x="2237613" y="853948"/>
            <a:chExt cx="7445883" cy="7315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D74943-A92A-5C9B-CBE4-2A780249774C}"/>
                </a:ext>
              </a:extLst>
            </p:cNvPr>
            <p:cNvCxnSpPr>
              <a:cxnSpLocks/>
            </p:cNvCxnSpPr>
            <p:nvPr/>
          </p:nvCxnSpPr>
          <p:spPr>
            <a:xfrm>
              <a:off x="2324098" y="853948"/>
              <a:ext cx="72679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62FB1B-CF60-E183-DA0E-0BD252B13CA8}"/>
                </a:ext>
              </a:extLst>
            </p:cNvPr>
            <p:cNvCxnSpPr>
              <a:cxnSpLocks/>
            </p:cNvCxnSpPr>
            <p:nvPr/>
          </p:nvCxnSpPr>
          <p:spPr>
            <a:xfrm>
              <a:off x="2237613" y="927100"/>
              <a:ext cx="74458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37F56-7FF8-2421-685C-CEC107581EBB}"/>
              </a:ext>
            </a:extLst>
          </p:cNvPr>
          <p:cNvSpPr txBox="1"/>
          <p:nvPr/>
        </p:nvSpPr>
        <p:spPr>
          <a:xfrm>
            <a:off x="1069848" y="936245"/>
            <a:ext cx="700430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Sudoku: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Variables: Empty cells in the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Domain: Numbers from 1-9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Constraints: </a:t>
            </a:r>
            <a:r>
              <a:rPr lang="en-US" dirty="0"/>
              <a:t> Each number must appear exactly once in each row, column, and 3x3 sub-grid.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N-Queens problem: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Variables: </a:t>
            </a:r>
            <a:r>
              <a:rPr lang="en-US" dirty="0"/>
              <a:t>Positions of queens on an n*n chessboard.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Domain: </a:t>
            </a:r>
            <a:r>
              <a:rPr lang="en-US" dirty="0"/>
              <a:t>Possible row and column positions.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Constraints: </a:t>
            </a:r>
            <a:r>
              <a:rPr lang="en-US" dirty="0"/>
              <a:t> No two queens can share the same row, column, or diagonal.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Timetable scheduling: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Variables: </a:t>
            </a:r>
            <a:r>
              <a:rPr lang="en-US" dirty="0"/>
              <a:t>Classes or subjects to be scheduled.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Domain: </a:t>
            </a:r>
            <a:r>
              <a:rPr lang="en-US" dirty="0"/>
              <a:t>Available time slots and classrooms.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Constraints: </a:t>
            </a:r>
            <a:r>
              <a:rPr lang="en-US" dirty="0"/>
              <a:t> No teacher or classroom can be assigned to two classes at the same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547CE5-AE01-35AF-8C77-5FF832294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9" b="3063"/>
          <a:stretch/>
        </p:blipFill>
        <p:spPr>
          <a:xfrm>
            <a:off x="8231832" y="994894"/>
            <a:ext cx="1824336" cy="1780643"/>
          </a:xfrm>
          <a:prstGeom prst="rect">
            <a:avLst/>
          </a:prstGeom>
        </p:spPr>
      </p:pic>
      <p:pic>
        <p:nvPicPr>
          <p:cNvPr id="2051" name="Picture 3" descr="The Eight Queens Problem » Steve on Image Processing with MATLAB - MATLAB &amp;  Simulink">
            <a:extLst>
              <a:ext uri="{FF2B5EF4-FFF2-40B4-BE49-F238E27FC236}">
                <a16:creationId xmlns:a16="http://schemas.microsoft.com/office/drawing/2014/main" id="{BF320FE7-D73F-DC46-2FA1-8C8486240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832" y="3105276"/>
            <a:ext cx="1719263" cy="17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Auto Timetable Generator (2024) - Scheduling Software Free Demo, Price,  Features, Review">
            <a:extLst>
              <a:ext uri="{FF2B5EF4-FFF2-40B4-BE49-F238E27FC236}">
                <a16:creationId xmlns:a16="http://schemas.microsoft.com/office/drawing/2014/main" id="{16A2C14F-0FFB-FF5B-C106-B85D701D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152" y="5118524"/>
            <a:ext cx="2036636" cy="173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96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" y="1554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sz="1200" dirty="0"/>
          </a:p>
        </p:txBody>
      </p:sp>
      <p:sp>
        <p:nvSpPr>
          <p:cNvPr id="3" name="Freeform 3"/>
          <p:cNvSpPr/>
          <p:nvPr/>
        </p:nvSpPr>
        <p:spPr>
          <a:xfrm>
            <a:off x="10367652" y="4348360"/>
            <a:ext cx="1824348" cy="2509641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116" t="864" r="-153315" b="-8707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0"/>
            <a:ext cx="2824231" cy="1854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76908" t="-166438"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276DB-41D1-E99B-4E72-63B0EFC4037D}"/>
              </a:ext>
            </a:extLst>
          </p:cNvPr>
          <p:cNvSpPr txBox="1"/>
          <p:nvPr/>
        </p:nvSpPr>
        <p:spPr>
          <a:xfrm>
            <a:off x="-4" y="9610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haroni" panose="02010803020104030203" pitchFamily="2" charset="-79"/>
                <a:cs typeface="Aharoni" panose="02010803020104030203" pitchFamily="2" charset="-79"/>
              </a:rPr>
              <a:t>Backtracking Algorithm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FDC81E-0782-9925-79BC-A7E480D32C73}"/>
              </a:ext>
            </a:extLst>
          </p:cNvPr>
          <p:cNvGrpSpPr/>
          <p:nvPr/>
        </p:nvGrpSpPr>
        <p:grpSpPr>
          <a:xfrm>
            <a:off x="2416293" y="869393"/>
            <a:ext cx="7359404" cy="57707"/>
            <a:chOff x="2237613" y="853948"/>
            <a:chExt cx="7445883" cy="7315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D74943-A92A-5C9B-CBE4-2A780249774C}"/>
                </a:ext>
              </a:extLst>
            </p:cNvPr>
            <p:cNvCxnSpPr>
              <a:cxnSpLocks/>
            </p:cNvCxnSpPr>
            <p:nvPr/>
          </p:nvCxnSpPr>
          <p:spPr>
            <a:xfrm>
              <a:off x="2324098" y="853948"/>
              <a:ext cx="72679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62FB1B-CF60-E183-DA0E-0BD252B13CA8}"/>
                </a:ext>
              </a:extLst>
            </p:cNvPr>
            <p:cNvCxnSpPr>
              <a:cxnSpLocks/>
            </p:cNvCxnSpPr>
            <p:nvPr/>
          </p:nvCxnSpPr>
          <p:spPr>
            <a:xfrm>
              <a:off x="2237613" y="927100"/>
              <a:ext cx="74458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1F72D04-8300-AF5E-7933-45E8D6A9CD0F}"/>
              </a:ext>
            </a:extLst>
          </p:cNvPr>
          <p:cNvSpPr txBox="1"/>
          <p:nvPr/>
        </p:nvSpPr>
        <p:spPr>
          <a:xfrm>
            <a:off x="841248" y="1132218"/>
            <a:ext cx="735940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backtracking algorithm is a depth-first search method used to systematically explore possible solutions in CSPs. It operates by assigning values to variables and backtracks if any assignment violates a constraint.</a:t>
            </a:r>
            <a:endParaRPr lang="en-IN" dirty="0"/>
          </a:p>
          <a:p>
            <a:endParaRPr lang="en-IN" u="sng" dirty="0"/>
          </a:p>
          <a:p>
            <a:r>
              <a:rPr lang="en-IN" u="sng" dirty="0"/>
              <a:t>Steps in Backtracking </a:t>
            </a:r>
            <a:r>
              <a:rPr lang="en-IN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 variable: Pick a variable that hasn’t been assigned a value yet.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 a value: Choose a value from the domain of the selected variable.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constraints: Verify if the current assignment violates any constraints.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Backtrack if necessary: If any constraint is violated, undo the previous assignment and try a different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/>
              <a:t>Advantages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Complete: Guaranteed to find a solution if one exists.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and Easy to Implement: Relatively straightforward algorithm.</a:t>
            </a:r>
          </a:p>
          <a:p>
            <a:endParaRPr lang="en-US" dirty="0"/>
          </a:p>
          <a:p>
            <a:r>
              <a:rPr lang="en-US" u="sng" dirty="0"/>
              <a:t>Disadvantages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Inefficient for Large CSPs: Backtracking can be slow and may explore unnecessary branches of the search space.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Time Complexity: The search space grows exponentially with the number of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3074" name="Picture 2" descr="Constraint Guide - Constraint Propagation">
            <a:extLst>
              <a:ext uri="{FF2B5EF4-FFF2-40B4-BE49-F238E27FC236}">
                <a16:creationId xmlns:a16="http://schemas.microsoft.com/office/drawing/2014/main" id="{B3AC382B-0582-540C-C5AA-8CDDB82F4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34" y="1325397"/>
            <a:ext cx="4218426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34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" y="1554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sz="1200" dirty="0"/>
          </a:p>
        </p:txBody>
      </p:sp>
      <p:sp>
        <p:nvSpPr>
          <p:cNvPr id="3" name="Freeform 3"/>
          <p:cNvSpPr/>
          <p:nvPr/>
        </p:nvSpPr>
        <p:spPr>
          <a:xfrm>
            <a:off x="10367652" y="4348360"/>
            <a:ext cx="1824348" cy="2509641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116" t="864" r="-153315" b="-8707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0"/>
            <a:ext cx="2824231" cy="1854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76908" t="-166438"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276DB-41D1-E99B-4E72-63B0EFC4037D}"/>
              </a:ext>
            </a:extLst>
          </p:cNvPr>
          <p:cNvSpPr txBox="1"/>
          <p:nvPr/>
        </p:nvSpPr>
        <p:spPr>
          <a:xfrm>
            <a:off x="-4" y="9610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haroni" panose="02010803020104030203" pitchFamily="2" charset="-79"/>
                <a:cs typeface="Aharoni" panose="02010803020104030203" pitchFamily="2" charset="-79"/>
              </a:rPr>
              <a:t>Wolf, Goat, Cabbage Problem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FDC81E-0782-9925-79BC-A7E480D32C73}"/>
              </a:ext>
            </a:extLst>
          </p:cNvPr>
          <p:cNvGrpSpPr/>
          <p:nvPr/>
        </p:nvGrpSpPr>
        <p:grpSpPr>
          <a:xfrm>
            <a:off x="1474841" y="846509"/>
            <a:ext cx="9242308" cy="80591"/>
            <a:chOff x="2237613" y="853948"/>
            <a:chExt cx="7445883" cy="7315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D74943-A92A-5C9B-CBE4-2A780249774C}"/>
                </a:ext>
              </a:extLst>
            </p:cNvPr>
            <p:cNvCxnSpPr>
              <a:cxnSpLocks/>
            </p:cNvCxnSpPr>
            <p:nvPr/>
          </p:nvCxnSpPr>
          <p:spPr>
            <a:xfrm>
              <a:off x="2324098" y="853948"/>
              <a:ext cx="72679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62FB1B-CF60-E183-DA0E-0BD252B13CA8}"/>
                </a:ext>
              </a:extLst>
            </p:cNvPr>
            <p:cNvCxnSpPr>
              <a:cxnSpLocks/>
            </p:cNvCxnSpPr>
            <p:nvPr/>
          </p:nvCxnSpPr>
          <p:spPr>
            <a:xfrm>
              <a:off x="2237613" y="927100"/>
              <a:ext cx="74458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CC00AE-B183-BD39-F36D-D8A14B33FFD4}"/>
              </a:ext>
            </a:extLst>
          </p:cNvPr>
          <p:cNvSpPr txBox="1"/>
          <p:nvPr/>
        </p:nvSpPr>
        <p:spPr>
          <a:xfrm>
            <a:off x="1576076" y="1758097"/>
            <a:ext cx="2496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Variables: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Farmer’s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Wolf's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Goat's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Cabbage's 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5D661-8B5C-A620-958D-EEB23B4F9F9B}"/>
              </a:ext>
            </a:extLst>
          </p:cNvPr>
          <p:cNvSpPr txBox="1"/>
          <p:nvPr/>
        </p:nvSpPr>
        <p:spPr>
          <a:xfrm>
            <a:off x="4733545" y="1758097"/>
            <a:ext cx="249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Domain:</a:t>
            </a:r>
          </a:p>
          <a:p>
            <a:r>
              <a:rPr lang="en-IN" dirty="0"/>
              <a:t>{left, right}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56209F-BCC6-AEEB-548F-ABDE7F74A0D8}"/>
              </a:ext>
            </a:extLst>
          </p:cNvPr>
          <p:cNvSpPr txBox="1"/>
          <p:nvPr/>
        </p:nvSpPr>
        <p:spPr>
          <a:xfrm>
            <a:off x="7504175" y="1763037"/>
            <a:ext cx="32649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Constraints: </a:t>
            </a:r>
          </a:p>
          <a:p>
            <a:pPr marL="342900" indent="-342900">
              <a:buAutoNum type="arabicPeriod"/>
            </a:pPr>
            <a:r>
              <a:rPr lang="en-IN" dirty="0"/>
              <a:t>Wolf and goat should not be at same side when farmer is on opposite side.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Goat and cabbage should not be at same side when farmer is on opposite side.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Farmer can travel with 0 or 1 items.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66C8E-4082-DB1A-0A6F-F64E39E53348}"/>
              </a:ext>
            </a:extLst>
          </p:cNvPr>
          <p:cNvSpPr txBox="1"/>
          <p:nvPr/>
        </p:nvSpPr>
        <p:spPr>
          <a:xfrm>
            <a:off x="1576076" y="4453573"/>
            <a:ext cx="7616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Initial State: All items on the left side</a:t>
            </a:r>
          </a:p>
          <a:p>
            <a:endParaRPr lang="en-IN" dirty="0"/>
          </a:p>
          <a:p>
            <a:r>
              <a:rPr lang="en-IN" dirty="0"/>
              <a:t>Goal State: All items on the right side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F12761-A961-6C74-957F-958921E87376}"/>
              </a:ext>
            </a:extLst>
          </p:cNvPr>
          <p:cNvSpPr txBox="1"/>
          <p:nvPr/>
        </p:nvSpPr>
        <p:spPr>
          <a:xfrm>
            <a:off x="5253326" y="6011491"/>
            <a:ext cx="167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linkClick r:id="rId5"/>
              </a:rPr>
              <a:t>Demo Game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09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579</Words>
  <Application>Microsoft Office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Chaitanya Undale</dc:creator>
  <cp:lastModifiedBy>Chaitanya Undale</cp:lastModifiedBy>
  <cp:revision>1</cp:revision>
  <dcterms:created xsi:type="dcterms:W3CDTF">2024-10-08T15:54:41Z</dcterms:created>
  <dcterms:modified xsi:type="dcterms:W3CDTF">2024-10-08T19:26:00Z</dcterms:modified>
</cp:coreProperties>
</file>