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82B78-AD19-45C3-9D55-1F246774FC49}" v="1" dt="2024-09-25T05:31:51.9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1849" autoAdjust="0"/>
  </p:normalViewPr>
  <p:slideViewPr>
    <p:cSldViewPr>
      <p:cViewPr varScale="1">
        <p:scale>
          <a:sx n="74" d="100"/>
          <a:sy n="74" d="100"/>
        </p:scale>
        <p:origin x="14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EA00B-FDF7-4552-AD74-22EF1CFEA0D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DFEEE-6794-4785-BEF2-8D8316929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0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DFEEE-6794-4785-BEF2-8D83169298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1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5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60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2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5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5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4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55"/>
            <a:ext cx="9144000" cy="2279521"/>
          </a:xfrm>
          <a:custGeom>
            <a:avLst/>
            <a:gdLst/>
            <a:ahLst/>
            <a:cxnLst/>
            <a:rect l="l" t="t" r="r" b="b"/>
            <a:pathLst>
              <a:path w="9144000" h="2421255">
                <a:moveTo>
                  <a:pt x="9144000" y="0"/>
                </a:moveTo>
                <a:lnTo>
                  <a:pt x="0" y="0"/>
                </a:lnTo>
                <a:lnTo>
                  <a:pt x="0" y="2421001"/>
                </a:lnTo>
                <a:lnTo>
                  <a:pt x="4572000" y="2421001"/>
                </a:lnTo>
                <a:lnTo>
                  <a:pt x="9144000" y="2421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445" y="2062631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5">
                <a:moveTo>
                  <a:pt x="9143644" y="0"/>
                </a:moveTo>
                <a:lnTo>
                  <a:pt x="0" y="0"/>
                </a:lnTo>
                <a:lnTo>
                  <a:pt x="0" y="216001"/>
                </a:lnTo>
                <a:lnTo>
                  <a:pt x="9143644" y="216001"/>
                </a:lnTo>
                <a:lnTo>
                  <a:pt x="9143644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1039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A*Algorithm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137" y="368407"/>
            <a:ext cx="1311109" cy="13676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8D5809-11AE-DC83-2890-AF27251C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63836"/>
              </p:ext>
            </p:extLst>
          </p:nvPr>
        </p:nvGraphicFramePr>
        <p:xfrm>
          <a:off x="643255" y="2743200"/>
          <a:ext cx="7848600" cy="29028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211">
                  <a:extLst>
                    <a:ext uri="{9D8B030D-6E8A-4147-A177-3AD203B41FA5}">
                      <a16:colId xmlns:a16="http://schemas.microsoft.com/office/drawing/2014/main" val="3145024963"/>
                    </a:ext>
                  </a:extLst>
                </a:gridCol>
                <a:gridCol w="2375334">
                  <a:extLst>
                    <a:ext uri="{9D8B030D-6E8A-4147-A177-3AD203B41FA5}">
                      <a16:colId xmlns:a16="http://schemas.microsoft.com/office/drawing/2014/main" val="1867280566"/>
                    </a:ext>
                  </a:extLst>
                </a:gridCol>
                <a:gridCol w="1652748">
                  <a:extLst>
                    <a:ext uri="{9D8B030D-6E8A-4147-A177-3AD203B41FA5}">
                      <a16:colId xmlns:a16="http://schemas.microsoft.com/office/drawing/2014/main" val="2876069708"/>
                    </a:ext>
                  </a:extLst>
                </a:gridCol>
                <a:gridCol w="2724307">
                  <a:extLst>
                    <a:ext uri="{9D8B030D-6E8A-4147-A177-3AD203B41FA5}">
                      <a16:colId xmlns:a16="http://schemas.microsoft.com/office/drawing/2014/main" val="627750699"/>
                    </a:ext>
                  </a:extLst>
                </a:gridCol>
              </a:tblGrid>
              <a:tr h="433933">
                <a:tc>
                  <a:txBody>
                    <a:bodyPr/>
                    <a:lstStyle/>
                    <a:p>
                      <a:r>
                        <a:rPr lang="en-IN" sz="1600" dirty="0"/>
                        <a:t>ROLL.NO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PRN.NO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48613"/>
                  </a:ext>
                </a:extLst>
              </a:tr>
              <a:tr h="630509">
                <a:tc>
                  <a:txBody>
                    <a:bodyPr/>
                    <a:lstStyle/>
                    <a:p>
                      <a:r>
                        <a:rPr lang="en-IN" sz="1600" dirty="0"/>
                        <a:t>381005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ATHARVA ATTERKAR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22211461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atharva.22211461@viit.ac.in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19877"/>
                  </a:ext>
                </a:extLst>
              </a:tr>
              <a:tr h="630509">
                <a:tc>
                  <a:txBody>
                    <a:bodyPr/>
                    <a:lstStyle/>
                    <a:p>
                      <a:r>
                        <a:rPr lang="en-IN" sz="1600" dirty="0"/>
                        <a:t>381006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PRASAD BACHHAV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22210905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prasad.22210905@viit.ac.in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98753"/>
                  </a:ext>
                </a:extLst>
              </a:tr>
              <a:tr h="630509">
                <a:tc>
                  <a:txBody>
                    <a:bodyPr/>
                    <a:lstStyle/>
                    <a:p>
                      <a:r>
                        <a:rPr lang="en-IN" sz="1600" dirty="0"/>
                        <a:t>381022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PRASAD GHADGE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22210212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prasad.22210212@viit.ac.in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66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3505200"/>
            <a:ext cx="3352319" cy="29713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141" y="12926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25" dirty="0"/>
              <a:t> </a:t>
            </a:r>
            <a:r>
              <a:rPr spc="95" dirty="0"/>
              <a:t>Algorithm:</a:t>
            </a:r>
            <a:r>
              <a:rPr spc="-110" dirty="0"/>
              <a:t> </a:t>
            </a:r>
            <a:r>
              <a:rPr spc="75" dirty="0"/>
              <a:t>How</a:t>
            </a:r>
            <a:r>
              <a:rPr spc="-120" dirty="0"/>
              <a:t> </a:t>
            </a:r>
            <a:r>
              <a:rPr spc="260" dirty="0"/>
              <a:t>it</a:t>
            </a:r>
            <a:r>
              <a:rPr spc="-110" dirty="0"/>
              <a:t> </a:t>
            </a:r>
            <a:r>
              <a:rPr spc="-10" dirty="0"/>
              <a:t>works?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929355" y="1540189"/>
            <a:ext cx="6147845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weighted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graph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depicted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above,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which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contains</a:t>
            </a:r>
            <a:r>
              <a:rPr sz="245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nodes and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distance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them.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Let's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have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2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 </a:t>
            </a:r>
            <a:r>
              <a:rPr sz="2450" spc="2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260" y="-76200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25" dirty="0"/>
              <a:t> </a:t>
            </a:r>
            <a:r>
              <a:rPr spc="95" dirty="0"/>
              <a:t>Algorithm:</a:t>
            </a:r>
            <a:r>
              <a:rPr spc="-110" dirty="0"/>
              <a:t> </a:t>
            </a:r>
            <a:r>
              <a:rPr spc="75" dirty="0"/>
              <a:t>How</a:t>
            </a:r>
            <a:r>
              <a:rPr spc="-120" dirty="0"/>
              <a:t> </a:t>
            </a:r>
            <a:r>
              <a:rPr spc="260" dirty="0"/>
              <a:t>it</a:t>
            </a:r>
            <a:r>
              <a:rPr spc="-110" dirty="0"/>
              <a:t> </a:t>
            </a:r>
            <a:r>
              <a:rPr spc="-10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23225" cy="4366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Microsoft Sans Serif"/>
                <a:cs typeface="Microsoft Sans Serif"/>
              </a:rPr>
              <a:t>Now,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since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start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at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source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A,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which </a:t>
            </a:r>
            <a:r>
              <a:rPr sz="2800" spc="110" dirty="0">
                <a:latin typeface="Microsoft Sans Serif"/>
                <a:cs typeface="Microsoft Sans Serif"/>
              </a:rPr>
              <a:t>will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have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some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initial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heuristic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value.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Hence,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the </a:t>
            </a:r>
            <a:r>
              <a:rPr sz="2800" spc="45" dirty="0">
                <a:latin typeface="Microsoft Sans Serif"/>
                <a:cs typeface="Microsoft Sans Serif"/>
              </a:rPr>
              <a:t>results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are</a:t>
            </a:r>
            <a:endParaRPr sz="2800">
              <a:latin typeface="Microsoft Sans Serif"/>
              <a:cs typeface="Microsoft Sans Serif"/>
            </a:endParaRPr>
          </a:p>
          <a:p>
            <a:pPr marL="355600" marR="4996815">
              <a:lnSpc>
                <a:spcPct val="123500"/>
              </a:lnSpc>
              <a:spcBef>
                <a:spcPts val="10"/>
              </a:spcBef>
            </a:pPr>
            <a:r>
              <a:rPr sz="2800" spc="50" dirty="0">
                <a:latin typeface="Microsoft Sans Serif"/>
                <a:cs typeface="Microsoft Sans Serif"/>
              </a:rPr>
              <a:t>f(A)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g(A)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h(A) </a:t>
            </a:r>
            <a:r>
              <a:rPr sz="2800" spc="50" dirty="0">
                <a:latin typeface="Microsoft Sans Serif"/>
                <a:cs typeface="Microsoft Sans Serif"/>
              </a:rPr>
              <a:t>f(A)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0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6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6</a:t>
            </a:r>
            <a:endParaRPr sz="2800">
              <a:latin typeface="Microsoft Sans Serif"/>
              <a:cs typeface="Microsoft Sans Serif"/>
            </a:endParaRPr>
          </a:p>
          <a:p>
            <a:pPr marL="355600" marR="901700" indent="-343535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50" dirty="0">
                <a:latin typeface="Microsoft Sans Serif"/>
                <a:cs typeface="Microsoft Sans Serif"/>
              </a:rPr>
              <a:t>Next,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take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path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215" dirty="0">
                <a:latin typeface="Microsoft Sans Serif"/>
                <a:cs typeface="Microsoft Sans Serif"/>
              </a:rPr>
              <a:t>to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other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neighbouring </a:t>
            </a:r>
            <a:r>
              <a:rPr sz="2800" dirty="0">
                <a:latin typeface="Microsoft Sans Serif"/>
                <a:cs typeface="Microsoft Sans Serif"/>
              </a:rPr>
              <a:t>vertices</a:t>
            </a:r>
            <a:r>
              <a:rPr sz="2800" spc="16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Microsoft Sans Serif"/>
                <a:cs typeface="Microsoft Sans Serif"/>
              </a:rPr>
              <a:t>f(A-</a:t>
            </a:r>
            <a:r>
              <a:rPr sz="2800" spc="-90" dirty="0">
                <a:latin typeface="Microsoft Sans Serif"/>
                <a:cs typeface="Microsoft Sans Serif"/>
              </a:rPr>
              <a:t>B)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4</a:t>
            </a:r>
            <a:endParaRPr sz="2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latin typeface="Microsoft Sans Serif"/>
                <a:cs typeface="Microsoft Sans Serif"/>
              </a:rPr>
              <a:t>f(A-</a:t>
            </a:r>
            <a:r>
              <a:rPr sz="2800" spc="-165" dirty="0">
                <a:latin typeface="Microsoft Sans Serif"/>
                <a:cs typeface="Microsoft Sans Serif"/>
              </a:rPr>
              <a:t>C)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5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25" dirty="0"/>
              <a:t> </a:t>
            </a:r>
            <a:r>
              <a:rPr spc="95" dirty="0"/>
              <a:t>Algorithm:</a:t>
            </a:r>
            <a:r>
              <a:rPr spc="-110" dirty="0"/>
              <a:t> </a:t>
            </a:r>
            <a:r>
              <a:rPr spc="75" dirty="0"/>
              <a:t>How</a:t>
            </a:r>
            <a:r>
              <a:rPr spc="-120" dirty="0"/>
              <a:t> </a:t>
            </a:r>
            <a:r>
              <a:rPr spc="260" dirty="0"/>
              <a:t>it</a:t>
            </a:r>
            <a:r>
              <a:rPr spc="-110" dirty="0"/>
              <a:t> </a:t>
            </a:r>
            <a:r>
              <a:rPr spc="-10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514590" cy="450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7660" marR="5080" indent="-315595">
              <a:lnSpc>
                <a:spcPct val="101000"/>
              </a:lnSpc>
              <a:spcBef>
                <a:spcPts val="90"/>
              </a:spcBef>
              <a:buClr>
                <a:srgbClr val="6697CC"/>
              </a:buClr>
              <a:buFont typeface="Arial"/>
              <a:buChar char="•"/>
              <a:tabLst>
                <a:tab pos="327025" algn="l"/>
                <a:tab pos="328295" algn="l"/>
              </a:tabLst>
            </a:pPr>
            <a:r>
              <a:rPr sz="2550" spc="75" dirty="0">
                <a:latin typeface="Microsoft Sans Serif"/>
                <a:cs typeface="Microsoft Sans Serif"/>
              </a:rPr>
              <a:t>Now</a:t>
            </a:r>
            <a:r>
              <a:rPr sz="2550" spc="-90" dirty="0">
                <a:latin typeface="Microsoft Sans Serif"/>
                <a:cs typeface="Microsoft Sans Serif"/>
              </a:rPr>
              <a:t> </a:t>
            </a:r>
            <a:r>
              <a:rPr sz="2550" spc="75" dirty="0">
                <a:latin typeface="Microsoft Sans Serif"/>
                <a:cs typeface="Microsoft Sans Serif"/>
              </a:rPr>
              <a:t>take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the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85" dirty="0">
                <a:latin typeface="Microsoft Sans Serif"/>
                <a:cs typeface="Microsoft Sans Serif"/>
              </a:rPr>
              <a:t>path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195" dirty="0">
                <a:latin typeface="Microsoft Sans Serif"/>
                <a:cs typeface="Microsoft Sans Serif"/>
              </a:rPr>
              <a:t>to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the</a:t>
            </a:r>
            <a:r>
              <a:rPr sz="2550" spc="-90" dirty="0">
                <a:latin typeface="Microsoft Sans Serif"/>
                <a:cs typeface="Microsoft Sans Serif"/>
              </a:rPr>
              <a:t> </a:t>
            </a:r>
            <a:r>
              <a:rPr sz="2550" spc="70" dirty="0">
                <a:latin typeface="Microsoft Sans Serif"/>
                <a:cs typeface="Microsoft Sans Serif"/>
              </a:rPr>
              <a:t>destination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140" dirty="0">
                <a:latin typeface="Microsoft Sans Serif"/>
                <a:cs typeface="Microsoft Sans Serif"/>
              </a:rPr>
              <a:t>from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these </a:t>
            </a:r>
            <a:r>
              <a:rPr sz="2550" dirty="0">
                <a:latin typeface="Microsoft Sans Serif"/>
                <a:cs typeface="Microsoft Sans Serif"/>
              </a:rPr>
              <a:t>nodes,</a:t>
            </a:r>
            <a:r>
              <a:rPr sz="2550" spc="-3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and</a:t>
            </a:r>
            <a:r>
              <a:rPr sz="2550" spc="-3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calculate</a:t>
            </a:r>
            <a:r>
              <a:rPr sz="2550" spc="-30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the</a:t>
            </a:r>
            <a:r>
              <a:rPr sz="2550" spc="-35" dirty="0">
                <a:latin typeface="Microsoft Sans Serif"/>
                <a:cs typeface="Microsoft Sans Serif"/>
              </a:rPr>
              <a:t> </a:t>
            </a:r>
            <a:r>
              <a:rPr sz="2550" spc="65" dirty="0">
                <a:latin typeface="Microsoft Sans Serif"/>
                <a:cs typeface="Microsoft Sans Serif"/>
              </a:rPr>
              <a:t>weights</a:t>
            </a:r>
            <a:r>
              <a:rPr sz="2550" spc="-35" dirty="0">
                <a:latin typeface="Microsoft Sans Serif"/>
                <a:cs typeface="Microsoft Sans Serif"/>
              </a:rPr>
              <a:t> </a:t>
            </a:r>
            <a:r>
              <a:rPr sz="2550" spc="-50" dirty="0">
                <a:latin typeface="Microsoft Sans Serif"/>
                <a:cs typeface="Microsoft Sans Serif"/>
              </a:rPr>
              <a:t>:</a:t>
            </a:r>
            <a:endParaRPr sz="25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97CC"/>
              </a:buClr>
              <a:buFont typeface="Arial"/>
              <a:buChar char="•"/>
            </a:pPr>
            <a:endParaRPr sz="4000" dirty="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</a:pPr>
            <a:r>
              <a:rPr sz="2550" spc="50" dirty="0">
                <a:latin typeface="Microsoft Sans Serif"/>
                <a:cs typeface="Microsoft Sans Serif"/>
              </a:rPr>
              <a:t>f(A-</a:t>
            </a:r>
            <a:r>
              <a:rPr sz="2550" spc="-80" dirty="0">
                <a:latin typeface="Microsoft Sans Serif"/>
                <a:cs typeface="Microsoft Sans Serif"/>
              </a:rPr>
              <a:t>B-</a:t>
            </a:r>
            <a:r>
              <a:rPr sz="2550" spc="-20" dirty="0">
                <a:latin typeface="Microsoft Sans Serif"/>
                <a:cs typeface="Microsoft Sans Serif"/>
              </a:rPr>
              <a:t>D)</a:t>
            </a:r>
            <a:r>
              <a:rPr sz="2550" spc="-13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=</a:t>
            </a:r>
            <a:r>
              <a:rPr sz="2550" spc="-12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(1+</a:t>
            </a:r>
            <a:r>
              <a:rPr sz="2550" spc="-12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7)</a:t>
            </a:r>
            <a:r>
              <a:rPr sz="2550" spc="-12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+</a:t>
            </a:r>
            <a:r>
              <a:rPr sz="2550" spc="-125" dirty="0">
                <a:latin typeface="Microsoft Sans Serif"/>
                <a:cs typeface="Microsoft Sans Serif"/>
              </a:rPr>
              <a:t> </a:t>
            </a:r>
            <a:r>
              <a:rPr sz="2550" spc="-50" dirty="0">
                <a:latin typeface="Microsoft Sans Serif"/>
                <a:cs typeface="Microsoft Sans Serif"/>
              </a:rPr>
              <a:t>0</a:t>
            </a:r>
            <a:endParaRPr sz="25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 dirty="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</a:pPr>
            <a:r>
              <a:rPr sz="2550" dirty="0">
                <a:latin typeface="Microsoft Sans Serif"/>
                <a:cs typeface="Microsoft Sans Serif"/>
              </a:rPr>
              <a:t>f(A-</a:t>
            </a:r>
            <a:r>
              <a:rPr sz="2550" spc="-145" dirty="0">
                <a:latin typeface="Microsoft Sans Serif"/>
                <a:cs typeface="Microsoft Sans Serif"/>
              </a:rPr>
              <a:t>C-</a:t>
            </a:r>
            <a:r>
              <a:rPr sz="2550" spc="-20" dirty="0">
                <a:latin typeface="Microsoft Sans Serif"/>
                <a:cs typeface="Microsoft Sans Serif"/>
              </a:rPr>
              <a:t>D)</a:t>
            </a:r>
            <a:r>
              <a:rPr sz="2550" spc="-10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=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(5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+</a:t>
            </a:r>
            <a:r>
              <a:rPr sz="2550" spc="-9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10)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+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spc="-50" dirty="0">
                <a:latin typeface="Microsoft Sans Serif"/>
                <a:cs typeface="Microsoft Sans Serif"/>
              </a:rPr>
              <a:t>0</a:t>
            </a:r>
            <a:endParaRPr sz="25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Microsoft Sans Serif"/>
              <a:cs typeface="Microsoft Sans Serif"/>
            </a:endParaRPr>
          </a:p>
          <a:p>
            <a:pPr marL="327660" marR="55244" indent="-315595">
              <a:lnSpc>
                <a:spcPct val="100800"/>
              </a:lnSpc>
              <a:buClr>
                <a:srgbClr val="6697CC"/>
              </a:buClr>
              <a:buFont typeface="Arial"/>
              <a:buChar char="•"/>
              <a:tabLst>
                <a:tab pos="327025" algn="l"/>
                <a:tab pos="328295" algn="l"/>
              </a:tabLst>
            </a:pPr>
            <a:r>
              <a:rPr sz="2550" spc="150" dirty="0">
                <a:latin typeface="Microsoft Sans Serif"/>
                <a:cs typeface="Microsoft Sans Serif"/>
              </a:rPr>
              <a:t>It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-10" dirty="0">
                <a:latin typeface="Microsoft Sans Serif"/>
                <a:cs typeface="Microsoft Sans Serif"/>
              </a:rPr>
              <a:t>is</a:t>
            </a:r>
            <a:r>
              <a:rPr sz="2550" spc="-9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clear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145" dirty="0">
                <a:latin typeface="Microsoft Sans Serif"/>
                <a:cs typeface="Microsoft Sans Serif"/>
              </a:rPr>
              <a:t>that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55" dirty="0">
                <a:latin typeface="Microsoft Sans Serif"/>
                <a:cs typeface="Microsoft Sans Serif"/>
              </a:rPr>
              <a:t>node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B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gives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you</a:t>
            </a:r>
            <a:r>
              <a:rPr sz="2550" spc="-85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the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60" dirty="0">
                <a:latin typeface="Microsoft Sans Serif"/>
                <a:cs typeface="Microsoft Sans Serif"/>
              </a:rPr>
              <a:t>best</a:t>
            </a:r>
            <a:r>
              <a:rPr sz="2550" spc="-80" dirty="0">
                <a:latin typeface="Microsoft Sans Serif"/>
                <a:cs typeface="Microsoft Sans Serif"/>
              </a:rPr>
              <a:t> </a:t>
            </a:r>
            <a:r>
              <a:rPr sz="2550" spc="50" dirty="0">
                <a:latin typeface="Microsoft Sans Serif"/>
                <a:cs typeface="Microsoft Sans Serif"/>
              </a:rPr>
              <a:t>path,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-25" dirty="0">
                <a:latin typeface="Microsoft Sans Serif"/>
                <a:cs typeface="Microsoft Sans Serif"/>
              </a:rPr>
              <a:t>so </a:t>
            </a:r>
            <a:r>
              <a:rPr sz="2550" spc="145" dirty="0">
                <a:latin typeface="Microsoft Sans Serif"/>
                <a:cs typeface="Microsoft Sans Serif"/>
              </a:rPr>
              <a:t>that</a:t>
            </a:r>
            <a:r>
              <a:rPr sz="2550" spc="-6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is</a:t>
            </a:r>
            <a:r>
              <a:rPr sz="2550" spc="-70" dirty="0">
                <a:latin typeface="Microsoft Sans Serif"/>
                <a:cs typeface="Microsoft Sans Serif"/>
              </a:rPr>
              <a:t> </a:t>
            </a:r>
            <a:r>
              <a:rPr sz="2550" spc="120" dirty="0">
                <a:latin typeface="Microsoft Sans Serif"/>
                <a:cs typeface="Microsoft Sans Serif"/>
              </a:rPr>
              <a:t>the</a:t>
            </a:r>
            <a:r>
              <a:rPr sz="2550" spc="-65" dirty="0">
                <a:latin typeface="Microsoft Sans Serif"/>
                <a:cs typeface="Microsoft Sans Serif"/>
              </a:rPr>
              <a:t> </a:t>
            </a:r>
            <a:r>
              <a:rPr sz="2550" spc="55" dirty="0">
                <a:latin typeface="Microsoft Sans Serif"/>
                <a:cs typeface="Microsoft Sans Serif"/>
              </a:rPr>
              <a:t>node</a:t>
            </a:r>
            <a:r>
              <a:rPr sz="2550" spc="-6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you</a:t>
            </a:r>
            <a:r>
              <a:rPr sz="2550" spc="-60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need</a:t>
            </a:r>
            <a:r>
              <a:rPr sz="2550" spc="-65" dirty="0">
                <a:latin typeface="Microsoft Sans Serif"/>
                <a:cs typeface="Microsoft Sans Serif"/>
              </a:rPr>
              <a:t> </a:t>
            </a:r>
            <a:r>
              <a:rPr sz="2550" spc="195" dirty="0">
                <a:latin typeface="Microsoft Sans Serif"/>
                <a:cs typeface="Microsoft Sans Serif"/>
              </a:rPr>
              <a:t>to</a:t>
            </a:r>
            <a:r>
              <a:rPr sz="2550" spc="-75" dirty="0">
                <a:latin typeface="Microsoft Sans Serif"/>
                <a:cs typeface="Microsoft Sans Serif"/>
              </a:rPr>
              <a:t> </a:t>
            </a:r>
            <a:r>
              <a:rPr sz="2550" spc="75" dirty="0">
                <a:latin typeface="Microsoft Sans Serif"/>
                <a:cs typeface="Microsoft Sans Serif"/>
              </a:rPr>
              <a:t>take</a:t>
            </a:r>
            <a:r>
              <a:rPr sz="2550" spc="-65" dirty="0">
                <a:latin typeface="Microsoft Sans Serif"/>
                <a:cs typeface="Microsoft Sans Serif"/>
              </a:rPr>
              <a:t> </a:t>
            </a:r>
            <a:r>
              <a:rPr sz="2550" spc="195" dirty="0">
                <a:latin typeface="Microsoft Sans Serif"/>
                <a:cs typeface="Microsoft Sans Serif"/>
              </a:rPr>
              <a:t>to</a:t>
            </a:r>
            <a:r>
              <a:rPr sz="2550" spc="-65" dirty="0">
                <a:latin typeface="Microsoft Sans Serif"/>
                <a:cs typeface="Microsoft Sans Serif"/>
              </a:rPr>
              <a:t> </a:t>
            </a:r>
            <a:r>
              <a:rPr sz="2550" dirty="0">
                <a:latin typeface="Microsoft Sans Serif"/>
                <a:cs typeface="Microsoft Sans Serif"/>
              </a:rPr>
              <a:t>reach</a:t>
            </a:r>
            <a:r>
              <a:rPr sz="2550" spc="-60" dirty="0">
                <a:latin typeface="Microsoft Sans Serif"/>
                <a:cs typeface="Microsoft Sans Serif"/>
              </a:rPr>
              <a:t> </a:t>
            </a:r>
            <a:r>
              <a:rPr sz="2550" spc="95" dirty="0">
                <a:latin typeface="Microsoft Sans Serif"/>
                <a:cs typeface="Microsoft Sans Serif"/>
              </a:rPr>
              <a:t>the </a:t>
            </a:r>
            <a:r>
              <a:rPr sz="2550" spc="45" dirty="0">
                <a:latin typeface="Microsoft Sans Serif"/>
                <a:cs typeface="Microsoft Sans Serif"/>
              </a:rPr>
              <a:t>destination.</a:t>
            </a:r>
            <a:endParaRPr sz="25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14" dirty="0"/>
              <a:t> </a:t>
            </a:r>
            <a:r>
              <a:rPr spc="95" dirty="0"/>
              <a:t>Algorithm:</a:t>
            </a:r>
            <a:r>
              <a:rPr spc="-100" dirty="0"/>
              <a:t> </a:t>
            </a:r>
            <a:r>
              <a:rPr spc="-1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849870" cy="450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055" marR="5080" indent="-300990">
              <a:lnSpc>
                <a:spcPct val="100200"/>
              </a:lnSpc>
              <a:spcBef>
                <a:spcPts val="105"/>
              </a:spcBef>
              <a:buClr>
                <a:srgbClr val="6697CC"/>
              </a:buClr>
              <a:buFont typeface="Arial"/>
              <a:buChar char="•"/>
              <a:tabLst>
                <a:tab pos="313055" algn="l"/>
                <a:tab pos="313690" algn="l"/>
              </a:tabLst>
            </a:pPr>
            <a:r>
              <a:rPr sz="2450" spc="-10" dirty="0">
                <a:latin typeface="Microsoft Sans Serif"/>
                <a:cs typeface="Microsoft Sans Serif"/>
              </a:rPr>
              <a:t>The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text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below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represents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pseudocode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spc="170" dirty="0">
                <a:latin typeface="Microsoft Sans Serif"/>
                <a:cs typeface="Microsoft Sans Serif"/>
              </a:rPr>
              <a:t>of</a:t>
            </a:r>
            <a:r>
              <a:rPr sz="2450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the </a:t>
            </a:r>
            <a:r>
              <a:rPr sz="2450" spc="70" dirty="0">
                <a:latin typeface="Microsoft Sans Serif"/>
                <a:cs typeface="Microsoft Sans Serif"/>
              </a:rPr>
              <a:t>Algorithm.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It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-40" dirty="0">
                <a:latin typeface="Microsoft Sans Serif"/>
                <a:cs typeface="Microsoft Sans Serif"/>
              </a:rPr>
              <a:t>can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be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used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190" dirty="0">
                <a:latin typeface="Microsoft Sans Serif"/>
                <a:cs typeface="Microsoft Sans Serif"/>
              </a:rPr>
              <a:t>to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implement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algorithm </a:t>
            </a:r>
            <a:r>
              <a:rPr sz="2450" spc="50" dirty="0">
                <a:latin typeface="Microsoft Sans Serif"/>
                <a:cs typeface="Microsoft Sans Serif"/>
              </a:rPr>
              <a:t>in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any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programming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language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is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-25" dirty="0">
                <a:latin typeface="Microsoft Sans Serif"/>
                <a:cs typeface="Microsoft Sans Serif"/>
              </a:rPr>
              <a:t>basic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logic </a:t>
            </a:r>
            <a:r>
              <a:rPr sz="2450" spc="50" dirty="0">
                <a:latin typeface="Microsoft Sans Serif"/>
                <a:cs typeface="Microsoft Sans Serif"/>
              </a:rPr>
              <a:t>behind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Algorithm.</a:t>
            </a:r>
            <a:endParaRPr sz="2450" dirty="0">
              <a:latin typeface="Microsoft Sans Serif"/>
              <a:cs typeface="Microsoft Sans Serif"/>
            </a:endParaRPr>
          </a:p>
          <a:p>
            <a:pPr marL="664845" lvl="1" indent="-250825">
              <a:lnSpc>
                <a:spcPct val="100000"/>
              </a:lnSpc>
              <a:spcBef>
                <a:spcPts val="620"/>
              </a:spcBef>
              <a:buClr>
                <a:srgbClr val="6697CC"/>
              </a:buClr>
              <a:buFont typeface="Arial"/>
              <a:buChar char="–"/>
              <a:tabLst>
                <a:tab pos="665480" algn="l"/>
              </a:tabLst>
            </a:pPr>
            <a:r>
              <a:rPr sz="2450" dirty="0">
                <a:latin typeface="Microsoft Sans Serif"/>
                <a:cs typeface="Microsoft Sans Serif"/>
              </a:rPr>
              <a:t>Make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open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list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containing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starting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-20" dirty="0">
                <a:latin typeface="Microsoft Sans Serif"/>
                <a:cs typeface="Microsoft Sans Serif"/>
              </a:rPr>
              <a:t>node</a:t>
            </a:r>
            <a:endParaRPr sz="2450" dirty="0">
              <a:latin typeface="Microsoft Sans Serif"/>
              <a:cs typeface="Microsoft Sans Serif"/>
            </a:endParaRPr>
          </a:p>
          <a:p>
            <a:pPr marL="1018540" lvl="2" indent="-200660">
              <a:lnSpc>
                <a:spcPct val="100000"/>
              </a:lnSpc>
              <a:spcBef>
                <a:spcPts val="540"/>
              </a:spcBef>
              <a:buClr>
                <a:srgbClr val="6697CC"/>
              </a:buClr>
              <a:buFont typeface="Arial"/>
              <a:buChar char="•"/>
              <a:tabLst>
                <a:tab pos="1018540" algn="l"/>
              </a:tabLst>
            </a:pPr>
            <a:r>
              <a:rPr sz="2450" spc="120" dirty="0">
                <a:latin typeface="Microsoft Sans Serif"/>
                <a:cs typeface="Microsoft Sans Serif"/>
              </a:rPr>
              <a:t>If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it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-20" dirty="0">
                <a:latin typeface="Microsoft Sans Serif"/>
                <a:cs typeface="Microsoft Sans Serif"/>
              </a:rPr>
              <a:t>reaches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destination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node</a:t>
            </a:r>
            <a:r>
              <a:rPr sz="2450" spc="-50" dirty="0">
                <a:latin typeface="Microsoft Sans Serif"/>
                <a:cs typeface="Microsoft Sans Serif"/>
              </a:rPr>
              <a:t> :</a:t>
            </a:r>
            <a:endParaRPr sz="2450" dirty="0">
              <a:latin typeface="Microsoft Sans Serif"/>
              <a:cs typeface="Microsoft Sans Serif"/>
            </a:endParaRPr>
          </a:p>
          <a:p>
            <a:pPr marL="1018540" lvl="2" indent="-200660">
              <a:lnSpc>
                <a:spcPct val="100000"/>
              </a:lnSpc>
              <a:spcBef>
                <a:spcPts val="530"/>
              </a:spcBef>
              <a:buClr>
                <a:srgbClr val="6697CC"/>
              </a:buClr>
              <a:buFont typeface="Arial"/>
              <a:buChar char="•"/>
              <a:tabLst>
                <a:tab pos="1018540" algn="l"/>
              </a:tabLst>
            </a:pPr>
            <a:r>
              <a:rPr sz="2450" dirty="0">
                <a:latin typeface="Microsoft Sans Serif"/>
                <a:cs typeface="Microsoft Sans Serif"/>
              </a:rPr>
              <a:t>Make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-90" dirty="0">
                <a:latin typeface="Microsoft Sans Serif"/>
                <a:cs typeface="Microsoft Sans Serif"/>
              </a:rPr>
              <a:t>a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closed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empty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list</a:t>
            </a:r>
            <a:endParaRPr sz="2450" dirty="0">
              <a:latin typeface="Microsoft Sans Serif"/>
              <a:cs typeface="Microsoft Sans Serif"/>
            </a:endParaRPr>
          </a:p>
          <a:p>
            <a:pPr marL="1018540" marR="342265" lvl="2" indent="-200660" algn="just">
              <a:lnSpc>
                <a:spcPct val="100400"/>
              </a:lnSpc>
              <a:spcBef>
                <a:spcPts val="515"/>
              </a:spcBef>
              <a:buClr>
                <a:srgbClr val="6697CC"/>
              </a:buClr>
              <a:buFont typeface="Arial"/>
              <a:buChar char="•"/>
              <a:tabLst>
                <a:tab pos="1018540" algn="l"/>
              </a:tabLst>
            </a:pPr>
            <a:r>
              <a:rPr sz="2450" spc="120" dirty="0">
                <a:latin typeface="Microsoft Sans Serif"/>
                <a:cs typeface="Microsoft Sans Serif"/>
              </a:rPr>
              <a:t>If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it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5" dirty="0">
                <a:latin typeface="Microsoft Sans Serif"/>
                <a:cs typeface="Microsoft Sans Serif"/>
              </a:rPr>
              <a:t>does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140" dirty="0">
                <a:latin typeface="Microsoft Sans Serif"/>
                <a:cs typeface="Microsoft Sans Serif"/>
              </a:rPr>
              <a:t>not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-5" dirty="0">
                <a:latin typeface="Microsoft Sans Serif"/>
                <a:cs typeface="Microsoft Sans Serif"/>
              </a:rPr>
              <a:t>reach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65" dirty="0">
                <a:latin typeface="Microsoft Sans Serif"/>
                <a:cs typeface="Microsoft Sans Serif"/>
              </a:rPr>
              <a:t>destination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25" dirty="0">
                <a:latin typeface="Microsoft Sans Serif"/>
                <a:cs typeface="Microsoft Sans Serif"/>
              </a:rPr>
              <a:t>node,</a:t>
            </a:r>
            <a:r>
              <a:rPr sz="2450" spc="-100" dirty="0">
                <a:latin typeface="Microsoft Sans Serif"/>
                <a:cs typeface="Microsoft Sans Serif"/>
              </a:rPr>
              <a:t> </a:t>
            </a:r>
            <a:r>
              <a:rPr sz="2450" spc="90" dirty="0">
                <a:latin typeface="Microsoft Sans Serif"/>
                <a:cs typeface="Microsoft Sans Serif"/>
              </a:rPr>
              <a:t>then</a:t>
            </a:r>
            <a:r>
              <a:rPr sz="2450" spc="15" dirty="0">
                <a:latin typeface="Microsoft Sans Serif"/>
                <a:cs typeface="Microsoft Sans Serif"/>
              </a:rPr>
              <a:t> consider</a:t>
            </a:r>
            <a:r>
              <a:rPr sz="2450" spc="-85" dirty="0">
                <a:latin typeface="Microsoft Sans Serif"/>
                <a:cs typeface="Microsoft Sans Serif"/>
              </a:rPr>
              <a:t> a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node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with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lowest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f-</a:t>
            </a:r>
            <a:r>
              <a:rPr sz="2450" spc="-10" dirty="0">
                <a:latin typeface="Microsoft Sans Serif"/>
                <a:cs typeface="Microsoft Sans Serif"/>
              </a:rPr>
              <a:t>score</a:t>
            </a:r>
            <a:r>
              <a:rPr sz="2450" spc="-90" dirty="0">
                <a:latin typeface="Microsoft Sans Serif"/>
                <a:cs typeface="Microsoft Sans Serif"/>
              </a:rPr>
              <a:t> </a:t>
            </a:r>
            <a:r>
              <a:rPr sz="2450" spc="50" dirty="0">
                <a:latin typeface="Microsoft Sans Serif"/>
                <a:cs typeface="Microsoft Sans Serif"/>
              </a:rPr>
              <a:t>in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the</a:t>
            </a:r>
            <a:r>
              <a:rPr sz="2450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open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list</a:t>
            </a:r>
            <a:endParaRPr sz="2450" dirty="0">
              <a:latin typeface="Microsoft Sans Serif"/>
              <a:cs typeface="Microsoft Sans Serif"/>
            </a:endParaRPr>
          </a:p>
          <a:p>
            <a:pPr marL="664845" lvl="1" indent="-250825" algn="just">
              <a:lnSpc>
                <a:spcPct val="100000"/>
              </a:lnSpc>
              <a:spcBef>
                <a:spcPts val="620"/>
              </a:spcBef>
              <a:buClr>
                <a:srgbClr val="6697CC"/>
              </a:buClr>
              <a:buFont typeface="Arial"/>
              <a:buChar char="–"/>
              <a:tabLst>
                <a:tab pos="665480" algn="l"/>
              </a:tabLst>
            </a:pPr>
            <a:r>
              <a:rPr sz="2450" dirty="0">
                <a:latin typeface="Microsoft Sans Serif"/>
                <a:cs typeface="Microsoft Sans Serif"/>
              </a:rPr>
              <a:t>We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are</a:t>
            </a:r>
            <a:r>
              <a:rPr sz="2450" spc="-95" dirty="0">
                <a:latin typeface="Microsoft Sans Serif"/>
                <a:cs typeface="Microsoft Sans Serif"/>
              </a:rPr>
              <a:t> </a:t>
            </a:r>
            <a:r>
              <a:rPr sz="2450" spc="40" dirty="0">
                <a:latin typeface="Microsoft Sans Serif"/>
                <a:cs typeface="Microsoft Sans Serif"/>
              </a:rPr>
              <a:t>finished</a:t>
            </a:r>
            <a:endParaRPr sz="24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14" dirty="0"/>
              <a:t> </a:t>
            </a:r>
            <a:r>
              <a:rPr spc="95" dirty="0"/>
              <a:t>Algorithm:</a:t>
            </a:r>
            <a:r>
              <a:rPr spc="-100" dirty="0"/>
              <a:t> </a:t>
            </a:r>
            <a:r>
              <a:rPr spc="-1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8539"/>
            <a:ext cx="8036559" cy="43173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91820" indent="-223520">
              <a:lnSpc>
                <a:spcPct val="100000"/>
              </a:lnSpc>
              <a:spcBef>
                <a:spcPts val="595"/>
              </a:spcBef>
              <a:buClr>
                <a:srgbClr val="6697CC"/>
              </a:buClr>
              <a:buFont typeface="Arial"/>
              <a:buChar char="–"/>
              <a:tabLst>
                <a:tab pos="592455" algn="l"/>
              </a:tabLst>
            </a:pPr>
            <a:r>
              <a:rPr sz="2150" spc="-50" dirty="0">
                <a:latin typeface="Microsoft Sans Serif"/>
                <a:cs typeface="Microsoft Sans Serif"/>
              </a:rPr>
              <a:t>Else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904240" lvl="1" indent="-178435">
              <a:lnSpc>
                <a:spcPct val="100000"/>
              </a:lnSpc>
              <a:spcBef>
                <a:spcPts val="500"/>
              </a:spcBef>
              <a:buClr>
                <a:srgbClr val="6697CC"/>
              </a:buClr>
              <a:buFont typeface="Arial"/>
              <a:buChar char="•"/>
              <a:tabLst>
                <a:tab pos="904875" algn="l"/>
              </a:tabLst>
            </a:pPr>
            <a:r>
              <a:rPr sz="2150" spc="65" dirty="0">
                <a:latin typeface="Microsoft Sans Serif"/>
                <a:cs typeface="Microsoft Sans Serif"/>
              </a:rPr>
              <a:t>Put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current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node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in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list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check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its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neighbors</a:t>
            </a:r>
            <a:endParaRPr sz="215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Arial"/>
              <a:buChar char="•"/>
              <a:tabLst>
                <a:tab pos="279400" algn="l"/>
                <a:tab pos="280035" algn="l"/>
              </a:tabLst>
            </a:pPr>
            <a:r>
              <a:rPr sz="2150" dirty="0">
                <a:latin typeface="Microsoft Sans Serif"/>
                <a:cs typeface="Microsoft Sans Serif"/>
              </a:rPr>
              <a:t>For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each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155" dirty="0">
                <a:latin typeface="Microsoft Sans Serif"/>
                <a:cs typeface="Microsoft Sans Serif"/>
              </a:rPr>
              <a:t>of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current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node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591820" marR="314325" lvl="1" indent="-222885">
              <a:lnSpc>
                <a:spcPct val="101200"/>
              </a:lnSpc>
              <a:spcBef>
                <a:spcPts val="540"/>
              </a:spcBef>
              <a:buClr>
                <a:srgbClr val="6697CC"/>
              </a:buClr>
              <a:buFont typeface="Arial"/>
              <a:buChar char="–"/>
              <a:tabLst>
                <a:tab pos="592455" algn="l"/>
              </a:tabLst>
            </a:pPr>
            <a:r>
              <a:rPr sz="2150" spc="110" dirty="0">
                <a:latin typeface="Microsoft Sans Serif"/>
                <a:cs typeface="Microsoft Sans Serif"/>
              </a:rPr>
              <a:t>If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the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-40" dirty="0">
                <a:latin typeface="Microsoft Sans Serif"/>
                <a:cs typeface="Microsoft Sans Serif"/>
              </a:rPr>
              <a:t>has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90" dirty="0">
                <a:latin typeface="Microsoft Sans Serif"/>
                <a:cs typeface="Microsoft Sans Serif"/>
              </a:rPr>
              <a:t>lower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g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value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than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current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node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in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closed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list:</a:t>
            </a:r>
            <a:endParaRPr sz="215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Arial"/>
              <a:buChar char="•"/>
              <a:tabLst>
                <a:tab pos="279400" algn="l"/>
                <a:tab pos="280035" algn="l"/>
              </a:tabLst>
            </a:pPr>
            <a:r>
              <a:rPr sz="2150" spc="-10" dirty="0">
                <a:latin typeface="Microsoft Sans Serif"/>
                <a:cs typeface="Microsoft Sans Serif"/>
              </a:rPr>
              <a:t>Replace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125" dirty="0">
                <a:latin typeface="Microsoft Sans Serif"/>
                <a:cs typeface="Microsoft Sans Serif"/>
              </a:rPr>
              <a:t>with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65" dirty="0">
                <a:latin typeface="Microsoft Sans Serif"/>
                <a:cs typeface="Microsoft Sans Serif"/>
              </a:rPr>
              <a:t>this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new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node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-100" dirty="0">
                <a:latin typeface="Microsoft Sans Serif"/>
                <a:cs typeface="Microsoft Sans Serif"/>
              </a:rPr>
              <a:t>as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the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neighbor’s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65" dirty="0">
                <a:latin typeface="Microsoft Sans Serif"/>
                <a:cs typeface="Microsoft Sans Serif"/>
              </a:rPr>
              <a:t>parent</a:t>
            </a:r>
            <a:endParaRPr sz="2150">
              <a:latin typeface="Microsoft Sans Serif"/>
              <a:cs typeface="Microsoft Sans Serif"/>
            </a:endParaRPr>
          </a:p>
          <a:p>
            <a:pPr marL="591820" lvl="1" indent="-223520">
              <a:lnSpc>
                <a:spcPct val="100000"/>
              </a:lnSpc>
              <a:spcBef>
                <a:spcPts val="570"/>
              </a:spcBef>
              <a:buClr>
                <a:srgbClr val="6697CC"/>
              </a:buClr>
              <a:buFont typeface="Arial"/>
              <a:buChar char="–"/>
              <a:tabLst>
                <a:tab pos="592455" algn="l"/>
              </a:tabLst>
            </a:pPr>
            <a:r>
              <a:rPr sz="2150" spc="-50" dirty="0">
                <a:latin typeface="Microsoft Sans Serif"/>
                <a:cs typeface="Microsoft Sans Serif"/>
              </a:rPr>
              <a:t>Else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If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65" dirty="0">
                <a:latin typeface="Microsoft Sans Serif"/>
                <a:cs typeface="Microsoft Sans Serif"/>
              </a:rPr>
              <a:t>(current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g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is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90" dirty="0">
                <a:latin typeface="Microsoft Sans Serif"/>
                <a:cs typeface="Microsoft Sans Serif"/>
              </a:rPr>
              <a:t>lower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is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in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open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list):</a:t>
            </a:r>
            <a:endParaRPr sz="2150">
              <a:latin typeface="Microsoft Sans Serif"/>
              <a:cs typeface="Microsoft Sans Serif"/>
            </a:endParaRPr>
          </a:p>
          <a:p>
            <a:pPr marL="279400" marR="720725" indent="-267335">
              <a:lnSpc>
                <a:spcPct val="101200"/>
              </a:lnSpc>
              <a:spcBef>
                <a:spcPts val="625"/>
              </a:spcBef>
              <a:buClr>
                <a:srgbClr val="6697CC"/>
              </a:buClr>
              <a:buFont typeface="Arial"/>
              <a:buChar char="•"/>
              <a:tabLst>
                <a:tab pos="279400" algn="l"/>
                <a:tab pos="280035" algn="l"/>
              </a:tabLst>
            </a:pPr>
            <a:r>
              <a:rPr sz="2150" spc="-10" dirty="0">
                <a:latin typeface="Microsoft Sans Serif"/>
                <a:cs typeface="Microsoft Sans Serif"/>
              </a:rPr>
              <a:t>Replace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125" dirty="0">
                <a:latin typeface="Microsoft Sans Serif"/>
                <a:cs typeface="Microsoft Sans Serif"/>
              </a:rPr>
              <a:t>with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the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85" dirty="0">
                <a:latin typeface="Microsoft Sans Serif"/>
                <a:cs typeface="Microsoft Sans Serif"/>
              </a:rPr>
              <a:t>lower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g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value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change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85" dirty="0">
                <a:latin typeface="Microsoft Sans Serif"/>
                <a:cs typeface="Microsoft Sans Serif"/>
              </a:rPr>
              <a:t>the </a:t>
            </a:r>
            <a:r>
              <a:rPr sz="2150" dirty="0">
                <a:latin typeface="Microsoft Sans Serif"/>
                <a:cs typeface="Microsoft Sans Serif"/>
              </a:rPr>
              <a:t>neighbor’s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parent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175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current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node.</a:t>
            </a:r>
            <a:endParaRPr sz="2150">
              <a:latin typeface="Microsoft Sans Serif"/>
              <a:cs typeface="Microsoft Sans Serif"/>
            </a:endParaRPr>
          </a:p>
          <a:p>
            <a:pPr marL="591820" lvl="1" indent="-223520">
              <a:lnSpc>
                <a:spcPct val="100000"/>
              </a:lnSpc>
              <a:spcBef>
                <a:spcPts val="580"/>
              </a:spcBef>
              <a:buClr>
                <a:srgbClr val="6697CC"/>
              </a:buClr>
              <a:buFont typeface="Arial"/>
              <a:buChar char="–"/>
              <a:tabLst>
                <a:tab pos="592455" algn="l"/>
              </a:tabLst>
            </a:pPr>
            <a:r>
              <a:rPr sz="2150" spc="-50" dirty="0">
                <a:latin typeface="Microsoft Sans Serif"/>
                <a:cs typeface="Microsoft Sans Serif"/>
              </a:rPr>
              <a:t>Else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If</a:t>
            </a:r>
            <a:r>
              <a:rPr sz="2150" spc="-80" dirty="0">
                <a:latin typeface="Microsoft Sans Serif"/>
                <a:cs typeface="Microsoft Sans Serif"/>
              </a:rPr>
              <a:t> </a:t>
            </a:r>
            <a:r>
              <a:rPr sz="2150" spc="105" dirty="0">
                <a:latin typeface="Microsoft Sans Serif"/>
                <a:cs typeface="Microsoft Sans Serif"/>
              </a:rPr>
              <a:t>the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neighbor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is</a:t>
            </a:r>
            <a:r>
              <a:rPr sz="2150" spc="-75" dirty="0">
                <a:latin typeface="Microsoft Sans Serif"/>
                <a:cs typeface="Microsoft Sans Serif"/>
              </a:rPr>
              <a:t> </a:t>
            </a:r>
            <a:r>
              <a:rPr sz="2150" spc="130" dirty="0">
                <a:latin typeface="Microsoft Sans Serif"/>
                <a:cs typeface="Microsoft Sans Serif"/>
              </a:rPr>
              <a:t>not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in</a:t>
            </a:r>
            <a:r>
              <a:rPr sz="2150" spc="-80" dirty="0">
                <a:latin typeface="Microsoft Sans Serif"/>
                <a:cs typeface="Microsoft Sans Serif"/>
              </a:rPr>
              <a:t> </a:t>
            </a:r>
            <a:r>
              <a:rPr sz="2150" spc="120" dirty="0">
                <a:latin typeface="Microsoft Sans Serif"/>
                <a:cs typeface="Microsoft Sans Serif"/>
              </a:rPr>
              <a:t>both</a:t>
            </a:r>
            <a:r>
              <a:rPr sz="2150" spc="-7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lists:</a:t>
            </a:r>
            <a:endParaRPr sz="215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650"/>
              </a:spcBef>
              <a:buClr>
                <a:srgbClr val="6697CC"/>
              </a:buClr>
              <a:buFont typeface="Arial"/>
              <a:buChar char="•"/>
              <a:tabLst>
                <a:tab pos="279400" algn="l"/>
                <a:tab pos="280035" algn="l"/>
              </a:tabLst>
            </a:pPr>
            <a:r>
              <a:rPr sz="2150" spc="55" dirty="0">
                <a:latin typeface="Microsoft Sans Serif"/>
                <a:cs typeface="Microsoft Sans Serif"/>
              </a:rPr>
              <a:t>Add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160" dirty="0">
                <a:latin typeface="Microsoft Sans Serif"/>
                <a:cs typeface="Microsoft Sans Serif"/>
              </a:rPr>
              <a:t>it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175" dirty="0">
                <a:latin typeface="Microsoft Sans Serif"/>
                <a:cs typeface="Microsoft Sans Serif"/>
              </a:rPr>
              <a:t>to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110" dirty="0">
                <a:latin typeface="Microsoft Sans Serif"/>
                <a:cs typeface="Microsoft Sans Serif"/>
              </a:rPr>
              <a:t>the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open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list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60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set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its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g</a:t>
            </a:r>
            <a:endParaRPr sz="2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6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5084"/>
            <a:ext cx="7931784" cy="45827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760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650" dirty="0">
                <a:latin typeface="Microsoft Sans Serif"/>
                <a:cs typeface="Microsoft Sans Serif"/>
              </a:rPr>
              <a:t>Advantages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spc="185" dirty="0">
                <a:latin typeface="Microsoft Sans Serif"/>
                <a:cs typeface="Microsoft Sans Serif"/>
              </a:rPr>
              <a:t>of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105" dirty="0">
                <a:latin typeface="Microsoft Sans Serif"/>
                <a:cs typeface="Microsoft Sans Serif"/>
              </a:rPr>
              <a:t>A*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-20" dirty="0">
                <a:latin typeface="Microsoft Sans Serif"/>
                <a:cs typeface="Microsoft Sans Serif"/>
              </a:rPr>
              <a:t>search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75" dirty="0">
                <a:latin typeface="Microsoft Sans Serif"/>
                <a:cs typeface="Microsoft Sans Serif"/>
              </a:rPr>
              <a:t>algorithm</a:t>
            </a:r>
            <a:endParaRPr sz="2650">
              <a:latin typeface="Microsoft Sans Serif"/>
              <a:cs typeface="Microsoft Sans Serif"/>
            </a:endParaRPr>
          </a:p>
          <a:p>
            <a:pPr marL="717550" marR="679450" lvl="1" indent="-270510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Arial"/>
              <a:buChar char="–"/>
              <a:tabLst>
                <a:tab pos="718185" algn="l"/>
              </a:tabLst>
            </a:pPr>
            <a:r>
              <a:rPr sz="2650" spc="-35" dirty="0">
                <a:latin typeface="Microsoft Sans Serif"/>
                <a:cs typeface="Microsoft Sans Serif"/>
              </a:rPr>
              <a:t>This</a:t>
            </a:r>
            <a:r>
              <a:rPr sz="2650" spc="-65" dirty="0">
                <a:latin typeface="Microsoft Sans Serif"/>
                <a:cs typeface="Microsoft Sans Serif"/>
              </a:rPr>
              <a:t> </a:t>
            </a:r>
            <a:r>
              <a:rPr sz="2650" spc="80" dirty="0">
                <a:latin typeface="Microsoft Sans Serif"/>
                <a:cs typeface="Microsoft Sans Serif"/>
              </a:rPr>
              <a:t>algorithm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-10" dirty="0">
                <a:latin typeface="Microsoft Sans Serif"/>
                <a:cs typeface="Microsoft Sans Serif"/>
              </a:rPr>
              <a:t>is</a:t>
            </a:r>
            <a:r>
              <a:rPr sz="2650" spc="-60" dirty="0">
                <a:latin typeface="Microsoft Sans Serif"/>
                <a:cs typeface="Microsoft Sans Serif"/>
              </a:rPr>
              <a:t> </a:t>
            </a:r>
            <a:r>
              <a:rPr sz="2650" spc="65" dirty="0">
                <a:latin typeface="Microsoft Sans Serif"/>
                <a:cs typeface="Microsoft Sans Serif"/>
              </a:rPr>
              <a:t>best</a:t>
            </a:r>
            <a:r>
              <a:rPr sz="2650" spc="-65" dirty="0">
                <a:latin typeface="Microsoft Sans Serif"/>
                <a:cs typeface="Microsoft Sans Serif"/>
              </a:rPr>
              <a:t> </a:t>
            </a:r>
            <a:r>
              <a:rPr sz="2650" spc="50" dirty="0">
                <a:latin typeface="Microsoft Sans Serif"/>
                <a:cs typeface="Microsoft Sans Serif"/>
              </a:rPr>
              <a:t>when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compared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spc="120" dirty="0">
                <a:latin typeface="Microsoft Sans Serif"/>
                <a:cs typeface="Microsoft Sans Serif"/>
              </a:rPr>
              <a:t>with </a:t>
            </a:r>
            <a:r>
              <a:rPr sz="2650" spc="114" dirty="0">
                <a:latin typeface="Microsoft Sans Serif"/>
                <a:cs typeface="Microsoft Sans Serif"/>
              </a:rPr>
              <a:t>other</a:t>
            </a:r>
            <a:r>
              <a:rPr sz="2650" spc="-100" dirty="0">
                <a:latin typeface="Microsoft Sans Serif"/>
                <a:cs typeface="Microsoft Sans Serif"/>
              </a:rPr>
              <a:t> </a:t>
            </a:r>
            <a:r>
              <a:rPr sz="2650" spc="35" dirty="0">
                <a:latin typeface="Microsoft Sans Serif"/>
                <a:cs typeface="Microsoft Sans Serif"/>
              </a:rPr>
              <a:t>algorithms.</a:t>
            </a:r>
            <a:endParaRPr sz="2650">
              <a:latin typeface="Microsoft Sans Serif"/>
              <a:cs typeface="Microsoft Sans Serif"/>
            </a:endParaRPr>
          </a:p>
          <a:p>
            <a:pPr marL="717550" marR="649605" lvl="1" indent="-270510">
              <a:lnSpc>
                <a:spcPct val="100000"/>
              </a:lnSpc>
              <a:spcBef>
                <a:spcPts val="670"/>
              </a:spcBef>
              <a:buClr>
                <a:srgbClr val="6697CC"/>
              </a:buClr>
              <a:buFont typeface="Arial"/>
              <a:buChar char="–"/>
              <a:tabLst>
                <a:tab pos="718185" algn="l"/>
              </a:tabLst>
            </a:pPr>
            <a:r>
              <a:rPr sz="2650" spc="-35" dirty="0">
                <a:latin typeface="Microsoft Sans Serif"/>
                <a:cs typeface="Microsoft Sans Serif"/>
              </a:rPr>
              <a:t>This</a:t>
            </a:r>
            <a:r>
              <a:rPr sz="2650" spc="-85" dirty="0">
                <a:latin typeface="Microsoft Sans Serif"/>
                <a:cs typeface="Microsoft Sans Serif"/>
              </a:rPr>
              <a:t> </a:t>
            </a:r>
            <a:r>
              <a:rPr sz="2650" spc="80" dirty="0">
                <a:latin typeface="Microsoft Sans Serif"/>
                <a:cs typeface="Microsoft Sans Serif"/>
              </a:rPr>
              <a:t>algorithm</a:t>
            </a:r>
            <a:r>
              <a:rPr sz="2650" spc="-100" dirty="0">
                <a:latin typeface="Microsoft Sans Serif"/>
                <a:cs typeface="Microsoft Sans Serif"/>
              </a:rPr>
              <a:t> </a:t>
            </a:r>
            <a:r>
              <a:rPr sz="2650" spc="-45" dirty="0">
                <a:latin typeface="Microsoft Sans Serif"/>
                <a:cs typeface="Microsoft Sans Serif"/>
              </a:rPr>
              <a:t>can</a:t>
            </a:r>
            <a:r>
              <a:rPr sz="2650" spc="-8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be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used</a:t>
            </a:r>
            <a:r>
              <a:rPr sz="2650" spc="-95" dirty="0">
                <a:latin typeface="Microsoft Sans Serif"/>
                <a:cs typeface="Microsoft Sans Serif"/>
              </a:rPr>
              <a:t> </a:t>
            </a:r>
            <a:r>
              <a:rPr sz="2650" spc="210" dirty="0">
                <a:latin typeface="Microsoft Sans Serif"/>
                <a:cs typeface="Microsoft Sans Serif"/>
              </a:rPr>
              <a:t>to</a:t>
            </a:r>
            <a:r>
              <a:rPr sz="2650" spc="-10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solve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-20" dirty="0">
                <a:latin typeface="Microsoft Sans Serif"/>
                <a:cs typeface="Microsoft Sans Serif"/>
              </a:rPr>
              <a:t>very </a:t>
            </a:r>
            <a:r>
              <a:rPr sz="2650" dirty="0">
                <a:latin typeface="Microsoft Sans Serif"/>
                <a:cs typeface="Microsoft Sans Serif"/>
              </a:rPr>
              <a:t>complex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45" dirty="0">
                <a:latin typeface="Microsoft Sans Serif"/>
                <a:cs typeface="Microsoft Sans Serif"/>
              </a:rPr>
              <a:t>problems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also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200" dirty="0">
                <a:latin typeface="Microsoft Sans Serif"/>
                <a:cs typeface="Microsoft Sans Serif"/>
              </a:rPr>
              <a:t>it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is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an</a:t>
            </a:r>
            <a:r>
              <a:rPr sz="2650" spc="-85" dirty="0">
                <a:latin typeface="Microsoft Sans Serif"/>
                <a:cs typeface="Microsoft Sans Serif"/>
              </a:rPr>
              <a:t> </a:t>
            </a:r>
            <a:r>
              <a:rPr sz="2650" spc="85" dirty="0">
                <a:latin typeface="Microsoft Sans Serif"/>
                <a:cs typeface="Microsoft Sans Serif"/>
              </a:rPr>
              <a:t>optimal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-20" dirty="0">
                <a:latin typeface="Microsoft Sans Serif"/>
                <a:cs typeface="Microsoft Sans Serif"/>
              </a:rPr>
              <a:t>one.</a:t>
            </a:r>
            <a:endParaRPr sz="2650">
              <a:latin typeface="Microsoft Sans Serif"/>
              <a:cs typeface="Microsoft Sans Serif"/>
            </a:endParaRPr>
          </a:p>
          <a:p>
            <a:pPr marL="337185" indent="-325120">
              <a:lnSpc>
                <a:spcPct val="100000"/>
              </a:lnSpc>
              <a:spcBef>
                <a:spcPts val="760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650" dirty="0">
                <a:latin typeface="Microsoft Sans Serif"/>
                <a:cs typeface="Microsoft Sans Serif"/>
              </a:rPr>
              <a:t>Disadvantages</a:t>
            </a:r>
            <a:r>
              <a:rPr sz="2650" spc="-120" dirty="0">
                <a:latin typeface="Microsoft Sans Serif"/>
                <a:cs typeface="Microsoft Sans Serif"/>
              </a:rPr>
              <a:t> </a:t>
            </a:r>
            <a:r>
              <a:rPr sz="2650" spc="180" dirty="0">
                <a:latin typeface="Microsoft Sans Serif"/>
                <a:cs typeface="Microsoft Sans Serif"/>
              </a:rPr>
              <a:t>of</a:t>
            </a:r>
            <a:r>
              <a:rPr sz="2650" spc="-130" dirty="0">
                <a:latin typeface="Microsoft Sans Serif"/>
                <a:cs typeface="Microsoft Sans Serif"/>
              </a:rPr>
              <a:t> </a:t>
            </a:r>
            <a:r>
              <a:rPr sz="2650" spc="105" dirty="0">
                <a:latin typeface="Microsoft Sans Serif"/>
                <a:cs typeface="Microsoft Sans Serif"/>
              </a:rPr>
              <a:t>A*</a:t>
            </a:r>
            <a:r>
              <a:rPr sz="2650" spc="-120" dirty="0">
                <a:latin typeface="Microsoft Sans Serif"/>
                <a:cs typeface="Microsoft Sans Serif"/>
              </a:rPr>
              <a:t> </a:t>
            </a:r>
            <a:r>
              <a:rPr sz="2650" spc="-25" dirty="0">
                <a:latin typeface="Microsoft Sans Serif"/>
                <a:cs typeface="Microsoft Sans Serif"/>
              </a:rPr>
              <a:t>search</a:t>
            </a:r>
            <a:r>
              <a:rPr sz="2650" spc="-125" dirty="0">
                <a:latin typeface="Microsoft Sans Serif"/>
                <a:cs typeface="Microsoft Sans Serif"/>
              </a:rPr>
              <a:t> </a:t>
            </a:r>
            <a:r>
              <a:rPr sz="2650" spc="75" dirty="0">
                <a:latin typeface="Microsoft Sans Serif"/>
                <a:cs typeface="Microsoft Sans Serif"/>
              </a:rPr>
              <a:t>algorithm</a:t>
            </a:r>
            <a:endParaRPr sz="2650">
              <a:latin typeface="Microsoft Sans Serif"/>
              <a:cs typeface="Microsoft Sans Serif"/>
            </a:endParaRPr>
          </a:p>
          <a:p>
            <a:pPr marL="717550" marR="42545" lvl="1" indent="-270510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Arial"/>
              <a:buChar char="–"/>
              <a:tabLst>
                <a:tab pos="718185" algn="l"/>
              </a:tabLst>
            </a:pPr>
            <a:r>
              <a:rPr sz="2650" spc="-20" dirty="0">
                <a:latin typeface="Microsoft Sans Serif"/>
                <a:cs typeface="Microsoft Sans Serif"/>
              </a:rPr>
              <a:t>The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105" dirty="0">
                <a:latin typeface="Microsoft Sans Serif"/>
                <a:cs typeface="Microsoft Sans Serif"/>
              </a:rPr>
              <a:t>A*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-20" dirty="0">
                <a:latin typeface="Microsoft Sans Serif"/>
                <a:cs typeface="Microsoft Sans Serif"/>
              </a:rPr>
              <a:t>search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spc="-10" dirty="0">
                <a:latin typeface="Microsoft Sans Serif"/>
                <a:cs typeface="Microsoft Sans Serif"/>
              </a:rPr>
              <a:t>is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based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spc="55" dirty="0">
                <a:latin typeface="Microsoft Sans Serif"/>
                <a:cs typeface="Microsoft Sans Serif"/>
              </a:rPr>
              <a:t>on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heuristics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and</a:t>
            </a:r>
            <a:r>
              <a:rPr sz="2650" spc="-9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cost.</a:t>
            </a:r>
            <a:r>
              <a:rPr sz="2650" spc="-85" dirty="0">
                <a:latin typeface="Microsoft Sans Serif"/>
                <a:cs typeface="Microsoft Sans Serif"/>
              </a:rPr>
              <a:t> </a:t>
            </a:r>
            <a:r>
              <a:rPr sz="2650" spc="120" dirty="0">
                <a:latin typeface="Microsoft Sans Serif"/>
                <a:cs typeface="Microsoft Sans Serif"/>
              </a:rPr>
              <a:t>It </a:t>
            </a:r>
            <a:r>
              <a:rPr sz="2650" dirty="0">
                <a:latin typeface="Microsoft Sans Serif"/>
                <a:cs typeface="Microsoft Sans Serif"/>
              </a:rPr>
              <a:t>may</a:t>
            </a:r>
            <a:r>
              <a:rPr sz="2650" spc="-35" dirty="0">
                <a:latin typeface="Microsoft Sans Serif"/>
                <a:cs typeface="Microsoft Sans Serif"/>
              </a:rPr>
              <a:t> </a:t>
            </a:r>
            <a:r>
              <a:rPr sz="2650" spc="145" dirty="0">
                <a:latin typeface="Microsoft Sans Serif"/>
                <a:cs typeface="Microsoft Sans Serif"/>
              </a:rPr>
              <a:t>not</a:t>
            </a:r>
            <a:r>
              <a:rPr sz="2650" spc="-3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produce</a:t>
            </a:r>
            <a:r>
              <a:rPr sz="2650" spc="-40" dirty="0">
                <a:latin typeface="Microsoft Sans Serif"/>
                <a:cs typeface="Microsoft Sans Serif"/>
              </a:rPr>
              <a:t> </a:t>
            </a:r>
            <a:r>
              <a:rPr sz="2650" spc="120" dirty="0">
                <a:latin typeface="Microsoft Sans Serif"/>
                <a:cs typeface="Microsoft Sans Serif"/>
              </a:rPr>
              <a:t>the</a:t>
            </a:r>
            <a:r>
              <a:rPr sz="2650" spc="-35" dirty="0">
                <a:latin typeface="Microsoft Sans Serif"/>
                <a:cs typeface="Microsoft Sans Serif"/>
              </a:rPr>
              <a:t> </a:t>
            </a:r>
            <a:r>
              <a:rPr sz="2650" spc="70" dirty="0">
                <a:latin typeface="Microsoft Sans Serif"/>
                <a:cs typeface="Microsoft Sans Serif"/>
              </a:rPr>
              <a:t>shortest</a:t>
            </a:r>
            <a:r>
              <a:rPr sz="2650" spc="-35" dirty="0">
                <a:latin typeface="Microsoft Sans Serif"/>
                <a:cs typeface="Microsoft Sans Serif"/>
              </a:rPr>
              <a:t> </a:t>
            </a:r>
            <a:r>
              <a:rPr sz="2650" spc="40" dirty="0">
                <a:latin typeface="Microsoft Sans Serif"/>
                <a:cs typeface="Microsoft Sans Serif"/>
              </a:rPr>
              <a:t>path.</a:t>
            </a:r>
            <a:endParaRPr sz="2650">
              <a:latin typeface="Microsoft Sans Serif"/>
              <a:cs typeface="Microsoft Sans Serif"/>
            </a:endParaRPr>
          </a:p>
          <a:p>
            <a:pPr marL="717550" marR="5080" lvl="1" indent="-270510">
              <a:lnSpc>
                <a:spcPct val="100000"/>
              </a:lnSpc>
              <a:spcBef>
                <a:spcPts val="670"/>
              </a:spcBef>
              <a:buClr>
                <a:srgbClr val="6697CC"/>
              </a:buClr>
              <a:buFont typeface="Arial"/>
              <a:buChar char="–"/>
              <a:tabLst>
                <a:tab pos="718185" algn="l"/>
              </a:tabLst>
            </a:pPr>
            <a:r>
              <a:rPr sz="2650" spc="-20" dirty="0">
                <a:latin typeface="Microsoft Sans Serif"/>
                <a:cs typeface="Microsoft Sans Serif"/>
              </a:rPr>
              <a:t>The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-25" dirty="0">
                <a:latin typeface="Microsoft Sans Serif"/>
                <a:cs typeface="Microsoft Sans Serif"/>
              </a:rPr>
              <a:t>usage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spc="180" dirty="0">
                <a:latin typeface="Microsoft Sans Serif"/>
                <a:cs typeface="Microsoft Sans Serif"/>
              </a:rPr>
              <a:t>of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memory</a:t>
            </a:r>
            <a:r>
              <a:rPr sz="2650" spc="-75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is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spc="60" dirty="0">
                <a:latin typeface="Microsoft Sans Serif"/>
                <a:cs typeface="Microsoft Sans Serif"/>
              </a:rPr>
              <a:t>more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spc="-130" dirty="0">
                <a:latin typeface="Microsoft Sans Serif"/>
                <a:cs typeface="Microsoft Sans Serif"/>
              </a:rPr>
              <a:t>as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spc="195" dirty="0">
                <a:latin typeface="Microsoft Sans Serif"/>
                <a:cs typeface="Microsoft Sans Serif"/>
              </a:rPr>
              <a:t>it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keeps</a:t>
            </a:r>
            <a:r>
              <a:rPr sz="2650" spc="-70" dirty="0">
                <a:latin typeface="Microsoft Sans Serif"/>
                <a:cs typeface="Microsoft Sans Serif"/>
              </a:rPr>
              <a:t> </a:t>
            </a:r>
            <a:r>
              <a:rPr sz="2650" dirty="0">
                <a:latin typeface="Microsoft Sans Serif"/>
                <a:cs typeface="Microsoft Sans Serif"/>
              </a:rPr>
              <a:t>all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95" dirty="0">
                <a:latin typeface="Microsoft Sans Serif"/>
                <a:cs typeface="Microsoft Sans Serif"/>
              </a:rPr>
              <a:t>the </a:t>
            </a:r>
            <a:r>
              <a:rPr sz="2650" dirty="0">
                <a:latin typeface="Microsoft Sans Serif"/>
                <a:cs typeface="Microsoft Sans Serif"/>
              </a:rPr>
              <a:t>nodes</a:t>
            </a:r>
            <a:r>
              <a:rPr sz="2650" spc="-85" dirty="0">
                <a:latin typeface="Microsoft Sans Serif"/>
                <a:cs typeface="Microsoft Sans Serif"/>
              </a:rPr>
              <a:t> </a:t>
            </a:r>
            <a:r>
              <a:rPr sz="2650" spc="55" dirty="0">
                <a:latin typeface="Microsoft Sans Serif"/>
                <a:cs typeface="Microsoft Sans Serif"/>
              </a:rPr>
              <a:t>in</a:t>
            </a:r>
            <a:r>
              <a:rPr sz="2650" spc="-95" dirty="0">
                <a:latin typeface="Microsoft Sans Serif"/>
                <a:cs typeface="Microsoft Sans Serif"/>
              </a:rPr>
              <a:t> </a:t>
            </a:r>
            <a:r>
              <a:rPr sz="2650" spc="120" dirty="0">
                <a:latin typeface="Microsoft Sans Serif"/>
                <a:cs typeface="Microsoft Sans Serif"/>
              </a:rPr>
              <a:t>the</a:t>
            </a:r>
            <a:r>
              <a:rPr sz="2650" spc="-80" dirty="0">
                <a:latin typeface="Microsoft Sans Serif"/>
                <a:cs typeface="Microsoft Sans Serif"/>
              </a:rPr>
              <a:t> </a:t>
            </a:r>
            <a:r>
              <a:rPr sz="2650" spc="-10" dirty="0">
                <a:latin typeface="Microsoft Sans Serif"/>
                <a:cs typeface="Microsoft Sans Serif"/>
              </a:rPr>
              <a:t>memory.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8902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347980" rIns="0" bIns="0" rtlCol="0">
            <a:spAutoFit/>
          </a:bodyPr>
          <a:lstStyle/>
          <a:p>
            <a:pPr marR="329565" algn="ctr">
              <a:lnSpc>
                <a:spcPct val="100000"/>
              </a:lnSpc>
              <a:spcBef>
                <a:spcPts val="2740"/>
              </a:spcBef>
            </a:pPr>
            <a:r>
              <a:rPr spc="-20" dirty="0"/>
              <a:t>Thank</a:t>
            </a:r>
            <a:r>
              <a:rPr spc="-18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6200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40" dirty="0"/>
              <a:t> </a:t>
            </a:r>
            <a:r>
              <a:rPr spc="114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1" y="1524000"/>
            <a:ext cx="8229599" cy="49590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386715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75" dirty="0"/>
              <a:t>Search</a:t>
            </a:r>
            <a:r>
              <a:rPr sz="2800" spc="-65" dirty="0"/>
              <a:t> </a:t>
            </a:r>
            <a:r>
              <a:rPr sz="2800" spc="60" dirty="0"/>
              <a:t>algorithms</a:t>
            </a:r>
            <a:r>
              <a:rPr sz="2800" spc="-55" dirty="0"/>
              <a:t> </a:t>
            </a:r>
            <a:r>
              <a:rPr sz="2800" dirty="0"/>
              <a:t>are</a:t>
            </a:r>
            <a:r>
              <a:rPr sz="2800" spc="-60" dirty="0"/>
              <a:t> </a:t>
            </a:r>
            <a:r>
              <a:rPr sz="2800" spc="65" dirty="0"/>
              <a:t>algorithms</a:t>
            </a:r>
            <a:r>
              <a:rPr sz="2800" spc="-55" dirty="0"/>
              <a:t> </a:t>
            </a:r>
            <a:r>
              <a:rPr sz="2800" dirty="0"/>
              <a:t>designed</a:t>
            </a:r>
            <a:r>
              <a:rPr sz="2800" spc="-50" dirty="0"/>
              <a:t> </a:t>
            </a:r>
            <a:r>
              <a:rPr sz="2800" spc="185" dirty="0"/>
              <a:t>to </a:t>
            </a:r>
            <a:r>
              <a:rPr sz="2800" spc="-30" dirty="0"/>
              <a:t>search</a:t>
            </a:r>
            <a:r>
              <a:rPr sz="2800" spc="-105" dirty="0"/>
              <a:t> </a:t>
            </a:r>
            <a:r>
              <a:rPr sz="2800" spc="170" dirty="0"/>
              <a:t>for</a:t>
            </a:r>
            <a:r>
              <a:rPr sz="2800" spc="-95" dirty="0"/>
              <a:t> </a:t>
            </a:r>
            <a:r>
              <a:rPr sz="2800" spc="110" dirty="0"/>
              <a:t>or</a:t>
            </a:r>
            <a:r>
              <a:rPr sz="2800" spc="-100" dirty="0"/>
              <a:t> </a:t>
            </a:r>
            <a:r>
              <a:rPr sz="2800" spc="85" dirty="0"/>
              <a:t>retrieve</a:t>
            </a:r>
            <a:r>
              <a:rPr sz="2800" spc="-110" dirty="0"/>
              <a:t> </a:t>
            </a:r>
            <a:r>
              <a:rPr sz="2800" spc="50" dirty="0"/>
              <a:t>elements</a:t>
            </a:r>
            <a:r>
              <a:rPr sz="2800" spc="-90" dirty="0"/>
              <a:t> </a:t>
            </a:r>
            <a:r>
              <a:rPr sz="2800" spc="140" dirty="0"/>
              <a:t>from</a:t>
            </a:r>
            <a:r>
              <a:rPr sz="2800" spc="-95" dirty="0"/>
              <a:t> </a:t>
            </a:r>
            <a:r>
              <a:rPr sz="2800" spc="-110" dirty="0"/>
              <a:t>a</a:t>
            </a:r>
            <a:r>
              <a:rPr sz="2800" spc="-95" dirty="0"/>
              <a:t> </a:t>
            </a:r>
            <a:r>
              <a:rPr sz="2800" spc="-20" dirty="0"/>
              <a:t>data </a:t>
            </a:r>
            <a:r>
              <a:rPr sz="2800" spc="65" dirty="0"/>
              <a:t>structure,</a:t>
            </a:r>
            <a:r>
              <a:rPr sz="2800" spc="-80" dirty="0"/>
              <a:t> </a:t>
            </a:r>
            <a:r>
              <a:rPr sz="2800" spc="60" dirty="0"/>
              <a:t>where</a:t>
            </a:r>
            <a:r>
              <a:rPr sz="2800" spc="-95" dirty="0"/>
              <a:t> </a:t>
            </a:r>
            <a:r>
              <a:rPr sz="2800" spc="85" dirty="0"/>
              <a:t>they</a:t>
            </a:r>
            <a:r>
              <a:rPr sz="2800" spc="-80" dirty="0"/>
              <a:t> </a:t>
            </a:r>
            <a:r>
              <a:rPr sz="2800" dirty="0"/>
              <a:t>are</a:t>
            </a:r>
            <a:r>
              <a:rPr sz="2800" spc="-85" dirty="0"/>
              <a:t> </a:t>
            </a:r>
            <a:r>
              <a:rPr sz="2800" spc="45" dirty="0"/>
              <a:t>stored.</a:t>
            </a:r>
            <a:endParaRPr sz="2800" dirty="0"/>
          </a:p>
          <a:p>
            <a:pPr marL="355600" marR="5080" indent="-343535" algn="just">
              <a:lnSpc>
                <a:spcPct val="100000"/>
              </a:lnSpc>
              <a:spcBef>
                <a:spcPts val="800"/>
              </a:spcBef>
              <a:buClr>
                <a:srgbClr val="6697CC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35" dirty="0"/>
              <a:t>They</a:t>
            </a:r>
            <a:r>
              <a:rPr sz="2800" spc="-100" dirty="0"/>
              <a:t> </a:t>
            </a:r>
            <a:r>
              <a:rPr sz="2800" spc="10" dirty="0"/>
              <a:t>are</a:t>
            </a:r>
            <a:r>
              <a:rPr sz="2800" spc="-105" dirty="0"/>
              <a:t> </a:t>
            </a:r>
            <a:r>
              <a:rPr sz="2800" spc="10" dirty="0"/>
              <a:t>essential</a:t>
            </a:r>
            <a:r>
              <a:rPr sz="2800" spc="-95" dirty="0"/>
              <a:t> </a:t>
            </a:r>
            <a:r>
              <a:rPr sz="2800" spc="215" dirty="0"/>
              <a:t>to</a:t>
            </a:r>
            <a:r>
              <a:rPr sz="2800" spc="-110" dirty="0"/>
              <a:t> access</a:t>
            </a:r>
            <a:r>
              <a:rPr sz="2800" spc="-100" dirty="0"/>
              <a:t> </a:t>
            </a:r>
            <a:r>
              <a:rPr sz="2800" spc="25" dirty="0"/>
              <a:t>desired</a:t>
            </a:r>
            <a:r>
              <a:rPr sz="2800" spc="-110" dirty="0"/>
              <a:t> </a:t>
            </a:r>
            <a:r>
              <a:rPr sz="2800" spc="50" dirty="0"/>
              <a:t>elements</a:t>
            </a:r>
            <a:r>
              <a:rPr sz="2800" spc="-105" dirty="0"/>
              <a:t> </a:t>
            </a:r>
            <a:r>
              <a:rPr sz="2800" spc="50" dirty="0"/>
              <a:t>in</a:t>
            </a:r>
            <a:r>
              <a:rPr sz="2800" spc="35" dirty="0"/>
              <a:t> </a:t>
            </a:r>
            <a:r>
              <a:rPr sz="2800" spc="-110" dirty="0"/>
              <a:t>a</a:t>
            </a:r>
            <a:r>
              <a:rPr sz="2800" spc="-100" dirty="0"/>
              <a:t> </a:t>
            </a:r>
            <a:r>
              <a:rPr sz="2800" spc="45" dirty="0"/>
              <a:t>data</a:t>
            </a:r>
            <a:r>
              <a:rPr sz="2800" spc="-100" dirty="0"/>
              <a:t> </a:t>
            </a:r>
            <a:r>
              <a:rPr sz="2800" spc="85" dirty="0"/>
              <a:t>structure</a:t>
            </a:r>
            <a:r>
              <a:rPr sz="2800" spc="-100" dirty="0"/>
              <a:t> </a:t>
            </a:r>
            <a:r>
              <a:rPr sz="2800" dirty="0"/>
              <a:t>and</a:t>
            </a:r>
            <a:r>
              <a:rPr sz="2800" spc="-100" dirty="0"/>
              <a:t> </a:t>
            </a:r>
            <a:r>
              <a:rPr sz="2800" spc="85" dirty="0"/>
              <a:t>retrieve</a:t>
            </a:r>
            <a:r>
              <a:rPr sz="2800" spc="-110" dirty="0"/>
              <a:t> </a:t>
            </a:r>
            <a:r>
              <a:rPr sz="2800" spc="105" dirty="0"/>
              <a:t>them</a:t>
            </a:r>
            <a:r>
              <a:rPr sz="2800" spc="-100" dirty="0"/>
              <a:t> </a:t>
            </a:r>
            <a:r>
              <a:rPr sz="2800" spc="45" dirty="0"/>
              <a:t>when</a:t>
            </a:r>
            <a:r>
              <a:rPr sz="2800" spc="-110" dirty="0"/>
              <a:t> a</a:t>
            </a:r>
            <a:r>
              <a:rPr sz="2800" spc="-95" dirty="0"/>
              <a:t> </a:t>
            </a:r>
            <a:r>
              <a:rPr sz="2800" spc="20" dirty="0"/>
              <a:t>need</a:t>
            </a:r>
            <a:r>
              <a:rPr sz="2800" spc="35" dirty="0"/>
              <a:t> </a:t>
            </a:r>
            <a:r>
              <a:rPr sz="2800" spc="-50" dirty="0"/>
              <a:t>arises.</a:t>
            </a:r>
            <a:endParaRPr sz="2800" dirty="0"/>
          </a:p>
          <a:p>
            <a:pPr marL="355600" marR="69850" indent="-343535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dirty="0"/>
              <a:t>A</a:t>
            </a:r>
            <a:r>
              <a:rPr sz="2800" spc="-125" dirty="0"/>
              <a:t> </a:t>
            </a:r>
            <a:r>
              <a:rPr sz="2800" spc="80" dirty="0"/>
              <a:t>vital</a:t>
            </a:r>
            <a:r>
              <a:rPr sz="2800" spc="-110" dirty="0"/>
              <a:t> </a:t>
            </a:r>
            <a:r>
              <a:rPr sz="2800" dirty="0"/>
              <a:t>aspect</a:t>
            </a:r>
            <a:r>
              <a:rPr sz="2800" spc="-120" dirty="0"/>
              <a:t> </a:t>
            </a:r>
            <a:r>
              <a:rPr sz="2800" spc="190" dirty="0"/>
              <a:t>of</a:t>
            </a:r>
            <a:r>
              <a:rPr sz="2800" spc="-120" dirty="0"/>
              <a:t> </a:t>
            </a:r>
            <a:r>
              <a:rPr sz="2800" spc="-25" dirty="0"/>
              <a:t>search</a:t>
            </a:r>
            <a:r>
              <a:rPr sz="2800" spc="-114" dirty="0"/>
              <a:t> </a:t>
            </a:r>
            <a:r>
              <a:rPr sz="2800" spc="65" dirty="0"/>
              <a:t>algorithms</a:t>
            </a:r>
            <a:r>
              <a:rPr sz="2800" spc="-120" dirty="0"/>
              <a:t> </a:t>
            </a:r>
            <a:r>
              <a:rPr sz="2800" dirty="0"/>
              <a:t>is</a:t>
            </a:r>
            <a:r>
              <a:rPr sz="2800" spc="-120" dirty="0"/>
              <a:t> </a:t>
            </a:r>
            <a:r>
              <a:rPr sz="2800" spc="-20" dirty="0"/>
              <a:t>Path </a:t>
            </a:r>
            <a:r>
              <a:rPr sz="2800" dirty="0"/>
              <a:t>Finding,</a:t>
            </a:r>
            <a:r>
              <a:rPr sz="2800" spc="-85" dirty="0"/>
              <a:t> </a:t>
            </a:r>
            <a:r>
              <a:rPr sz="2800" dirty="0"/>
              <a:t>which</a:t>
            </a:r>
            <a:r>
              <a:rPr sz="2800" spc="-85" dirty="0"/>
              <a:t> </a:t>
            </a:r>
            <a:r>
              <a:rPr sz="2800" dirty="0"/>
              <a:t>is</a:t>
            </a:r>
            <a:r>
              <a:rPr sz="2800" spc="-75" dirty="0"/>
              <a:t> </a:t>
            </a:r>
            <a:r>
              <a:rPr sz="2800" dirty="0"/>
              <a:t>used</a:t>
            </a:r>
            <a:r>
              <a:rPr sz="2800" spc="-75" dirty="0"/>
              <a:t> </a:t>
            </a:r>
            <a:r>
              <a:rPr sz="2800" spc="210" dirty="0"/>
              <a:t>to</a:t>
            </a:r>
            <a:r>
              <a:rPr sz="2800" spc="-85" dirty="0"/>
              <a:t> </a:t>
            </a:r>
            <a:r>
              <a:rPr sz="2800" spc="120" dirty="0"/>
              <a:t>find</a:t>
            </a:r>
            <a:r>
              <a:rPr sz="2800" spc="-80" dirty="0"/>
              <a:t> </a:t>
            </a:r>
            <a:r>
              <a:rPr sz="2800" dirty="0"/>
              <a:t>paths</a:t>
            </a:r>
            <a:r>
              <a:rPr sz="2800" spc="-80" dirty="0"/>
              <a:t> </a:t>
            </a:r>
            <a:r>
              <a:rPr sz="2800" spc="150" dirty="0"/>
              <a:t>that</a:t>
            </a:r>
            <a:r>
              <a:rPr sz="2800" spc="-65" dirty="0"/>
              <a:t> </a:t>
            </a:r>
            <a:r>
              <a:rPr sz="2800" spc="-50" dirty="0"/>
              <a:t>can</a:t>
            </a:r>
            <a:r>
              <a:rPr sz="2800" spc="-85" dirty="0"/>
              <a:t> </a:t>
            </a:r>
            <a:r>
              <a:rPr sz="2800" spc="-25" dirty="0"/>
              <a:t>be </a:t>
            </a:r>
            <a:r>
              <a:rPr sz="2800" spc="60" dirty="0"/>
              <a:t>taken</a:t>
            </a:r>
            <a:r>
              <a:rPr sz="2800" spc="-40" dirty="0"/>
              <a:t> </a:t>
            </a:r>
            <a:r>
              <a:rPr sz="2800" spc="215" dirty="0"/>
              <a:t>to</a:t>
            </a:r>
            <a:r>
              <a:rPr sz="2800" spc="-45" dirty="0"/>
              <a:t> </a:t>
            </a:r>
            <a:r>
              <a:rPr sz="2800" dirty="0"/>
              <a:t>traverse</a:t>
            </a:r>
            <a:r>
              <a:rPr sz="2800" spc="-40" dirty="0"/>
              <a:t> </a:t>
            </a:r>
            <a:r>
              <a:rPr sz="2800" spc="145" dirty="0"/>
              <a:t>from</a:t>
            </a:r>
            <a:r>
              <a:rPr sz="2800" spc="-35" dirty="0"/>
              <a:t> </a:t>
            </a:r>
            <a:r>
              <a:rPr sz="2800" dirty="0"/>
              <a:t>one</a:t>
            </a:r>
            <a:r>
              <a:rPr sz="2800" spc="-40" dirty="0"/>
              <a:t> </a:t>
            </a:r>
            <a:r>
              <a:rPr sz="2800" spc="114" dirty="0"/>
              <a:t>point</a:t>
            </a:r>
            <a:r>
              <a:rPr sz="2800" spc="-30" dirty="0"/>
              <a:t> </a:t>
            </a:r>
            <a:r>
              <a:rPr sz="2800" spc="210" dirty="0"/>
              <a:t>to</a:t>
            </a:r>
            <a:r>
              <a:rPr sz="2800" spc="-35" dirty="0"/>
              <a:t> </a:t>
            </a:r>
            <a:r>
              <a:rPr sz="2800" spc="50" dirty="0"/>
              <a:t>another,</a:t>
            </a:r>
            <a:r>
              <a:rPr sz="2800" spc="-45" dirty="0"/>
              <a:t> </a:t>
            </a:r>
            <a:r>
              <a:rPr sz="2800" spc="-25" dirty="0"/>
              <a:t>by </a:t>
            </a:r>
            <a:r>
              <a:rPr sz="2800" spc="90" dirty="0"/>
              <a:t>finding</a:t>
            </a:r>
            <a:r>
              <a:rPr sz="2800" spc="-90" dirty="0"/>
              <a:t> </a:t>
            </a:r>
            <a:r>
              <a:rPr sz="2800" spc="120" dirty="0"/>
              <a:t>the</a:t>
            </a:r>
            <a:r>
              <a:rPr sz="2800" spc="-90" dirty="0"/>
              <a:t> </a:t>
            </a:r>
            <a:r>
              <a:rPr sz="2800" spc="80" dirty="0"/>
              <a:t>most</a:t>
            </a:r>
            <a:r>
              <a:rPr sz="2800" spc="-80" dirty="0"/>
              <a:t> </a:t>
            </a:r>
            <a:r>
              <a:rPr sz="2800" spc="105" dirty="0"/>
              <a:t>optimum</a:t>
            </a:r>
            <a:r>
              <a:rPr sz="2800" spc="-80" dirty="0"/>
              <a:t> </a:t>
            </a:r>
            <a:r>
              <a:rPr sz="2800" spc="70" dirty="0"/>
              <a:t>route.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4" y="905375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39555" cy="905376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347980" rIns="0" bIns="0" rtlCol="0">
            <a:spAutoFit/>
          </a:bodyPr>
          <a:lstStyle/>
          <a:p>
            <a:pPr marR="329565" algn="ctr">
              <a:lnSpc>
                <a:spcPct val="100000"/>
              </a:lnSpc>
              <a:spcBef>
                <a:spcPts val="2740"/>
              </a:spcBef>
            </a:pPr>
            <a:r>
              <a:rPr lang="en-IN" spc="-20" dirty="0"/>
              <a:t>Working Demo</a:t>
            </a:r>
            <a:endParaRPr spc="-25" dirty="0"/>
          </a:p>
        </p:txBody>
      </p:sp>
      <p:pic>
        <p:nvPicPr>
          <p:cNvPr id="4" name="03.10.2024_14.20.44_REC">
            <a:hlinkClick r:id="" action="ppaction://media"/>
            <a:extLst>
              <a:ext uri="{FF2B5EF4-FFF2-40B4-BE49-F238E27FC236}">
                <a16:creationId xmlns:a16="http://schemas.microsoft.com/office/drawing/2014/main" id="{02F4DC40-1F10-E3F6-9F69-7DFFB9DDC3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" y="1121910"/>
            <a:ext cx="8981536" cy="54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40" dirty="0"/>
              <a:t> </a:t>
            </a:r>
            <a:r>
              <a:rPr spc="114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8100059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marR="268605" indent="-325120">
              <a:lnSpc>
                <a:spcPct val="100000"/>
              </a:lnSpc>
              <a:spcBef>
                <a:spcPts val="105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It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is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5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searching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5" dirty="0">
                <a:latin typeface="Century Gothic" panose="020B0502020202020204" pitchFamily="34" charset="0"/>
                <a:cs typeface="Microsoft Sans Serif"/>
              </a:rPr>
              <a:t>algorithm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that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is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used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210" dirty="0">
                <a:latin typeface="Century Gothic" panose="020B0502020202020204" pitchFamily="34" charset="0"/>
                <a:cs typeface="Microsoft Sans Serif"/>
              </a:rPr>
              <a:t>to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14" dirty="0">
                <a:latin typeface="Century Gothic" panose="020B0502020202020204" pitchFamily="34" charset="0"/>
                <a:cs typeface="Microsoft Sans Serif"/>
              </a:rPr>
              <a:t>find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95" dirty="0">
                <a:latin typeface="Century Gothic" panose="020B0502020202020204" pitchFamily="34" charset="0"/>
                <a:cs typeface="Microsoft Sans Serif"/>
              </a:rPr>
              <a:t>the </a:t>
            </a:r>
            <a:r>
              <a:rPr sz="2800" spc="70" dirty="0">
                <a:latin typeface="Century Gothic" panose="020B0502020202020204" pitchFamily="34" charset="0"/>
                <a:cs typeface="Microsoft Sans Serif"/>
              </a:rPr>
              <a:t>shortest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5" dirty="0">
                <a:latin typeface="Century Gothic" panose="020B0502020202020204" pitchFamily="34" charset="0"/>
                <a:cs typeface="Microsoft Sans Serif"/>
              </a:rPr>
              <a:t>path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0" dirty="0">
                <a:latin typeface="Century Gothic" panose="020B0502020202020204" pitchFamily="34" charset="0"/>
                <a:cs typeface="Microsoft Sans Serif"/>
              </a:rPr>
              <a:t>between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an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0" dirty="0">
                <a:latin typeface="Century Gothic" panose="020B0502020202020204" pitchFamily="34" charset="0"/>
                <a:cs typeface="Microsoft Sans Serif"/>
              </a:rPr>
              <a:t>initial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and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5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0" dirty="0">
                <a:latin typeface="Century Gothic" panose="020B0502020202020204" pitchFamily="34" charset="0"/>
                <a:cs typeface="Microsoft Sans Serif"/>
              </a:rPr>
              <a:t>final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70" dirty="0">
                <a:latin typeface="Century Gothic" panose="020B0502020202020204" pitchFamily="34" charset="0"/>
                <a:cs typeface="Microsoft Sans Serif"/>
              </a:rPr>
              <a:t>point.</a:t>
            </a:r>
            <a:endParaRPr sz="2800" dirty="0">
              <a:latin typeface="Century Gothic" panose="020B0502020202020204" pitchFamily="34" charset="0"/>
              <a:cs typeface="Microsoft Sans Serif"/>
            </a:endParaRPr>
          </a:p>
          <a:p>
            <a:pPr marL="337185" marR="356235" indent="-325120">
              <a:lnSpc>
                <a:spcPct val="100000"/>
              </a:lnSpc>
              <a:spcBef>
                <a:spcPts val="765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It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is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5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handy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5" dirty="0">
                <a:latin typeface="Century Gothic" panose="020B0502020202020204" pitchFamily="34" charset="0"/>
                <a:cs typeface="Microsoft Sans Serif"/>
              </a:rPr>
              <a:t>algorithm</a:t>
            </a:r>
            <a:r>
              <a:rPr sz="2800" spc="-114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that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is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40" dirty="0">
                <a:latin typeface="Century Gothic" panose="020B0502020202020204" pitchFamily="34" charset="0"/>
                <a:cs typeface="Microsoft Sans Serif"/>
              </a:rPr>
              <a:t>often</a:t>
            </a:r>
            <a:r>
              <a:rPr sz="2800" spc="-9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used</a:t>
            </a:r>
            <a:r>
              <a:rPr sz="2800" spc="-11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60" dirty="0">
                <a:latin typeface="Century Gothic" panose="020B0502020202020204" pitchFamily="34" charset="0"/>
                <a:cs typeface="Microsoft Sans Serif"/>
              </a:rPr>
              <a:t>for</a:t>
            </a:r>
            <a:r>
              <a:rPr sz="2800" spc="-11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25" dirty="0">
                <a:latin typeface="Century Gothic" panose="020B0502020202020204" pitchFamily="34" charset="0"/>
                <a:cs typeface="Microsoft Sans Serif"/>
              </a:rPr>
              <a:t>map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traversal</a:t>
            </a:r>
            <a:r>
              <a:rPr sz="2800" spc="-5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210" dirty="0">
                <a:latin typeface="Century Gothic" panose="020B0502020202020204" pitchFamily="34" charset="0"/>
                <a:cs typeface="Microsoft Sans Serif"/>
              </a:rPr>
              <a:t>to</a:t>
            </a:r>
            <a:r>
              <a:rPr sz="2800" spc="-5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14" dirty="0">
                <a:latin typeface="Century Gothic" panose="020B0502020202020204" pitchFamily="34" charset="0"/>
                <a:cs typeface="Microsoft Sans Serif"/>
              </a:rPr>
              <a:t>find</a:t>
            </a:r>
            <a:r>
              <a:rPr sz="2800" spc="-5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20" dirty="0">
                <a:latin typeface="Century Gothic" panose="020B0502020202020204" pitchFamily="34" charset="0"/>
                <a:cs typeface="Microsoft Sans Serif"/>
              </a:rPr>
              <a:t>the</a:t>
            </a:r>
            <a:r>
              <a:rPr sz="2800" spc="-3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70" dirty="0">
                <a:latin typeface="Century Gothic" panose="020B0502020202020204" pitchFamily="34" charset="0"/>
                <a:cs typeface="Microsoft Sans Serif"/>
              </a:rPr>
              <a:t>shortest</a:t>
            </a:r>
            <a:r>
              <a:rPr sz="2800" spc="-3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5" dirty="0">
                <a:latin typeface="Century Gothic" panose="020B0502020202020204" pitchFamily="34" charset="0"/>
                <a:cs typeface="Microsoft Sans Serif"/>
              </a:rPr>
              <a:t>path</a:t>
            </a:r>
            <a:r>
              <a:rPr sz="2800" spc="-3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200" dirty="0">
                <a:latin typeface="Century Gothic" panose="020B0502020202020204" pitchFamily="34" charset="0"/>
                <a:cs typeface="Microsoft Sans Serif"/>
              </a:rPr>
              <a:t>to</a:t>
            </a:r>
            <a:r>
              <a:rPr sz="2800" spc="-4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be</a:t>
            </a:r>
            <a:r>
              <a:rPr sz="2800" spc="-3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taken.</a:t>
            </a:r>
            <a:endParaRPr sz="2800" dirty="0">
              <a:latin typeface="Century Gothic" panose="020B0502020202020204" pitchFamily="34" charset="0"/>
              <a:cs typeface="Microsoft Sans Serif"/>
            </a:endParaRPr>
          </a:p>
          <a:p>
            <a:pPr marL="337185" marR="5080" indent="-325120">
              <a:lnSpc>
                <a:spcPct val="100000"/>
              </a:lnSpc>
              <a:spcBef>
                <a:spcPts val="760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spc="105" dirty="0">
                <a:latin typeface="Century Gothic" panose="020B0502020202020204" pitchFamily="34" charset="0"/>
                <a:cs typeface="Microsoft Sans Serif"/>
              </a:rPr>
              <a:t>A*</a:t>
            </a:r>
            <a:r>
              <a:rPr sz="2800" spc="-5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20" dirty="0">
                <a:latin typeface="Century Gothic" panose="020B0502020202020204" pitchFamily="34" charset="0"/>
                <a:cs typeface="Microsoft Sans Serif"/>
              </a:rPr>
              <a:t>was</a:t>
            </a:r>
            <a:r>
              <a:rPr sz="2800" spc="-4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70" dirty="0">
                <a:latin typeface="Century Gothic" panose="020B0502020202020204" pitchFamily="34" charset="0"/>
                <a:cs typeface="Microsoft Sans Serif"/>
              </a:rPr>
              <a:t>initially</a:t>
            </a:r>
            <a:r>
              <a:rPr sz="2800" spc="-4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designed</a:t>
            </a:r>
            <a:r>
              <a:rPr sz="2800" spc="-5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30" dirty="0">
                <a:latin typeface="Century Gothic" panose="020B0502020202020204" pitchFamily="34" charset="0"/>
                <a:cs typeface="Microsoft Sans Serif"/>
              </a:rPr>
              <a:t>as</a:t>
            </a:r>
            <a:r>
              <a:rPr sz="2800" spc="-4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4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graph</a:t>
            </a:r>
            <a:r>
              <a:rPr sz="2800" spc="-4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traversal </a:t>
            </a:r>
            <a:r>
              <a:rPr sz="2800" spc="55" dirty="0">
                <a:latin typeface="Century Gothic" panose="020B0502020202020204" pitchFamily="34" charset="0"/>
                <a:cs typeface="Microsoft Sans Serif"/>
              </a:rPr>
              <a:t>problem,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210" dirty="0">
                <a:latin typeface="Century Gothic" panose="020B0502020202020204" pitchFamily="34" charset="0"/>
                <a:cs typeface="Microsoft Sans Serif"/>
              </a:rPr>
              <a:t>to</a:t>
            </a:r>
            <a:r>
              <a:rPr sz="2800" spc="-10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55" dirty="0">
                <a:latin typeface="Century Gothic" panose="020B0502020202020204" pitchFamily="34" charset="0"/>
                <a:cs typeface="Microsoft Sans Serif"/>
              </a:rPr>
              <a:t>help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75" dirty="0">
                <a:latin typeface="Century Gothic" panose="020B0502020202020204" pitchFamily="34" charset="0"/>
                <a:cs typeface="Microsoft Sans Serif"/>
              </a:rPr>
              <a:t>build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5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35" dirty="0">
                <a:latin typeface="Century Gothic" panose="020B0502020202020204" pitchFamily="34" charset="0"/>
                <a:cs typeface="Microsoft Sans Serif"/>
              </a:rPr>
              <a:t>robot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that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45" dirty="0">
                <a:latin typeface="Century Gothic" panose="020B0502020202020204" pitchFamily="34" charset="0"/>
                <a:cs typeface="Microsoft Sans Serif"/>
              </a:rPr>
              <a:t>can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14" dirty="0">
                <a:latin typeface="Century Gothic" panose="020B0502020202020204" pitchFamily="34" charset="0"/>
                <a:cs typeface="Microsoft Sans Serif"/>
              </a:rPr>
              <a:t>find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0" dirty="0">
                <a:latin typeface="Century Gothic" panose="020B0502020202020204" pitchFamily="34" charset="0"/>
                <a:cs typeface="Microsoft Sans Serif"/>
              </a:rPr>
              <a:t>its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65" dirty="0">
                <a:latin typeface="Century Gothic" panose="020B0502020202020204" pitchFamily="34" charset="0"/>
                <a:cs typeface="Microsoft Sans Serif"/>
              </a:rPr>
              <a:t>own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course.</a:t>
            </a:r>
            <a:endParaRPr sz="2800" dirty="0">
              <a:latin typeface="Century Gothic" panose="020B0502020202020204" pitchFamily="34" charset="0"/>
              <a:cs typeface="Microsoft Sans Serif"/>
            </a:endParaRPr>
          </a:p>
          <a:p>
            <a:pPr marL="337185" marR="920115" indent="-325120">
              <a:lnSpc>
                <a:spcPct val="100000"/>
              </a:lnSpc>
              <a:spcBef>
                <a:spcPts val="770"/>
              </a:spcBef>
              <a:buClr>
                <a:srgbClr val="6697CC"/>
              </a:buClr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spc="145" dirty="0">
                <a:latin typeface="Century Gothic" panose="020B0502020202020204" pitchFamily="34" charset="0"/>
                <a:cs typeface="Microsoft Sans Serif"/>
              </a:rPr>
              <a:t>It</a:t>
            </a:r>
            <a:r>
              <a:rPr sz="2800" spc="-8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90" dirty="0">
                <a:latin typeface="Century Gothic" panose="020B0502020202020204" pitchFamily="34" charset="0"/>
                <a:cs typeface="Microsoft Sans Serif"/>
              </a:rPr>
              <a:t>still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remains</a:t>
            </a:r>
            <a:r>
              <a:rPr sz="2800" spc="-8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a</a:t>
            </a:r>
            <a:r>
              <a:rPr sz="2800" spc="-8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60" dirty="0">
                <a:latin typeface="Century Gothic" panose="020B0502020202020204" pitchFamily="34" charset="0"/>
                <a:cs typeface="Microsoft Sans Serif"/>
              </a:rPr>
              <a:t>widely</a:t>
            </a:r>
            <a:r>
              <a:rPr sz="2800" spc="-85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60" dirty="0">
                <a:latin typeface="Century Gothic" panose="020B0502020202020204" pitchFamily="34" charset="0"/>
                <a:cs typeface="Microsoft Sans Serif"/>
              </a:rPr>
              <a:t>popular</a:t>
            </a:r>
            <a:r>
              <a:rPr sz="2800" spc="-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85" dirty="0">
                <a:latin typeface="Century Gothic" panose="020B0502020202020204" pitchFamily="34" charset="0"/>
                <a:cs typeface="Microsoft Sans Serif"/>
              </a:rPr>
              <a:t>algorithm</a:t>
            </a:r>
            <a:r>
              <a:rPr sz="2800" spc="-10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135" dirty="0">
                <a:latin typeface="Century Gothic" panose="020B0502020202020204" pitchFamily="34" charset="0"/>
                <a:cs typeface="Microsoft Sans Serif"/>
              </a:rPr>
              <a:t>for </a:t>
            </a:r>
            <a:r>
              <a:rPr sz="2800" dirty="0">
                <a:latin typeface="Century Gothic" panose="020B0502020202020204" pitchFamily="34" charset="0"/>
                <a:cs typeface="Microsoft Sans Serif"/>
              </a:rPr>
              <a:t>graph</a:t>
            </a:r>
            <a:r>
              <a:rPr sz="2800" spc="90" dirty="0">
                <a:latin typeface="Century Gothic" panose="020B0502020202020204" pitchFamily="34" charset="0"/>
                <a:cs typeface="Microsoft Sans Serif"/>
              </a:rPr>
              <a:t> </a:t>
            </a:r>
            <a:r>
              <a:rPr sz="2800" spc="-10" dirty="0">
                <a:latin typeface="Century Gothic" panose="020B0502020202020204" pitchFamily="34" charset="0"/>
                <a:cs typeface="Microsoft Sans Serif"/>
              </a:rPr>
              <a:t>traversal.</a:t>
            </a:r>
            <a:endParaRPr sz="2800" dirty="0">
              <a:latin typeface="Century Gothic" panose="020B0502020202020204" pitchFamily="34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6589199" cy="1280890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40" dirty="0"/>
              <a:t> </a:t>
            </a:r>
            <a:r>
              <a:rPr spc="114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8531860" cy="482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545" marR="982344" indent="-284480" algn="just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"/>
              <a:buChar char="•"/>
              <a:tabLst>
                <a:tab pos="297180" algn="l"/>
              </a:tabLst>
            </a:pPr>
            <a:r>
              <a:rPr sz="245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searches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shorter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paths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first,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thus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making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optimal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5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complete</a:t>
            </a:r>
            <a:r>
              <a:rPr sz="245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6545" marR="5080" indent="-284480" algn="just">
              <a:lnSpc>
                <a:spcPct val="100800"/>
              </a:lnSpc>
              <a:spcBef>
                <a:spcPts val="670"/>
              </a:spcBef>
              <a:buClr>
                <a:srgbClr val="6697CC"/>
              </a:buClr>
              <a:buFont typeface="Arial"/>
              <a:buChar char="•"/>
              <a:tabLst>
                <a:tab pos="297180" algn="l"/>
              </a:tabLst>
            </a:pP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optimal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will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least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outcome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sz="245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problem,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complete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finds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possible </a:t>
            </a:r>
            <a:r>
              <a:rPr sz="245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outcomes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50" spc="-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6545" marR="65405" indent="-284480">
              <a:lnSpc>
                <a:spcPct val="100699"/>
              </a:lnSpc>
              <a:spcBef>
                <a:spcPts val="655"/>
              </a:spcBef>
              <a:buClr>
                <a:srgbClr val="6697CC"/>
              </a:buClr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</a:t>
            </a:r>
            <a:r>
              <a:rPr sz="245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aspect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makes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A*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powerful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weighted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graphs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its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implementation.</a:t>
            </a:r>
            <a:r>
              <a:rPr sz="245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weighted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graph 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uses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numbers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represent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r>
              <a:rPr sz="245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taking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each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action.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6545" marR="18415" indent="-284480" algn="just">
              <a:lnSpc>
                <a:spcPct val="100800"/>
              </a:lnSpc>
              <a:spcBef>
                <a:spcPts val="670"/>
              </a:spcBef>
              <a:buClr>
                <a:srgbClr val="6697CC"/>
              </a:buClr>
              <a:buFont typeface="Arial"/>
              <a:buChar char="•"/>
              <a:tabLst>
                <a:tab pos="297180" algn="l"/>
              </a:tabLst>
            </a:pPr>
            <a:r>
              <a:rPr sz="245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</a:t>
            </a:r>
            <a:r>
              <a:rPr sz="245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means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algorithms</a:t>
            </a:r>
            <a:r>
              <a:rPr sz="245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take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least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cost,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best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route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</a:t>
            </a:r>
            <a:r>
              <a:rPr sz="245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terms</a:t>
            </a:r>
            <a:r>
              <a:rPr sz="245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distance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sz="245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40" dirty="0"/>
              <a:t> </a:t>
            </a:r>
            <a:r>
              <a:rPr spc="114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001" y="1837504"/>
            <a:ext cx="5670003" cy="3624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40" dirty="0"/>
              <a:t> </a:t>
            </a:r>
            <a:r>
              <a:rPr spc="114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140185"/>
            <a:ext cx="7763509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major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drawback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its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space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320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1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</a:t>
            </a:r>
            <a:r>
              <a:rPr sz="320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complexity.</a:t>
            </a:r>
            <a:endParaRPr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55600" marR="186055" indent="-343535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takes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large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amount</a:t>
            </a:r>
            <a:r>
              <a:rPr sz="320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32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space </a:t>
            </a:r>
            <a:r>
              <a:rPr sz="3200" spc="2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store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possible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paths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-11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lot</a:t>
            </a:r>
            <a:r>
              <a:rPr sz="32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32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1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2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32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1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find</a:t>
            </a:r>
            <a:r>
              <a:rPr sz="32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3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them.</a:t>
            </a:r>
            <a:endParaRPr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14" dirty="0"/>
              <a:t> </a:t>
            </a:r>
            <a:r>
              <a:rPr spc="95" dirty="0"/>
              <a:t>Algorithm:</a:t>
            </a:r>
            <a:r>
              <a:rPr spc="-10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1600200"/>
            <a:ext cx="8000999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412115" indent="-332740">
              <a:lnSpc>
                <a:spcPct val="100499"/>
              </a:lnSpc>
              <a:spcBef>
                <a:spcPts val="105"/>
              </a:spcBef>
              <a:buClr>
                <a:srgbClr val="6697CC"/>
              </a:buClr>
              <a:buFont typeface="Arial"/>
              <a:buChar char="•"/>
              <a:tabLst>
                <a:tab pos="344805" algn="l"/>
                <a:tab pos="345440" algn="l"/>
              </a:tabLst>
            </a:pP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heuristic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sacrifices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optimality,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precision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accuracy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speed,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2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solve </a:t>
            </a:r>
            <a:r>
              <a:rPr sz="245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problems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faster</a:t>
            </a:r>
            <a:r>
              <a:rPr sz="245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more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efficiently.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4805" marR="5080" indent="-332740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Arial"/>
              <a:buChar char="•"/>
              <a:tabLst>
                <a:tab pos="344805" algn="l"/>
                <a:tab pos="345440" algn="l"/>
              </a:tabLst>
            </a:pPr>
            <a:r>
              <a:rPr sz="245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graphs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have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nodes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points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which </a:t>
            </a:r>
            <a:r>
              <a:rPr sz="2450" spc="1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has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2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take,</a:t>
            </a:r>
            <a:r>
              <a:rPr sz="245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2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5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reach</a:t>
            </a:r>
            <a:r>
              <a:rPr sz="245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</a:t>
            </a:r>
            <a:r>
              <a:rPr sz="245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4805" marR="1056005" indent="-332740">
              <a:lnSpc>
                <a:spcPct val="100299"/>
              </a:lnSpc>
              <a:spcBef>
                <a:spcPts val="790"/>
              </a:spcBef>
              <a:buClr>
                <a:srgbClr val="6697CC"/>
              </a:buClr>
              <a:buFont typeface="Arial"/>
              <a:buChar char="•"/>
              <a:tabLst>
                <a:tab pos="344805" algn="l"/>
                <a:tab pos="345440" algn="l"/>
              </a:tabLst>
            </a:pP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paths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these</a:t>
            </a:r>
            <a:r>
              <a:rPr sz="245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nodes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have</a:t>
            </a:r>
            <a:r>
              <a:rPr sz="245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numerical</a:t>
            </a:r>
            <a:r>
              <a:rPr sz="245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value,</a:t>
            </a:r>
            <a:r>
              <a:rPr sz="245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which</a:t>
            </a:r>
            <a:r>
              <a:rPr sz="245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sz="245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considered</a:t>
            </a:r>
            <a:r>
              <a:rPr sz="245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-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</a:t>
            </a:r>
            <a:r>
              <a:rPr sz="245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sz="245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weight</a:t>
            </a:r>
            <a:r>
              <a:rPr sz="2450" spc="-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4805" marR="628650" indent="-33274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"/>
              <a:buChar char="•"/>
              <a:tabLst>
                <a:tab pos="344805" algn="l"/>
                <a:tab pos="345440" algn="l"/>
              </a:tabLst>
            </a:pP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total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paths</a:t>
            </a:r>
            <a:r>
              <a:rPr sz="245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transverse</a:t>
            </a:r>
            <a:r>
              <a:rPr sz="245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gives</a:t>
            </a:r>
            <a:r>
              <a:rPr sz="245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sz="245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sz="24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r>
              <a:rPr sz="245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5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</a:t>
            </a:r>
            <a:r>
              <a:rPr sz="245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5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route.</a:t>
            </a:r>
            <a:endParaRPr sz="24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50" dirty="0"/>
              <a:t>A*</a:t>
            </a:r>
            <a:r>
              <a:rPr spc="-114" dirty="0"/>
              <a:t> </a:t>
            </a:r>
            <a:r>
              <a:rPr spc="95" dirty="0"/>
              <a:t>Algorithm:</a:t>
            </a:r>
            <a:r>
              <a:rPr spc="-10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5800" y="1715654"/>
            <a:ext cx="8229600" cy="48028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 marR="793115" indent="-278765">
              <a:lnSpc>
                <a:spcPct val="100600"/>
              </a:lnSpc>
              <a:spcBef>
                <a:spcPts val="105"/>
              </a:spcBef>
              <a:buClr>
                <a:srgbClr val="6697CC"/>
              </a:buClr>
              <a:buFont typeface="Arial"/>
              <a:buChar char="•"/>
              <a:tabLst>
                <a:tab pos="290830" algn="l"/>
                <a:tab pos="291465" algn="l"/>
              </a:tabLst>
            </a:pP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Initially,</a:t>
            </a:r>
            <a:r>
              <a:rPr sz="24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</a:t>
            </a:r>
            <a:r>
              <a:rPr sz="24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calculates</a:t>
            </a:r>
            <a:r>
              <a:rPr sz="24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its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immediate</a:t>
            </a:r>
            <a:r>
              <a:rPr sz="24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neighboring</a:t>
            </a:r>
            <a:r>
              <a:rPr sz="240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nodes,n,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sz="240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chooses</a:t>
            </a:r>
            <a:r>
              <a:rPr sz="240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one 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incurring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least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cost.</a:t>
            </a: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0830" marR="97790" indent="-278765">
              <a:lnSpc>
                <a:spcPct val="100499"/>
              </a:lnSpc>
              <a:spcBef>
                <a:spcPts val="645"/>
              </a:spcBef>
              <a:buClr>
                <a:srgbClr val="6697CC"/>
              </a:buClr>
              <a:buFont typeface="Arial"/>
              <a:buChar char="•"/>
              <a:tabLst>
                <a:tab pos="290830" algn="l"/>
                <a:tab pos="291465" algn="l"/>
              </a:tabLst>
            </a:pP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</a:t>
            </a:r>
            <a:r>
              <a:rPr sz="24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process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repeats</a:t>
            </a:r>
            <a:r>
              <a:rPr sz="24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until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new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nodes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</a:t>
            </a:r>
            <a:r>
              <a:rPr sz="24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chosen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paths</a:t>
            </a:r>
            <a:r>
              <a:rPr sz="24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have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been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traversed.</a:t>
            </a:r>
            <a:r>
              <a:rPr sz="24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Then,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should</a:t>
            </a:r>
            <a:r>
              <a:rPr sz="24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 </a:t>
            </a:r>
            <a:r>
              <a:rPr sz="2400" spc="10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best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among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them.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f(n)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represents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cost, </a:t>
            </a:r>
            <a:r>
              <a:rPr sz="2400" spc="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then</a:t>
            </a:r>
            <a:r>
              <a:rPr sz="2400" spc="-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</a:t>
            </a:r>
            <a:r>
              <a:rPr sz="24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</a:t>
            </a:r>
            <a:r>
              <a:rPr sz="24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denoted</a:t>
            </a:r>
            <a:r>
              <a:rPr sz="2400" spc="-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</a:t>
            </a:r>
            <a:r>
              <a:rPr sz="24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0830">
              <a:lnSpc>
                <a:spcPct val="100000"/>
              </a:lnSpc>
              <a:spcBef>
                <a:spcPts val="655"/>
              </a:spcBef>
            </a:pP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f(n)</a:t>
            </a:r>
            <a:r>
              <a:rPr sz="2400" spc="-9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sz="2400" spc="-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g(n)</a:t>
            </a:r>
            <a:r>
              <a:rPr sz="240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</a:t>
            </a:r>
            <a:r>
              <a:rPr sz="240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h(n),</a:t>
            </a:r>
            <a:r>
              <a:rPr sz="2400" spc="-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</a:t>
            </a:r>
            <a:r>
              <a:rPr sz="2400" spc="-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0830" marR="5080" indent="-278765">
              <a:lnSpc>
                <a:spcPct val="100000"/>
              </a:lnSpc>
              <a:spcBef>
                <a:spcPts val="660"/>
              </a:spcBef>
              <a:buClr>
                <a:srgbClr val="6697CC"/>
              </a:buClr>
              <a:buFont typeface="Arial"/>
              <a:buChar char="•"/>
              <a:tabLst>
                <a:tab pos="290830" algn="l"/>
                <a:tab pos="291465" algn="l"/>
              </a:tabLst>
            </a:pP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g(n)</a:t>
            </a:r>
            <a:r>
              <a:rPr sz="240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sz="24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r>
              <a:rPr sz="24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traversing</a:t>
            </a:r>
            <a:r>
              <a:rPr sz="24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</a:t>
            </a:r>
            <a:r>
              <a:rPr sz="24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one</a:t>
            </a:r>
            <a:r>
              <a:rPr sz="24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</a:t>
            </a:r>
            <a:r>
              <a:rPr sz="24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another.</a:t>
            </a:r>
            <a:r>
              <a:rPr sz="240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</a:t>
            </a:r>
            <a:r>
              <a:rPr sz="240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will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vary</a:t>
            </a:r>
            <a:r>
              <a:rPr sz="24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</a:t>
            </a:r>
            <a:r>
              <a:rPr sz="2400" spc="-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</a:t>
            </a:r>
            <a:r>
              <a:rPr sz="24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8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sz="2400" spc="-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</a:t>
            </a: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0830" marR="352425" indent="-278765">
              <a:lnSpc>
                <a:spcPct val="100000"/>
              </a:lnSpc>
              <a:spcBef>
                <a:spcPts val="675"/>
              </a:spcBef>
              <a:buClr>
                <a:srgbClr val="6697CC"/>
              </a:buClr>
              <a:buFont typeface="Arial"/>
              <a:buChar char="•"/>
              <a:tabLst>
                <a:tab pos="290830" algn="l"/>
                <a:tab pos="291465" algn="l"/>
              </a:tabLst>
            </a:pP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h(n)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heuristic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approximation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node's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value.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</a:t>
            </a:r>
            <a:r>
              <a:rPr sz="2400" spc="1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</a:t>
            </a:r>
            <a:r>
              <a:rPr sz="2400" spc="-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400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</a:t>
            </a:r>
            <a:r>
              <a:rPr sz="240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</a:t>
            </a:r>
            <a:r>
              <a:rPr sz="240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</a:t>
            </a:r>
            <a:r>
              <a:rPr sz="240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</a:t>
            </a:r>
            <a:r>
              <a:rPr sz="240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approximation</a:t>
            </a:r>
            <a:r>
              <a:rPr sz="2400" spc="-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</a:t>
            </a: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1028</Words>
  <Application>Microsoft Office PowerPoint</Application>
  <PresentationFormat>On-screen Show (4:3)</PresentationFormat>
  <Paragraphs>89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Microsoft Sans Serif</vt:lpstr>
      <vt:lpstr>Times New Roman</vt:lpstr>
      <vt:lpstr>Wingdings 3</vt:lpstr>
      <vt:lpstr>Wisp</vt:lpstr>
      <vt:lpstr>A*Algorithm</vt:lpstr>
      <vt:lpstr>A* Algorithm</vt:lpstr>
      <vt:lpstr>Working Demo</vt:lpstr>
      <vt:lpstr>A* Algorithm</vt:lpstr>
      <vt:lpstr>A* Algorithm</vt:lpstr>
      <vt:lpstr>A* Algorithm</vt:lpstr>
      <vt:lpstr>A* Algorithm</vt:lpstr>
      <vt:lpstr>A* Algorithm: Basics</vt:lpstr>
      <vt:lpstr>A* Algorithm: Basics</vt:lpstr>
      <vt:lpstr>A* Algorithm: How it works?</vt:lpstr>
      <vt:lpstr>A* Algorithm: How it works?</vt:lpstr>
      <vt:lpstr>A* Algorithm: How it works?</vt:lpstr>
      <vt:lpstr>A* Algorithm: Pseudocode</vt:lpstr>
      <vt:lpstr>A* Algorithm: Pseudocode</vt:lpstr>
      <vt:lpstr>Properties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PRASAD BACHHAV</cp:lastModifiedBy>
  <cp:revision>2</cp:revision>
  <dcterms:created xsi:type="dcterms:W3CDTF">2024-09-25T11:57:04Z</dcterms:created>
  <dcterms:modified xsi:type="dcterms:W3CDTF">2024-10-03T09:03:46Z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2022-03-14T00:00:00Z</vt:filetime>
  </property>
</Properties>
</file>