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Libre Franklin"/>
      <p:regular r:id="rId18"/>
      <p:bold r:id="rId19"/>
      <p:italic r:id="rId20"/>
      <p:boldItalic r:id="rId21"/>
    </p:embeddedFont>
    <p:embeddedFont>
      <p:font typeface="Inter"/>
      <p:regular r:id="rId22"/>
      <p:bold r:id="rId23"/>
      <p:italic r:id="rId24"/>
      <p:boldItalic r:id="rId25"/>
    </p:embeddedFont>
    <p:embeddedFont>
      <p:font typeface="Sor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5K9DO/9HSQAP9+Np80q9atZbZ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15D69C-0EE4-4B10-A4EC-F17B9DF21533}">
  <a:tblStyle styleId="{4C15D69C-0EE4-4B10-A4EC-F17B9DF21533}" styleName="Table_0">
    <a:wholeTbl>
      <a:tcTxStyle b="off" i="off">
        <a:font>
          <a:latin typeface="Franklin Gothic Book"/>
          <a:ea typeface="Franklin Gothic Book"/>
          <a:cs typeface="Franklin Gothic Book"/>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Franklin Gothic Book"/>
          <a:ea typeface="Franklin Gothic Book"/>
          <a:cs typeface="Franklin Gothic Book"/>
        </a:font>
        <a:schemeClr val="lt1"/>
      </a:tcTxStyle>
      <a:tcStyle>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22" Type="http://schemas.openxmlformats.org/officeDocument/2006/relationships/font" Target="fonts/Inter-regular.fntdata"/><Relationship Id="rId21" Type="http://schemas.openxmlformats.org/officeDocument/2006/relationships/font" Target="fonts/LibreFranklin-boldItalic.fntdata"/><Relationship Id="rId24" Type="http://schemas.openxmlformats.org/officeDocument/2006/relationships/font" Target="fonts/Inter-italic.fntdata"/><Relationship Id="rId23" Type="http://schemas.openxmlformats.org/officeDocument/2006/relationships/font" Target="fonts/Inter-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ra-regular.fntdata"/><Relationship Id="rId25" Type="http://schemas.openxmlformats.org/officeDocument/2006/relationships/font" Target="fonts/Inter-boldItalic.fntdata"/><Relationship Id="rId28" Type="http://customschemas.google.com/relationships/presentationmetadata" Target="metadata"/><Relationship Id="rId27" Type="http://schemas.openxmlformats.org/officeDocument/2006/relationships/font" Target="fonts/S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ibreFranklin-bold.fntdata"/><Relationship Id="rId18" Type="http://schemas.openxmlformats.org/officeDocument/2006/relationships/font" Target="fonts/LibreFrankl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1" name="Google Shape;21;p1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2" name="Google Shape;22;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6" name="Shape 86"/>
        <p:cNvGrpSpPr/>
        <p:nvPr/>
      </p:nvGrpSpPr>
      <p:grpSpPr>
        <a:xfrm>
          <a:off x="0" y="0"/>
          <a:ext cx="0" cy="0"/>
          <a:chOff x="0" y="0"/>
          <a:chExt cx="0" cy="0"/>
        </a:xfrm>
      </p:grpSpPr>
      <p:sp>
        <p:nvSpPr>
          <p:cNvPr id="87" name="Google Shape;87;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1" name="Shape 91"/>
        <p:cNvGrpSpPr/>
        <p:nvPr/>
      </p:nvGrpSpPr>
      <p:grpSpPr>
        <a:xfrm>
          <a:off x="0" y="0"/>
          <a:ext cx="0" cy="0"/>
          <a:chOff x="0" y="0"/>
          <a:chExt cx="0" cy="0"/>
        </a:xfrm>
      </p:grpSpPr>
      <p:sp>
        <p:nvSpPr>
          <p:cNvPr id="92" name="Google Shape;92;p24"/>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4"/>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4"/>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24"/>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24"/>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25"/>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ph idx="2" type="pic"/>
          </p:nvPr>
        </p:nvSpPr>
        <p:spPr>
          <a:xfrm>
            <a:off x="15" y="0"/>
            <a:ext cx="12191985" cy="4578350"/>
          </a:xfrm>
          <a:prstGeom prst="rect">
            <a:avLst/>
          </a:prstGeom>
          <a:solidFill>
            <a:srgbClr val="D8D8D8"/>
          </a:solidFill>
          <a:ln>
            <a:noFill/>
          </a:ln>
        </p:spPr>
      </p:sp>
      <p:sp>
        <p:nvSpPr>
          <p:cNvPr id="102" name="Google Shape;102;p25"/>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5"/>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4" name="Google Shape;104;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45" name="Shape 45"/>
        <p:cNvGrpSpPr/>
        <p:nvPr/>
      </p:nvGrpSpPr>
      <p:grpSpPr>
        <a:xfrm>
          <a:off x="0" y="0"/>
          <a:ext cx="0" cy="0"/>
          <a:chOff x="0" y="0"/>
          <a:chExt cx="0" cy="0"/>
        </a:xfrm>
      </p:grpSpPr>
      <p:sp>
        <p:nvSpPr>
          <p:cNvPr id="46" name="Google Shape;46;p18"/>
          <p:cNvSpPr/>
          <p:nvPr/>
        </p:nvSpPr>
        <p:spPr>
          <a:xfrm>
            <a:off x="0" y="0"/>
            <a:ext cx="12192000" cy="68580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8"/>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8" name="Google Shape;48;p18">
            <a:hlinkClick r:id="rId2"/>
          </p:cNvPr>
          <p:cNvPicPr preferRelativeResize="0"/>
          <p:nvPr/>
        </p:nvPicPr>
        <p:blipFill rotWithShape="1">
          <a:blip r:embed="rId3">
            <a:alphaModFix/>
          </a:blip>
          <a:srcRect b="0" l="0" r="0" t="0"/>
          <a:stretch/>
        </p:blipFill>
        <p:spPr>
          <a:xfrm>
            <a:off x="10699346" y="6457950"/>
            <a:ext cx="1435504" cy="342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4"/>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3" name="Google Shape;53;p14"/>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54" name="Google Shape;54;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1" name="Google Shape;61;p1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2" name="Google Shape;62;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2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5" name="Google Shape;75;p2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2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7" name="Google Shape;77;p2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2.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13" name="Google Shape;13;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5" name="Google Shape;15;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1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1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35" name="Google Shape;35;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800">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6" name="Google Shape;36;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00" cap="non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800" u="none">
                <a:solidFill>
                  <a:srgbClr val="FFFFFF"/>
                </a:solidFill>
                <a:latin typeface="Libre Franklin"/>
                <a:ea typeface="Libre Franklin"/>
                <a:cs typeface="Libre Franklin"/>
                <a:sym typeface="Libre Franklin"/>
              </a:defRPr>
            </a:lvl1pPr>
            <a:lvl2pPr indent="0" lvl="1" marL="0" marR="0" rtl="0" algn="l">
              <a:spcBef>
                <a:spcPts val="0"/>
              </a:spcBef>
              <a:buNone/>
              <a:defRPr b="0" sz="800" u="none">
                <a:solidFill>
                  <a:srgbClr val="FFFFFF"/>
                </a:solidFill>
                <a:latin typeface="Libre Franklin"/>
                <a:ea typeface="Libre Franklin"/>
                <a:cs typeface="Libre Franklin"/>
                <a:sym typeface="Libre Franklin"/>
              </a:defRPr>
            </a:lvl2pPr>
            <a:lvl3pPr indent="0" lvl="2" marL="0" marR="0" rtl="0" algn="l">
              <a:spcBef>
                <a:spcPts val="0"/>
              </a:spcBef>
              <a:buNone/>
              <a:defRPr b="0" sz="800" u="none">
                <a:solidFill>
                  <a:srgbClr val="FFFFFF"/>
                </a:solidFill>
                <a:latin typeface="Libre Franklin"/>
                <a:ea typeface="Libre Franklin"/>
                <a:cs typeface="Libre Franklin"/>
                <a:sym typeface="Libre Franklin"/>
              </a:defRPr>
            </a:lvl3pPr>
            <a:lvl4pPr indent="0" lvl="3" marL="0" marR="0" rtl="0" algn="l">
              <a:spcBef>
                <a:spcPts val="0"/>
              </a:spcBef>
              <a:buNone/>
              <a:defRPr b="0" sz="800" u="none">
                <a:solidFill>
                  <a:srgbClr val="FFFFFF"/>
                </a:solidFill>
                <a:latin typeface="Libre Franklin"/>
                <a:ea typeface="Libre Franklin"/>
                <a:cs typeface="Libre Franklin"/>
                <a:sym typeface="Libre Franklin"/>
              </a:defRPr>
            </a:lvl4pPr>
            <a:lvl5pPr indent="0" lvl="4" marL="0" marR="0" rtl="0" algn="l">
              <a:spcBef>
                <a:spcPts val="0"/>
              </a:spcBef>
              <a:buNone/>
              <a:defRPr b="0" sz="800" u="none">
                <a:solidFill>
                  <a:srgbClr val="FFFFFF"/>
                </a:solidFill>
                <a:latin typeface="Libre Franklin"/>
                <a:ea typeface="Libre Franklin"/>
                <a:cs typeface="Libre Franklin"/>
                <a:sym typeface="Libre Franklin"/>
              </a:defRPr>
            </a:lvl5pPr>
            <a:lvl6pPr indent="0" lvl="5" marL="0" marR="0" rtl="0" algn="l">
              <a:spcBef>
                <a:spcPts val="0"/>
              </a:spcBef>
              <a:buNone/>
              <a:defRPr b="0" sz="800" u="none">
                <a:solidFill>
                  <a:srgbClr val="FFFFFF"/>
                </a:solidFill>
                <a:latin typeface="Libre Franklin"/>
                <a:ea typeface="Libre Franklin"/>
                <a:cs typeface="Libre Franklin"/>
                <a:sym typeface="Libre Franklin"/>
              </a:defRPr>
            </a:lvl6pPr>
            <a:lvl7pPr indent="0" lvl="6" marL="0" marR="0" rtl="0" algn="l">
              <a:spcBef>
                <a:spcPts val="0"/>
              </a:spcBef>
              <a:buNone/>
              <a:defRPr b="0" sz="800" u="none">
                <a:solidFill>
                  <a:srgbClr val="FFFFFF"/>
                </a:solidFill>
                <a:latin typeface="Libre Franklin"/>
                <a:ea typeface="Libre Franklin"/>
                <a:cs typeface="Libre Franklin"/>
                <a:sym typeface="Libre Franklin"/>
              </a:defRPr>
            </a:lvl7pPr>
            <a:lvl8pPr indent="0" lvl="7" marL="0" marR="0" rtl="0" algn="l">
              <a:spcBef>
                <a:spcPts val="0"/>
              </a:spcBef>
              <a:buNone/>
              <a:defRPr b="0" sz="800" u="none">
                <a:solidFill>
                  <a:srgbClr val="FFFFFF"/>
                </a:solidFill>
                <a:latin typeface="Libre Franklin"/>
                <a:ea typeface="Libre Franklin"/>
                <a:cs typeface="Libre Franklin"/>
                <a:sym typeface="Libre Franklin"/>
              </a:defRPr>
            </a:lvl8pPr>
            <a:lvl9pPr indent="0" lvl="8" marL="0" marR="0" rtl="0" algn="l">
              <a:spcBef>
                <a:spcPts val="0"/>
              </a:spcBef>
              <a:buNone/>
              <a:defRPr b="0" sz="800" u="non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38" name="Google Shape;38;p12"/>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112" name="Google Shape;112;p1"/>
          <p:cNvCxnSpPr/>
          <p:nvPr/>
        </p:nvCxnSpPr>
        <p:spPr>
          <a:xfrm>
            <a:off x="744179" y="4498925"/>
            <a:ext cx="5636107" cy="0"/>
          </a:xfrm>
          <a:prstGeom prst="straightConnector1">
            <a:avLst/>
          </a:prstGeom>
          <a:noFill/>
          <a:ln cap="flat" cmpd="sng" w="12700">
            <a:solidFill>
              <a:srgbClr val="3F3F3F"/>
            </a:solidFill>
            <a:prstDash val="solid"/>
            <a:round/>
            <a:headEnd len="sm" w="sm" type="none"/>
            <a:tailEnd len="sm" w="sm" type="none"/>
          </a:ln>
        </p:spPr>
      </p:cxnSp>
      <p:pic>
        <p:nvPicPr>
          <p:cNvPr descr="preencoded.png" id="113" name="Google Shape;113;p1"/>
          <p:cNvPicPr preferRelativeResize="0"/>
          <p:nvPr/>
        </p:nvPicPr>
        <p:blipFill rotWithShape="1">
          <a:blip r:embed="rId3">
            <a:alphaModFix/>
          </a:blip>
          <a:srcRect b="0" l="0" r="0" t="0"/>
          <a:stretch/>
        </p:blipFill>
        <p:spPr>
          <a:xfrm>
            <a:off x="7124465" y="-1"/>
            <a:ext cx="5067535" cy="6858000"/>
          </a:xfrm>
          <a:prstGeom prst="rect">
            <a:avLst/>
          </a:prstGeom>
          <a:noFill/>
          <a:ln>
            <a:noFill/>
          </a:ln>
        </p:spPr>
      </p:pic>
      <p:sp>
        <p:nvSpPr>
          <p:cNvPr id="114" name="Google Shape;114;p1"/>
          <p:cNvSpPr txBox="1"/>
          <p:nvPr/>
        </p:nvSpPr>
        <p:spPr>
          <a:xfrm>
            <a:off x="744179" y="3102789"/>
            <a:ext cx="5882700" cy="123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N</a:t>
            </a:r>
            <a:r>
              <a:rPr b="1" i="0" lang="en-US" sz="4800" u="none" cap="none" strike="noStrike">
                <a:solidFill>
                  <a:schemeClr val="dk1"/>
                </a:solidFill>
                <a:latin typeface="Arial"/>
                <a:ea typeface="Arial"/>
                <a:cs typeface="Arial"/>
                <a:sym typeface="Arial"/>
              </a:rPr>
              <a:t>-Queens Problem</a:t>
            </a:r>
            <a:endParaRPr/>
          </a:p>
          <a:p>
            <a:pPr indent="0" lvl="0" marL="0" marR="0" rtl="0" algn="l">
              <a:lnSpc>
                <a:spcPct val="150000"/>
              </a:lnSpc>
              <a:spcBef>
                <a:spcPts val="0"/>
              </a:spcBef>
              <a:spcAft>
                <a:spcPts val="0"/>
              </a:spcAft>
              <a:buNone/>
            </a:pPr>
            <a:r>
              <a:rPr b="1" lang="en-US" sz="2000">
                <a:solidFill>
                  <a:schemeClr val="dk1"/>
                </a:solidFill>
                <a:latin typeface="Arial"/>
                <a:ea typeface="Arial"/>
                <a:cs typeface="Arial"/>
                <a:sym typeface="Arial"/>
              </a:rPr>
              <a:t>A classic Puzzle in Computer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1135133" y="1160205"/>
            <a:ext cx="9982691" cy="64597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800"/>
              <a:buFont typeface="Arial"/>
              <a:buNone/>
            </a:pPr>
            <a:r>
              <a:rPr b="1" lang="en-US" sz="2800">
                <a:solidFill>
                  <a:srgbClr val="000000"/>
                </a:solidFill>
                <a:latin typeface="Arial"/>
                <a:ea typeface="Arial"/>
                <a:cs typeface="Arial"/>
                <a:sym typeface="Arial"/>
              </a:rPr>
              <a:t>Examples Similar to N-Queens That Use Backtracking:</a:t>
            </a:r>
            <a:endParaRPr sz="2800">
              <a:latin typeface="Arial"/>
              <a:ea typeface="Arial"/>
              <a:cs typeface="Arial"/>
              <a:sym typeface="Arial"/>
            </a:endParaRPr>
          </a:p>
        </p:txBody>
      </p:sp>
      <p:sp>
        <p:nvSpPr>
          <p:cNvPr id="204" name="Google Shape;204;p10"/>
          <p:cNvSpPr txBox="1"/>
          <p:nvPr/>
        </p:nvSpPr>
        <p:spPr>
          <a:xfrm>
            <a:off x="1135133" y="2161344"/>
            <a:ext cx="8254673" cy="37004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100"/>
              <a:buFont typeface="Bookman Old Style"/>
              <a:buAutoNum type="arabicPeriod"/>
            </a:pPr>
            <a:r>
              <a:rPr b="1" lang="en-US" sz="1100">
                <a:solidFill>
                  <a:schemeClr val="dk1"/>
                </a:solidFill>
                <a:latin typeface="Arial"/>
                <a:ea typeface="Arial"/>
                <a:cs typeface="Arial"/>
                <a:sym typeface="Arial"/>
              </a:rPr>
              <a:t>Sudoku Solver </a:t>
            </a:r>
            <a:endParaRPr/>
          </a:p>
          <a:p>
            <a:pPr indent="-342900" lvl="0" marL="342900" marR="0" rtl="0" algn="l">
              <a:lnSpc>
                <a:spcPct val="150000"/>
              </a:lnSpc>
              <a:spcBef>
                <a:spcPts val="0"/>
              </a:spcBef>
              <a:spcAft>
                <a:spcPts val="0"/>
              </a:spcAft>
              <a:buClr>
                <a:schemeClr val="dk1"/>
              </a:buClr>
              <a:buSzPts val="1100"/>
              <a:buFont typeface="Arial"/>
              <a:buChar char="•"/>
            </a:pPr>
            <a:r>
              <a:rPr b="1" lang="en-US" sz="1100">
                <a:solidFill>
                  <a:schemeClr val="dk1"/>
                </a:solidFill>
                <a:latin typeface="Arial"/>
                <a:ea typeface="Arial"/>
                <a:cs typeface="Arial"/>
                <a:sym typeface="Arial"/>
              </a:rPr>
              <a:t>Problem:</a:t>
            </a:r>
            <a:r>
              <a:rPr lang="en-US" sz="1100">
                <a:solidFill>
                  <a:schemeClr val="dk1"/>
                </a:solidFill>
                <a:latin typeface="Arial"/>
                <a:ea typeface="Arial"/>
                <a:cs typeface="Arial"/>
                <a:sym typeface="Arial"/>
              </a:rPr>
              <a:t> Fill a 9x9 grid such that each row, column, and 3x3 subgrid contains the numbers 1 to 9 without repeating.</a:t>
            </a:r>
            <a:endParaRPr/>
          </a:p>
          <a:p>
            <a:pPr indent="-342900" lvl="0" marL="342900" marR="0" rtl="0" algn="l">
              <a:lnSpc>
                <a:spcPct val="150000"/>
              </a:lnSpc>
              <a:spcBef>
                <a:spcPts val="0"/>
              </a:spcBef>
              <a:spcAft>
                <a:spcPts val="0"/>
              </a:spcAft>
              <a:buClr>
                <a:schemeClr val="dk1"/>
              </a:buClr>
              <a:buSzPts val="1100"/>
              <a:buFont typeface="Arial"/>
              <a:buChar char="•"/>
            </a:pPr>
            <a:r>
              <a:rPr b="1" lang="en-US" sz="1100">
                <a:solidFill>
                  <a:schemeClr val="dk1"/>
                </a:solidFill>
                <a:latin typeface="Arial"/>
                <a:ea typeface="Arial"/>
                <a:cs typeface="Arial"/>
                <a:sym typeface="Arial"/>
              </a:rPr>
              <a:t>Backtracking Approach:</a:t>
            </a:r>
            <a:endParaRPr/>
          </a:p>
          <a:p>
            <a:pPr indent="-342900" lvl="1" marL="80010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Start placing numbers from 1 to 9 in empty cells.</a:t>
            </a:r>
            <a:endParaRPr/>
          </a:p>
          <a:p>
            <a:pPr indent="-342900" lvl="1" marL="80010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Check if the placement violates any row, column, or subgrid constraints.</a:t>
            </a:r>
            <a:endParaRPr/>
          </a:p>
          <a:p>
            <a:pPr indent="-342900" lvl="1" marL="80010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If conflicts occur, backtrack by trying another number until the grid is completely filled.</a:t>
            </a:r>
            <a:endParaRPr/>
          </a:p>
          <a:p>
            <a:pPr indent="-342900" lvl="0" marL="342900" marR="0" rtl="0" algn="l">
              <a:lnSpc>
                <a:spcPct val="150000"/>
              </a:lnSpc>
              <a:spcBef>
                <a:spcPts val="0"/>
              </a:spcBef>
              <a:spcAft>
                <a:spcPts val="0"/>
              </a:spcAft>
              <a:buClr>
                <a:schemeClr val="dk1"/>
              </a:buClr>
              <a:buSzPts val="1100"/>
              <a:buFont typeface="Arial"/>
              <a:buChar char="•"/>
            </a:pPr>
            <a:r>
              <a:rPr b="1" lang="en-US" sz="1100">
                <a:solidFill>
                  <a:schemeClr val="dk1"/>
                </a:solidFill>
                <a:latin typeface="Arial"/>
                <a:ea typeface="Arial"/>
                <a:cs typeface="Arial"/>
                <a:sym typeface="Arial"/>
              </a:rPr>
              <a:t>Complexity:</a:t>
            </a:r>
            <a:r>
              <a:rPr lang="en-US" sz="1100">
                <a:solidFill>
                  <a:schemeClr val="dk1"/>
                </a:solidFill>
                <a:latin typeface="Arial"/>
                <a:ea typeface="Arial"/>
                <a:cs typeface="Arial"/>
                <a:sym typeface="Arial"/>
              </a:rPr>
              <a:t> Backtracking ensures the exploration of all possible combinations but stops early when conflicts are detected.</a:t>
            </a:r>
            <a:endParaRPr/>
          </a:p>
          <a:p>
            <a:pPr indent="-342900" lvl="0" marL="342900" marR="0" rtl="0" algn="l">
              <a:lnSpc>
                <a:spcPct val="200000"/>
              </a:lnSpc>
              <a:spcBef>
                <a:spcPts val="0"/>
              </a:spcBef>
              <a:spcAft>
                <a:spcPts val="0"/>
              </a:spcAft>
              <a:buClr>
                <a:schemeClr val="dk1"/>
              </a:buClr>
              <a:buSzPts val="1100"/>
              <a:buFont typeface="Bookman Old Style"/>
              <a:buAutoNum type="arabicPeriod" startAt="2"/>
            </a:pPr>
            <a:r>
              <a:rPr b="1" lang="en-US" sz="1100">
                <a:solidFill>
                  <a:schemeClr val="dk1"/>
                </a:solidFill>
                <a:latin typeface="Arial"/>
                <a:ea typeface="Arial"/>
                <a:cs typeface="Arial"/>
                <a:sym typeface="Arial"/>
              </a:rPr>
              <a:t>Rat in a Maze</a:t>
            </a:r>
            <a:endParaRPr/>
          </a:p>
          <a:p>
            <a:pPr indent="-342900" lvl="0" marL="342900" marR="0" rtl="0" algn="l">
              <a:lnSpc>
                <a:spcPct val="150000"/>
              </a:lnSpc>
              <a:spcBef>
                <a:spcPts val="0"/>
              </a:spcBef>
              <a:spcAft>
                <a:spcPts val="0"/>
              </a:spcAft>
              <a:buClr>
                <a:schemeClr val="dk1"/>
              </a:buClr>
              <a:buSzPts val="1100"/>
              <a:buFont typeface="Arial"/>
              <a:buChar char="•"/>
            </a:pPr>
            <a:r>
              <a:rPr b="1" lang="en-US" sz="1100">
                <a:solidFill>
                  <a:schemeClr val="dk1"/>
                </a:solidFill>
                <a:latin typeface="Arial"/>
                <a:ea typeface="Arial"/>
                <a:cs typeface="Arial"/>
                <a:sym typeface="Arial"/>
              </a:rPr>
              <a:t>Problem:</a:t>
            </a:r>
            <a:r>
              <a:rPr lang="en-US" sz="1100">
                <a:solidFill>
                  <a:schemeClr val="dk1"/>
                </a:solidFill>
                <a:latin typeface="Arial"/>
                <a:ea typeface="Arial"/>
                <a:cs typeface="Arial"/>
                <a:sym typeface="Arial"/>
              </a:rPr>
              <a:t> Fill a 9x9 grid such that each row, column, and 3x3 subgrid contains the numbers 1 to 9 without repeating.</a:t>
            </a:r>
            <a:endParaRPr/>
          </a:p>
          <a:p>
            <a:pPr indent="-342900" lvl="0" marL="342900" marR="0" rtl="0" algn="l">
              <a:lnSpc>
                <a:spcPct val="150000"/>
              </a:lnSpc>
              <a:spcBef>
                <a:spcPts val="0"/>
              </a:spcBef>
              <a:spcAft>
                <a:spcPts val="0"/>
              </a:spcAft>
              <a:buClr>
                <a:schemeClr val="dk1"/>
              </a:buClr>
              <a:buSzPts val="1100"/>
              <a:buFont typeface="Arial"/>
              <a:buChar char="•"/>
            </a:pPr>
            <a:r>
              <a:rPr b="1" lang="en-US" sz="1100">
                <a:solidFill>
                  <a:schemeClr val="dk1"/>
                </a:solidFill>
                <a:latin typeface="Arial"/>
                <a:ea typeface="Arial"/>
                <a:cs typeface="Arial"/>
                <a:sym typeface="Arial"/>
              </a:rPr>
              <a:t>Backtracking Approach:</a:t>
            </a:r>
            <a:endParaRPr/>
          </a:p>
          <a:p>
            <a:pPr indent="-342900" lvl="1" marL="80010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Start placing numbers from 1 to 9 in empty cells.</a:t>
            </a:r>
            <a:endParaRPr/>
          </a:p>
          <a:p>
            <a:pPr indent="-342900" lvl="1" marL="80010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Check if the placement violates any row, column, or subgrid constraints.</a:t>
            </a:r>
            <a:endParaRPr/>
          </a:p>
          <a:p>
            <a:pPr indent="-342900" lvl="1" marL="80010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If conflicts occur, backtrack by trying another number until the grid is completely filled.</a:t>
            </a:r>
            <a:endParaRPr/>
          </a:p>
          <a:p>
            <a:pPr indent="-342900" lvl="0" marL="342900" marR="0" rtl="0" algn="l">
              <a:lnSpc>
                <a:spcPct val="150000"/>
              </a:lnSpc>
              <a:spcBef>
                <a:spcPts val="0"/>
              </a:spcBef>
              <a:spcAft>
                <a:spcPts val="0"/>
              </a:spcAft>
              <a:buClr>
                <a:schemeClr val="dk1"/>
              </a:buClr>
              <a:buSzPts val="1100"/>
              <a:buFont typeface="Arial"/>
              <a:buChar char="•"/>
            </a:pPr>
            <a:r>
              <a:rPr b="1" lang="en-US" sz="1100">
                <a:solidFill>
                  <a:schemeClr val="dk1"/>
                </a:solidFill>
                <a:latin typeface="Arial"/>
                <a:ea typeface="Arial"/>
                <a:cs typeface="Arial"/>
                <a:sym typeface="Arial"/>
              </a:rPr>
              <a:t>Complexity:</a:t>
            </a:r>
            <a:r>
              <a:rPr lang="en-US" sz="1100">
                <a:solidFill>
                  <a:schemeClr val="dk1"/>
                </a:solidFill>
                <a:latin typeface="Arial"/>
                <a:ea typeface="Arial"/>
                <a:cs typeface="Arial"/>
                <a:sym typeface="Arial"/>
              </a:rPr>
              <a:t> Backtracking ensures the exploration of all possible combinations but stops early when conflicts are detected.</a:t>
            </a:r>
            <a:endParaRPr/>
          </a:p>
        </p:txBody>
      </p:sp>
      <p:pic>
        <p:nvPicPr>
          <p:cNvPr id="205" name="Google Shape;205;p10"/>
          <p:cNvPicPr preferRelativeResize="0"/>
          <p:nvPr/>
        </p:nvPicPr>
        <p:blipFill rotWithShape="1">
          <a:blip r:embed="rId3">
            <a:alphaModFix/>
          </a:blip>
          <a:srcRect b="0" l="0" r="0" t="0"/>
          <a:stretch/>
        </p:blipFill>
        <p:spPr>
          <a:xfrm>
            <a:off x="9496497" y="2411522"/>
            <a:ext cx="1621327" cy="1600040"/>
          </a:xfrm>
          <a:prstGeom prst="rect">
            <a:avLst/>
          </a:prstGeom>
          <a:noFill/>
          <a:ln>
            <a:noFill/>
          </a:ln>
        </p:spPr>
      </p:pic>
      <p:pic>
        <p:nvPicPr>
          <p:cNvPr descr="Rat in a Maze with C++ | Aman Kharwal" id="206" name="Google Shape;206;p10"/>
          <p:cNvPicPr preferRelativeResize="0"/>
          <p:nvPr/>
        </p:nvPicPr>
        <p:blipFill rotWithShape="1">
          <a:blip r:embed="rId4">
            <a:alphaModFix/>
          </a:blip>
          <a:srcRect b="0" l="0" r="0" t="0"/>
          <a:stretch/>
        </p:blipFill>
        <p:spPr>
          <a:xfrm>
            <a:off x="9443151" y="4522839"/>
            <a:ext cx="1728018" cy="1338942"/>
          </a:xfrm>
          <a:prstGeom prst="rect">
            <a:avLst/>
          </a:prstGeom>
          <a:noFill/>
          <a:ln>
            <a:noFill/>
          </a:ln>
        </p:spPr>
      </p:pic>
      <p:pic>
        <p:nvPicPr>
          <p:cNvPr id="207" name="Google Shape;207;p10"/>
          <p:cNvPicPr preferRelativeResize="0"/>
          <p:nvPr/>
        </p:nvPicPr>
        <p:blipFill rotWithShape="1">
          <a:blip r:embed="rId5">
            <a:alphaModFix/>
          </a:blip>
          <a:srcRect b="0" l="0" r="0" t="0"/>
          <a:stretch/>
        </p:blipFill>
        <p:spPr>
          <a:xfrm>
            <a:off x="226143" y="167149"/>
            <a:ext cx="629263" cy="688258"/>
          </a:xfrm>
          <a:prstGeom prst="rect">
            <a:avLst/>
          </a:prstGeom>
          <a:noFill/>
          <a:ln>
            <a:noFill/>
          </a:ln>
        </p:spPr>
      </p:pic>
      <p:sp>
        <p:nvSpPr>
          <p:cNvPr id="208" name="Google Shape;208;p10"/>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preencoded.png" id="214" name="Google Shape;214;p11"/>
          <p:cNvPicPr preferRelativeResize="0"/>
          <p:nvPr/>
        </p:nvPicPr>
        <p:blipFill rotWithShape="1">
          <a:blip r:embed="rId3">
            <a:alphaModFix/>
          </a:blip>
          <a:srcRect b="0" l="0" r="0" t="0"/>
          <a:stretch/>
        </p:blipFill>
        <p:spPr>
          <a:xfrm>
            <a:off x="7620000" y="0"/>
            <a:ext cx="4572000" cy="6858000"/>
          </a:xfrm>
          <a:prstGeom prst="rect">
            <a:avLst/>
          </a:prstGeom>
          <a:noFill/>
          <a:ln>
            <a:noFill/>
          </a:ln>
        </p:spPr>
      </p:pic>
      <p:sp>
        <p:nvSpPr>
          <p:cNvPr id="215" name="Google Shape;215;p11"/>
          <p:cNvSpPr/>
          <p:nvPr/>
        </p:nvSpPr>
        <p:spPr>
          <a:xfrm>
            <a:off x="671324" y="1052051"/>
            <a:ext cx="6297018" cy="575811"/>
          </a:xfrm>
          <a:prstGeom prst="rect">
            <a:avLst/>
          </a:prstGeom>
          <a:noFill/>
          <a:ln>
            <a:noFill/>
          </a:ln>
        </p:spPr>
        <p:txBody>
          <a:bodyPr anchorCtr="0" anchor="t" bIns="0" lIns="0" spcFirstLastPara="1" rIns="0" wrap="square" tIns="0">
            <a:noAutofit/>
          </a:bodyPr>
          <a:lstStyle/>
          <a:p>
            <a:pPr indent="0" lvl="0" marL="0" marR="0" rtl="0" algn="l">
              <a:lnSpc>
                <a:spcPct val="85648"/>
              </a:lnSpc>
              <a:spcBef>
                <a:spcPts val="0"/>
              </a:spcBef>
              <a:spcAft>
                <a:spcPts val="0"/>
              </a:spcAft>
              <a:buNone/>
            </a:pPr>
            <a:r>
              <a:rPr b="1" lang="en-US" sz="5400">
                <a:solidFill>
                  <a:srgbClr val="000000"/>
                </a:solidFill>
                <a:latin typeface="Arial"/>
                <a:ea typeface="Arial"/>
                <a:cs typeface="Arial"/>
                <a:sym typeface="Arial"/>
              </a:rPr>
              <a:t>Conclusion</a:t>
            </a:r>
            <a:endParaRPr sz="5400">
              <a:solidFill>
                <a:schemeClr val="dk1"/>
              </a:solidFill>
              <a:latin typeface="Arial"/>
              <a:ea typeface="Arial"/>
              <a:cs typeface="Arial"/>
              <a:sym typeface="Arial"/>
            </a:endParaRPr>
          </a:p>
        </p:txBody>
      </p:sp>
      <p:sp>
        <p:nvSpPr>
          <p:cNvPr id="216" name="Google Shape;216;p11"/>
          <p:cNvSpPr/>
          <p:nvPr/>
        </p:nvSpPr>
        <p:spPr>
          <a:xfrm>
            <a:off x="671324" y="1911331"/>
            <a:ext cx="6297018" cy="425349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600">
                <a:solidFill>
                  <a:srgbClr val="272525"/>
                </a:solidFill>
                <a:latin typeface="Arial"/>
                <a:ea typeface="Arial"/>
                <a:cs typeface="Arial"/>
                <a:sym typeface="Arial"/>
              </a:rPr>
              <a:t>The N-Queens problem is not just an abstract puzzle; it illustrates core principles of </a:t>
            </a:r>
            <a:r>
              <a:rPr b="1" lang="en-US" sz="1600">
                <a:solidFill>
                  <a:srgbClr val="272525"/>
                </a:solidFill>
                <a:latin typeface="Arial"/>
                <a:ea typeface="Arial"/>
                <a:cs typeface="Arial"/>
                <a:sym typeface="Arial"/>
              </a:rPr>
              <a:t>constraint satisfaction</a:t>
            </a:r>
            <a:r>
              <a:rPr lang="en-US" sz="1600">
                <a:solidFill>
                  <a:srgbClr val="272525"/>
                </a:solidFill>
                <a:latin typeface="Arial"/>
                <a:ea typeface="Arial"/>
                <a:cs typeface="Arial"/>
                <a:sym typeface="Arial"/>
              </a:rPr>
              <a:t> and </a:t>
            </a:r>
            <a:r>
              <a:rPr b="1" lang="en-US" sz="1600">
                <a:solidFill>
                  <a:srgbClr val="272525"/>
                </a:solidFill>
                <a:latin typeface="Arial"/>
                <a:ea typeface="Arial"/>
                <a:cs typeface="Arial"/>
                <a:sym typeface="Arial"/>
              </a:rPr>
              <a:t>algorithmic problem-solving</a:t>
            </a:r>
            <a:r>
              <a:rPr lang="en-US" sz="1600">
                <a:solidFill>
                  <a:srgbClr val="272525"/>
                </a:solidFill>
                <a:latin typeface="Arial"/>
                <a:ea typeface="Arial"/>
                <a:cs typeface="Arial"/>
                <a:sym typeface="Arial"/>
              </a:rPr>
              <a:t>.</a:t>
            </a:r>
            <a:endParaRPr/>
          </a:p>
          <a:p>
            <a:pPr indent="-285750" lvl="0" marL="285750" marR="0" rtl="0" algn="l">
              <a:lnSpc>
                <a:spcPct val="150000"/>
              </a:lnSpc>
              <a:spcBef>
                <a:spcPts val="0"/>
              </a:spcBef>
              <a:spcAft>
                <a:spcPts val="0"/>
              </a:spcAft>
              <a:buClr>
                <a:srgbClr val="272525"/>
              </a:buClr>
              <a:buSzPts val="1600"/>
              <a:buFont typeface="Arial"/>
              <a:buChar char="•"/>
            </a:pPr>
            <a:r>
              <a:rPr b="1" lang="en-US" sz="1600">
                <a:solidFill>
                  <a:srgbClr val="272525"/>
                </a:solidFill>
                <a:latin typeface="Arial"/>
                <a:ea typeface="Arial"/>
                <a:cs typeface="Arial"/>
                <a:sym typeface="Arial"/>
              </a:rPr>
              <a:t>Key Takeaways:</a:t>
            </a:r>
            <a:endParaRPr/>
          </a:p>
          <a:p>
            <a:pPr indent="-285750" lvl="1" marL="742950" marR="0" rtl="0" algn="l">
              <a:lnSpc>
                <a:spcPct val="150000"/>
              </a:lnSpc>
              <a:spcBef>
                <a:spcPts val="0"/>
              </a:spcBef>
              <a:spcAft>
                <a:spcPts val="0"/>
              </a:spcAft>
              <a:buClr>
                <a:srgbClr val="272525"/>
              </a:buClr>
              <a:buSzPts val="1600"/>
              <a:buFont typeface="Arial"/>
              <a:buChar char="•"/>
            </a:pPr>
            <a:r>
              <a:rPr b="0" i="0" lang="en-US" sz="1600" u="none" cap="none" strike="noStrike">
                <a:solidFill>
                  <a:srgbClr val="272525"/>
                </a:solidFill>
                <a:latin typeface="Arial"/>
                <a:ea typeface="Arial"/>
                <a:cs typeface="Arial"/>
                <a:sym typeface="Arial"/>
              </a:rPr>
              <a:t>Understanding the importance of constraints in complex problems.</a:t>
            </a:r>
            <a:endParaRPr/>
          </a:p>
          <a:p>
            <a:pPr indent="-285750" lvl="1" marL="742950" marR="0" rtl="0" algn="l">
              <a:lnSpc>
                <a:spcPct val="150000"/>
              </a:lnSpc>
              <a:spcBef>
                <a:spcPts val="0"/>
              </a:spcBef>
              <a:spcAft>
                <a:spcPts val="0"/>
              </a:spcAft>
              <a:buClr>
                <a:srgbClr val="272525"/>
              </a:buClr>
              <a:buSzPts val="1600"/>
              <a:buFont typeface="Arial"/>
              <a:buChar char="•"/>
            </a:pPr>
            <a:r>
              <a:rPr b="0" i="0" lang="en-US" sz="1600" u="none" cap="none" strike="noStrike">
                <a:solidFill>
                  <a:srgbClr val="272525"/>
                </a:solidFill>
                <a:latin typeface="Arial"/>
                <a:ea typeface="Arial"/>
                <a:cs typeface="Arial"/>
                <a:sym typeface="Arial"/>
              </a:rPr>
              <a:t>Learning how </a:t>
            </a:r>
            <a:r>
              <a:rPr b="1" i="0" lang="en-US" sz="1600" u="none" cap="none" strike="noStrike">
                <a:solidFill>
                  <a:srgbClr val="272525"/>
                </a:solidFill>
                <a:latin typeface="Arial"/>
                <a:ea typeface="Arial"/>
                <a:cs typeface="Arial"/>
                <a:sym typeface="Arial"/>
              </a:rPr>
              <a:t>backtracking</a:t>
            </a:r>
            <a:r>
              <a:rPr b="0" i="0" lang="en-US" sz="1600" u="none" cap="none" strike="noStrike">
                <a:solidFill>
                  <a:srgbClr val="272525"/>
                </a:solidFill>
                <a:latin typeface="Arial"/>
                <a:ea typeface="Arial"/>
                <a:cs typeface="Arial"/>
                <a:sym typeface="Arial"/>
              </a:rPr>
              <a:t> is an efficient algorithm for exploring all potential solutions.</a:t>
            </a:r>
            <a:endParaRPr/>
          </a:p>
          <a:p>
            <a:pPr indent="-285750" lvl="1" marL="742950" marR="0" rtl="0" algn="l">
              <a:lnSpc>
                <a:spcPct val="150000"/>
              </a:lnSpc>
              <a:spcBef>
                <a:spcPts val="0"/>
              </a:spcBef>
              <a:spcAft>
                <a:spcPts val="0"/>
              </a:spcAft>
              <a:buClr>
                <a:srgbClr val="272525"/>
              </a:buClr>
              <a:buSzPts val="1600"/>
              <a:buFont typeface="Arial"/>
              <a:buChar char="•"/>
            </a:pPr>
            <a:r>
              <a:rPr b="0" i="0" lang="en-US" sz="1600" u="none" cap="none" strike="noStrike">
                <a:solidFill>
                  <a:srgbClr val="272525"/>
                </a:solidFill>
                <a:latin typeface="Arial"/>
                <a:ea typeface="Arial"/>
                <a:cs typeface="Arial"/>
                <a:sym typeface="Arial"/>
              </a:rPr>
              <a:t>Using </a:t>
            </a:r>
            <a:r>
              <a:rPr b="1" i="0" lang="en-US" sz="1600" u="none" cap="none" strike="noStrike">
                <a:solidFill>
                  <a:srgbClr val="272525"/>
                </a:solidFill>
                <a:latin typeface="Arial"/>
                <a:ea typeface="Arial"/>
                <a:cs typeface="Arial"/>
                <a:sym typeface="Arial"/>
              </a:rPr>
              <a:t>heuristics</a:t>
            </a:r>
            <a:r>
              <a:rPr b="0" i="0" lang="en-US" sz="1600" u="none" cap="none" strike="noStrike">
                <a:solidFill>
                  <a:srgbClr val="272525"/>
                </a:solidFill>
                <a:latin typeface="Arial"/>
                <a:ea typeface="Arial"/>
                <a:cs typeface="Arial"/>
                <a:sym typeface="Arial"/>
              </a:rPr>
              <a:t> and </a:t>
            </a:r>
            <a:r>
              <a:rPr b="1" i="0" lang="en-US" sz="1600" u="none" cap="none" strike="noStrike">
                <a:solidFill>
                  <a:srgbClr val="272525"/>
                </a:solidFill>
                <a:latin typeface="Arial"/>
                <a:ea typeface="Arial"/>
                <a:cs typeface="Arial"/>
                <a:sym typeface="Arial"/>
              </a:rPr>
              <a:t>optimization</a:t>
            </a:r>
            <a:r>
              <a:rPr b="0" i="0" lang="en-US" sz="1600" u="none" cap="none" strike="noStrike">
                <a:solidFill>
                  <a:srgbClr val="272525"/>
                </a:solidFill>
                <a:latin typeface="Arial"/>
                <a:ea typeface="Arial"/>
                <a:cs typeface="Arial"/>
                <a:sym typeface="Arial"/>
              </a:rPr>
              <a:t> techniques to speed up the search for solutions.</a:t>
            </a:r>
            <a:endParaRPr/>
          </a:p>
          <a:p>
            <a:pPr indent="0" lvl="0" marL="0" marR="0" rtl="0" algn="l">
              <a:lnSpc>
                <a:spcPct val="150000"/>
              </a:lnSpc>
              <a:spcBef>
                <a:spcPts val="0"/>
              </a:spcBef>
              <a:spcAft>
                <a:spcPts val="0"/>
              </a:spcAft>
              <a:buNone/>
            </a:pPr>
            <a:r>
              <a:rPr lang="en-US" sz="1600">
                <a:solidFill>
                  <a:srgbClr val="272525"/>
                </a:solidFill>
                <a:latin typeface="Arial"/>
                <a:ea typeface="Arial"/>
                <a:cs typeface="Arial"/>
                <a:sym typeface="Arial"/>
              </a:rPr>
              <a:t>This problem has practical significance across various domains, from network optimization to resource allocation and AI pathfinding.</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1097280" y="923091"/>
            <a:ext cx="9501894" cy="872121"/>
          </a:xfrm>
          <a:prstGeom prst="rect">
            <a:avLst/>
          </a:prstGeom>
          <a:noFill/>
          <a:ln>
            <a:noFill/>
          </a:ln>
        </p:spPr>
        <p:txBody>
          <a:bodyPr anchorCtr="0" anchor="b" bIns="45700" lIns="91425" spcFirstLastPara="1" rIns="91425" wrap="square" tIns="45700">
            <a:normAutofit/>
          </a:bodyPr>
          <a:lstStyle/>
          <a:p>
            <a:pPr indent="0" lvl="0" marL="0" rtl="0" algn="l">
              <a:lnSpc>
                <a:spcPct val="96354"/>
              </a:lnSpc>
              <a:spcBef>
                <a:spcPts val="0"/>
              </a:spcBef>
              <a:spcAft>
                <a:spcPts val="0"/>
              </a:spcAft>
              <a:buClr>
                <a:srgbClr val="000000"/>
              </a:buClr>
              <a:buSzPts val="4800"/>
              <a:buFont typeface="Arial"/>
              <a:buNone/>
            </a:pPr>
            <a:r>
              <a:rPr b="1" lang="en-US" sz="4800">
                <a:solidFill>
                  <a:srgbClr val="000000"/>
                </a:solidFill>
                <a:latin typeface="Arial"/>
                <a:ea typeface="Arial"/>
                <a:cs typeface="Arial"/>
                <a:sym typeface="Arial"/>
              </a:rPr>
              <a:t>Team Members</a:t>
            </a:r>
            <a:endParaRPr sz="4800">
              <a:latin typeface="Arial"/>
              <a:ea typeface="Arial"/>
              <a:cs typeface="Arial"/>
              <a:sym typeface="Arial"/>
            </a:endParaRPr>
          </a:p>
        </p:txBody>
      </p:sp>
      <p:graphicFrame>
        <p:nvGraphicFramePr>
          <p:cNvPr id="120" name="Google Shape;120;p2"/>
          <p:cNvGraphicFramePr/>
          <p:nvPr/>
        </p:nvGraphicFramePr>
        <p:xfrm>
          <a:off x="1216710" y="2244483"/>
          <a:ext cx="3000000" cy="3000000"/>
        </p:xfrm>
        <a:graphic>
          <a:graphicData uri="http://schemas.openxmlformats.org/drawingml/2006/table">
            <a:tbl>
              <a:tblPr bandRow="1" firstRow="1">
                <a:noFill/>
                <a:tableStyleId>{4C15D69C-0EE4-4B10-A4EC-F17B9DF21533}</a:tableStyleId>
              </a:tblPr>
              <a:tblGrid>
                <a:gridCol w="1557625"/>
                <a:gridCol w="2989925"/>
                <a:gridCol w="2304450"/>
                <a:gridCol w="3110575"/>
              </a:tblGrid>
              <a:tr h="818250">
                <a:tc>
                  <a:txBody>
                    <a:bodyPr/>
                    <a:lstStyle/>
                    <a:p>
                      <a:pPr indent="0" lvl="0" marL="0" marR="0" rtl="0" algn="ctr">
                        <a:spcBef>
                          <a:spcPts val="0"/>
                        </a:spcBef>
                        <a:spcAft>
                          <a:spcPts val="0"/>
                        </a:spcAft>
                        <a:buNone/>
                      </a:pPr>
                      <a:r>
                        <a:rPr b="1" lang="en-US" sz="2400" u="none" cap="none" strike="noStrike"/>
                        <a:t>Sr No</a:t>
                      </a:r>
                      <a:endParaRPr b="1" sz="24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2400" u="none" cap="none" strike="noStrike"/>
                        <a:t>Name</a:t>
                      </a:r>
                      <a:endParaRPr b="1" sz="2400" u="none" cap="none" strike="noStrike">
                        <a:latin typeface="Sora"/>
                        <a:ea typeface="Sora"/>
                        <a:cs typeface="Sora"/>
                        <a:sym typeface="Sora"/>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400"/>
                        <a:buFont typeface="Libre Franklin"/>
                        <a:buNone/>
                      </a:pPr>
                      <a:r>
                        <a:rPr b="1" lang="en-US" sz="2400" u="none" cap="none" strike="noStrike"/>
                        <a:t>Roll Number</a:t>
                      </a:r>
                      <a:endParaRPr b="1" sz="24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2400" u="none" cap="none" strike="noStrike"/>
                        <a:t>Email</a:t>
                      </a:r>
                      <a:endParaRPr b="1" sz="2400" u="none" cap="none" strike="noStrike">
                        <a:latin typeface="Sora"/>
                        <a:ea typeface="Sora"/>
                        <a:cs typeface="Sora"/>
                        <a:sym typeface="Sora"/>
                      </a:endParaRPr>
                    </a:p>
                  </a:txBody>
                  <a:tcPr marT="45725" marB="45725" marR="91450" marL="91450" anchor="ctr"/>
                </a:tc>
              </a:tr>
              <a:tr h="818250">
                <a:tc>
                  <a:txBody>
                    <a:bodyPr/>
                    <a:lstStyle/>
                    <a:p>
                      <a:pPr indent="0" lvl="0" marL="0" marR="0" rtl="0" algn="ctr">
                        <a:spcBef>
                          <a:spcPts val="0"/>
                        </a:spcBef>
                        <a:spcAft>
                          <a:spcPts val="0"/>
                        </a:spcAft>
                        <a:buNone/>
                      </a:pPr>
                      <a:r>
                        <a:rPr b="1" lang="en-US" sz="2000" u="none" cap="none" strike="noStrike"/>
                        <a:t>1.</a:t>
                      </a:r>
                      <a:endParaRPr b="1" sz="20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t>Nishchay Bhardwaj</a:t>
                      </a:r>
                      <a:endParaRPr b="1" sz="16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t>381009</a:t>
                      </a:r>
                      <a:endParaRPr b="1" sz="16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t>nishchay.22211583@viit.ac.in</a:t>
                      </a:r>
                      <a:endParaRPr b="1" sz="1600" u="none" cap="none" strike="noStrike">
                        <a:latin typeface="Sora"/>
                        <a:ea typeface="Sora"/>
                        <a:cs typeface="Sora"/>
                        <a:sym typeface="Sora"/>
                      </a:endParaRPr>
                    </a:p>
                  </a:txBody>
                  <a:tcPr marT="45725" marB="45725" marR="91450" marL="91450" anchor="ctr"/>
                </a:tc>
              </a:tr>
              <a:tr h="818250">
                <a:tc>
                  <a:txBody>
                    <a:bodyPr/>
                    <a:lstStyle/>
                    <a:p>
                      <a:pPr indent="0" lvl="0" marL="0" marR="0" rtl="0" algn="ctr">
                        <a:spcBef>
                          <a:spcPts val="0"/>
                        </a:spcBef>
                        <a:spcAft>
                          <a:spcPts val="0"/>
                        </a:spcAft>
                        <a:buNone/>
                      </a:pPr>
                      <a:r>
                        <a:rPr b="1" lang="en-US" sz="2000" u="none" cap="none" strike="noStrike"/>
                        <a:t>2.</a:t>
                      </a:r>
                      <a:endParaRPr b="1" sz="20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t>Vaibhav Golhar</a:t>
                      </a:r>
                      <a:endParaRPr b="1" sz="16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t>381023</a:t>
                      </a:r>
                      <a:endParaRPr b="1" sz="1600" u="none" cap="none" strike="noStrike">
                        <a:latin typeface="Sora"/>
                        <a:ea typeface="Sora"/>
                        <a:cs typeface="Sora"/>
                        <a:sym typeface="Sora"/>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t>vaibhav.22210180@viit.ac.in</a:t>
                      </a:r>
                      <a:endParaRPr b="1" sz="1600" u="none" cap="none" strike="noStrike">
                        <a:latin typeface="Sora"/>
                        <a:ea typeface="Sora"/>
                        <a:cs typeface="Sora"/>
                        <a:sym typeface="Sora"/>
                      </a:endParaRPr>
                    </a:p>
                  </a:txBody>
                  <a:tcPr marT="45725" marB="45725" marR="91450" marL="91450" anchor="ctr"/>
                </a:tc>
              </a:tr>
            </a:tbl>
          </a:graphicData>
        </a:graphic>
      </p:graphicFrame>
      <p:pic>
        <p:nvPicPr>
          <p:cNvPr id="121" name="Google Shape;121;p2"/>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
        <p:nvSpPr>
          <p:cNvPr id="122" name="Google Shape;122;p2"/>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1142508" y="918610"/>
            <a:ext cx="2894617" cy="872121"/>
          </a:xfrm>
          <a:prstGeom prst="rect">
            <a:avLst/>
          </a:prstGeom>
          <a:noFill/>
          <a:ln>
            <a:noFill/>
          </a:ln>
        </p:spPr>
        <p:txBody>
          <a:bodyPr anchorCtr="0" anchor="b" bIns="45700" lIns="91425" spcFirstLastPara="1" rIns="91425" wrap="square" tIns="45700">
            <a:normAutofit/>
          </a:bodyPr>
          <a:lstStyle/>
          <a:p>
            <a:pPr indent="0" lvl="0" marL="0" rtl="0" algn="l">
              <a:lnSpc>
                <a:spcPct val="96354"/>
              </a:lnSpc>
              <a:spcBef>
                <a:spcPts val="0"/>
              </a:spcBef>
              <a:spcAft>
                <a:spcPts val="0"/>
              </a:spcAft>
              <a:buClr>
                <a:srgbClr val="000000"/>
              </a:buClr>
              <a:buSzPts val="4800"/>
              <a:buFont typeface="Arial"/>
              <a:buNone/>
            </a:pPr>
            <a:r>
              <a:rPr b="1" lang="en-US" sz="4800">
                <a:solidFill>
                  <a:srgbClr val="000000"/>
                </a:solidFill>
                <a:latin typeface="Arial"/>
                <a:ea typeface="Arial"/>
                <a:cs typeface="Arial"/>
                <a:sym typeface="Arial"/>
              </a:rPr>
              <a:t>Agenda</a:t>
            </a:r>
            <a:endParaRPr sz="4800">
              <a:latin typeface="Arial"/>
              <a:ea typeface="Arial"/>
              <a:cs typeface="Arial"/>
              <a:sym typeface="Arial"/>
            </a:endParaRPr>
          </a:p>
        </p:txBody>
      </p:sp>
      <p:pic>
        <p:nvPicPr>
          <p:cNvPr id="128" name="Google Shape;128;p3"/>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
        <p:nvSpPr>
          <p:cNvPr id="129" name="Google Shape;129;p3"/>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
        <p:nvSpPr>
          <p:cNvPr id="130" name="Google Shape;130;p3"/>
          <p:cNvSpPr txBox="1"/>
          <p:nvPr/>
        </p:nvSpPr>
        <p:spPr>
          <a:xfrm>
            <a:off x="1142508" y="2121063"/>
            <a:ext cx="7617900" cy="3267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Introduction to </a:t>
            </a:r>
            <a:r>
              <a:rPr b="1" lang="en-US" sz="2000">
                <a:solidFill>
                  <a:schemeClr val="dk1"/>
                </a:solidFill>
                <a:latin typeface="Arial"/>
                <a:ea typeface="Arial"/>
                <a:cs typeface="Arial"/>
                <a:sym typeface="Arial"/>
              </a:rPr>
              <a:t>N</a:t>
            </a:r>
            <a:r>
              <a:rPr b="1" lang="en-US" sz="2000">
                <a:solidFill>
                  <a:schemeClr val="dk1"/>
                </a:solidFill>
                <a:latin typeface="Arial"/>
                <a:ea typeface="Arial"/>
                <a:cs typeface="Arial"/>
                <a:sym typeface="Arial"/>
              </a:rPr>
              <a:t>-Queens Problem</a:t>
            </a:r>
            <a:endParaRPr/>
          </a:p>
          <a:p>
            <a:pPr indent="-342900" lvl="0" marL="342900" marR="0" rtl="0" algn="l">
              <a:lnSpc>
                <a:spcPct val="1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Constraint in the </a:t>
            </a:r>
            <a:r>
              <a:rPr b="1" lang="en-US" sz="2000">
                <a:solidFill>
                  <a:schemeClr val="dk1"/>
                </a:solidFill>
                <a:latin typeface="Arial"/>
                <a:ea typeface="Arial"/>
                <a:cs typeface="Arial"/>
                <a:sym typeface="Arial"/>
              </a:rPr>
              <a:t>N</a:t>
            </a:r>
            <a:r>
              <a:rPr b="1" lang="en-US" sz="2000">
                <a:solidFill>
                  <a:schemeClr val="dk1"/>
                </a:solidFill>
                <a:latin typeface="Arial"/>
                <a:ea typeface="Arial"/>
                <a:cs typeface="Arial"/>
                <a:sym typeface="Arial"/>
              </a:rPr>
              <a:t>-Queens Problem</a:t>
            </a:r>
            <a:endParaRPr/>
          </a:p>
          <a:p>
            <a:pPr indent="-342900" lvl="0" marL="342900" marR="0" rtl="0" algn="l">
              <a:lnSpc>
                <a:spcPct val="1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Key Concepts and Algorithms</a:t>
            </a:r>
            <a:endParaRPr b="1" sz="20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N</a:t>
            </a:r>
            <a:r>
              <a:rPr b="1" lang="en-US" sz="2000">
                <a:solidFill>
                  <a:schemeClr val="dk1"/>
                </a:solidFill>
                <a:latin typeface="Arial"/>
                <a:ea typeface="Arial"/>
                <a:cs typeface="Arial"/>
                <a:sym typeface="Arial"/>
              </a:rPr>
              <a:t>-Queens as a Constraint Satisfaction Problem (CSP)</a:t>
            </a:r>
            <a:endParaRPr/>
          </a:p>
          <a:p>
            <a:pPr indent="-342900" lvl="0" marL="342900" marR="0" rtl="0" algn="l">
              <a:lnSpc>
                <a:spcPct val="150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Real-World Applications of </a:t>
            </a:r>
            <a:r>
              <a:rPr b="1" lang="en-US" sz="2000">
                <a:solidFill>
                  <a:schemeClr val="dk1"/>
                </a:solidFill>
                <a:latin typeface="Arial"/>
                <a:ea typeface="Arial"/>
                <a:cs typeface="Arial"/>
                <a:sym typeface="Arial"/>
              </a:rPr>
              <a:t>N</a:t>
            </a:r>
            <a:r>
              <a:rPr b="1" lang="en-US" sz="2000">
                <a:solidFill>
                  <a:schemeClr val="dk1"/>
                </a:solidFill>
                <a:latin typeface="Arial"/>
                <a:ea typeface="Arial"/>
                <a:cs typeface="Arial"/>
                <a:sym typeface="Arial"/>
              </a:rPr>
              <a:t>-Queens Problem</a:t>
            </a:r>
            <a:endParaRPr/>
          </a:p>
          <a:p>
            <a:pPr indent="-342900" lvl="0" marL="342900" marR="0" rtl="0" algn="l">
              <a:lnSpc>
                <a:spcPct val="150000"/>
              </a:lnSpc>
              <a:spcBef>
                <a:spcPts val="0"/>
              </a:spcBef>
              <a:spcAft>
                <a:spcPts val="0"/>
              </a:spcAft>
              <a:buClr>
                <a:srgbClr val="000000"/>
              </a:buClr>
              <a:buSzPts val="2000"/>
              <a:buFont typeface="Arial"/>
              <a:buAutoNum type="arabicPeriod"/>
            </a:pPr>
            <a:r>
              <a:rPr b="1" lang="en-US" sz="2000">
                <a:solidFill>
                  <a:srgbClr val="000000"/>
                </a:solidFill>
                <a:latin typeface="Arial"/>
                <a:ea typeface="Arial"/>
                <a:cs typeface="Arial"/>
                <a:sym typeface="Arial"/>
              </a:rPr>
              <a:t>Examples Similar to </a:t>
            </a:r>
            <a:r>
              <a:rPr b="1" lang="en-US" sz="2000">
                <a:solidFill>
                  <a:srgbClr val="000000"/>
                </a:solidFill>
                <a:latin typeface="Arial"/>
                <a:ea typeface="Arial"/>
                <a:cs typeface="Arial"/>
                <a:sym typeface="Arial"/>
              </a:rPr>
              <a:t>N</a:t>
            </a:r>
            <a:r>
              <a:rPr b="1" lang="en-US" sz="2000">
                <a:solidFill>
                  <a:srgbClr val="000000"/>
                </a:solidFill>
                <a:latin typeface="Arial"/>
                <a:ea typeface="Arial"/>
                <a:cs typeface="Arial"/>
                <a:sym typeface="Arial"/>
              </a:rPr>
              <a:t>-Queens That Use Backtracking</a:t>
            </a:r>
            <a:endParaRPr/>
          </a:p>
          <a:p>
            <a:pPr indent="-342900" lvl="0" marL="342900" marR="0" rtl="0" algn="l">
              <a:lnSpc>
                <a:spcPct val="150000"/>
              </a:lnSpc>
              <a:spcBef>
                <a:spcPts val="0"/>
              </a:spcBef>
              <a:spcAft>
                <a:spcPts val="0"/>
              </a:spcAft>
              <a:buClr>
                <a:srgbClr val="000000"/>
              </a:buClr>
              <a:buSzPts val="2000"/>
              <a:buFont typeface="Arial"/>
              <a:buAutoNum type="arabicPeriod"/>
            </a:pPr>
            <a:r>
              <a:rPr b="1" lang="en-US" sz="2000">
                <a:solidFill>
                  <a:srgbClr val="000000"/>
                </a:solidFill>
                <a:latin typeface="Arial"/>
                <a:ea typeface="Arial"/>
                <a:cs typeface="Arial"/>
                <a:sym typeface="Arial"/>
              </a:rPr>
              <a:t>Conclusion</a:t>
            </a:r>
            <a:endParaRPr b="1"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097280" y="923091"/>
            <a:ext cx="9855855" cy="87212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50000"/>
              </a:lnSpc>
              <a:spcBef>
                <a:spcPts val="0"/>
              </a:spcBef>
              <a:spcAft>
                <a:spcPts val="0"/>
              </a:spcAft>
              <a:buClr>
                <a:srgbClr val="3F3F3F"/>
              </a:buClr>
              <a:buSzPct val="100000"/>
              <a:buFont typeface="Arial"/>
              <a:buNone/>
            </a:pPr>
            <a:r>
              <a:rPr b="1" lang="en-US" sz="4800">
                <a:latin typeface="Arial"/>
                <a:ea typeface="Arial"/>
                <a:cs typeface="Arial"/>
                <a:sym typeface="Arial"/>
              </a:rPr>
              <a:t>Introduction to </a:t>
            </a:r>
            <a:r>
              <a:rPr b="1" lang="en-US" sz="4800">
                <a:latin typeface="Arial"/>
                <a:ea typeface="Arial"/>
                <a:cs typeface="Arial"/>
                <a:sym typeface="Arial"/>
              </a:rPr>
              <a:t>N</a:t>
            </a:r>
            <a:r>
              <a:rPr b="1" lang="en-US" sz="4800">
                <a:latin typeface="Arial"/>
                <a:ea typeface="Arial"/>
                <a:cs typeface="Arial"/>
                <a:sym typeface="Arial"/>
              </a:rPr>
              <a:t>-Queens Problem</a:t>
            </a:r>
            <a:endParaRPr/>
          </a:p>
        </p:txBody>
      </p:sp>
      <p:pic>
        <p:nvPicPr>
          <p:cNvPr id="136" name="Google Shape;136;p4"/>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
        <p:nvSpPr>
          <p:cNvPr id="137" name="Google Shape;137;p4"/>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
        <p:nvSpPr>
          <p:cNvPr id="138" name="Google Shape;138;p4"/>
          <p:cNvSpPr txBox="1"/>
          <p:nvPr/>
        </p:nvSpPr>
        <p:spPr>
          <a:xfrm>
            <a:off x="1097280" y="2283576"/>
            <a:ext cx="10042800" cy="25545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272525"/>
              </a:buClr>
              <a:buSzPts val="2000"/>
              <a:buFont typeface="Arial"/>
              <a:buChar char="•"/>
            </a:pPr>
            <a:r>
              <a:rPr lang="en-US" sz="2000">
                <a:solidFill>
                  <a:srgbClr val="272525"/>
                </a:solidFill>
                <a:latin typeface="Arial"/>
                <a:ea typeface="Arial"/>
                <a:cs typeface="Arial"/>
                <a:sym typeface="Arial"/>
              </a:rPr>
              <a:t>The </a:t>
            </a:r>
            <a:r>
              <a:rPr lang="en-US" sz="2000">
                <a:solidFill>
                  <a:srgbClr val="272525"/>
                </a:solidFill>
                <a:latin typeface="Arial"/>
                <a:ea typeface="Arial"/>
                <a:cs typeface="Arial"/>
                <a:sym typeface="Arial"/>
              </a:rPr>
              <a:t>N</a:t>
            </a:r>
            <a:r>
              <a:rPr lang="en-US" sz="2000">
                <a:solidFill>
                  <a:srgbClr val="272525"/>
                </a:solidFill>
                <a:latin typeface="Arial"/>
                <a:ea typeface="Arial"/>
                <a:cs typeface="Arial"/>
                <a:sym typeface="Arial"/>
              </a:rPr>
              <a:t>-Queens problem is a famous challenge in computer science and mathematics. It involves placing N chess queens on an N x N chessboard in such a way that no two queens threaten each other. In other words, no two queens can share the same row, column, or diagonal. </a:t>
            </a:r>
            <a:endParaRPr/>
          </a:p>
          <a:p>
            <a:pPr indent="0" lvl="0" marL="0" marR="0" rtl="0" algn="just">
              <a:spcBef>
                <a:spcPts val="0"/>
              </a:spcBef>
              <a:spcAft>
                <a:spcPts val="0"/>
              </a:spcAft>
              <a:buNone/>
            </a:pPr>
            <a:r>
              <a:t/>
            </a:r>
            <a:endParaRPr sz="2000">
              <a:solidFill>
                <a:srgbClr val="272525"/>
              </a:solidFill>
              <a:latin typeface="Arial"/>
              <a:ea typeface="Arial"/>
              <a:cs typeface="Arial"/>
              <a:sym typeface="Arial"/>
            </a:endParaRPr>
          </a:p>
          <a:p>
            <a:pPr indent="-285750" lvl="0" marL="285750" marR="0" rtl="0" algn="just">
              <a:spcBef>
                <a:spcPts val="0"/>
              </a:spcBef>
              <a:spcAft>
                <a:spcPts val="0"/>
              </a:spcAft>
              <a:buClr>
                <a:srgbClr val="272525"/>
              </a:buClr>
              <a:buSzPts val="2000"/>
              <a:buFont typeface="Arial"/>
              <a:buChar char="•"/>
            </a:pPr>
            <a:r>
              <a:rPr lang="en-US" sz="2000">
                <a:solidFill>
                  <a:srgbClr val="272525"/>
                </a:solidFill>
                <a:latin typeface="Arial"/>
                <a:ea typeface="Arial"/>
                <a:cs typeface="Arial"/>
                <a:sym typeface="Arial"/>
              </a:rPr>
              <a:t>This seemingly simple puzzle presents a complex problem with many potential solutions, making it an excellent example of constraint satisfaction and combinatorial optimization.</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5"/>
          <p:cNvSpPr txBox="1"/>
          <p:nvPr>
            <p:ph type="title"/>
          </p:nvPr>
        </p:nvSpPr>
        <p:spPr>
          <a:xfrm>
            <a:off x="1097275" y="923100"/>
            <a:ext cx="9941100" cy="872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6354"/>
              </a:lnSpc>
              <a:spcBef>
                <a:spcPts val="0"/>
              </a:spcBef>
              <a:spcAft>
                <a:spcPts val="0"/>
              </a:spcAft>
              <a:buClr>
                <a:srgbClr val="000000"/>
              </a:buClr>
              <a:buSzPct val="100000"/>
              <a:buFont typeface="Arial"/>
              <a:buNone/>
            </a:pPr>
            <a:r>
              <a:rPr b="1" lang="en-US" sz="4800">
                <a:solidFill>
                  <a:srgbClr val="000000"/>
                </a:solidFill>
                <a:latin typeface="Arial"/>
                <a:ea typeface="Arial"/>
                <a:cs typeface="Arial"/>
                <a:sym typeface="Arial"/>
              </a:rPr>
              <a:t>Constraints in the N-Queens Problem</a:t>
            </a:r>
            <a:endParaRPr sz="4800">
              <a:latin typeface="Arial"/>
              <a:ea typeface="Arial"/>
              <a:cs typeface="Arial"/>
              <a:sym typeface="Arial"/>
            </a:endParaRPr>
          </a:p>
        </p:txBody>
      </p:sp>
      <p:sp>
        <p:nvSpPr>
          <p:cNvPr id="144" name="Google Shape;144;p5"/>
          <p:cNvSpPr/>
          <p:nvPr/>
        </p:nvSpPr>
        <p:spPr>
          <a:xfrm>
            <a:off x="1097280" y="2400301"/>
            <a:ext cx="3260377" cy="3174590"/>
          </a:xfrm>
          <a:prstGeom prst="roundRect">
            <a:avLst>
              <a:gd fmla="val 16667" name="adj"/>
            </a:avLst>
          </a:prstGeom>
          <a:solidFill>
            <a:srgbClr val="002060"/>
          </a:solidFill>
          <a:ln cap="flat" cmpd="sng" w="15875">
            <a:solidFill>
              <a:srgbClr val="662B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5" name="Google Shape;145;p5"/>
          <p:cNvSpPr/>
          <p:nvPr/>
        </p:nvSpPr>
        <p:spPr>
          <a:xfrm>
            <a:off x="4496291" y="2400298"/>
            <a:ext cx="3260377" cy="3174590"/>
          </a:xfrm>
          <a:prstGeom prst="roundRect">
            <a:avLst>
              <a:gd fmla="val 16667" name="adj"/>
            </a:avLst>
          </a:prstGeom>
          <a:solidFill>
            <a:srgbClr val="002060"/>
          </a:solidFill>
          <a:ln cap="flat" cmpd="sng" w="15875">
            <a:solidFill>
              <a:srgbClr val="662B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6" name="Google Shape;146;p5"/>
          <p:cNvSpPr/>
          <p:nvPr/>
        </p:nvSpPr>
        <p:spPr>
          <a:xfrm>
            <a:off x="7895303" y="2400298"/>
            <a:ext cx="3260377" cy="3174590"/>
          </a:xfrm>
          <a:prstGeom prst="roundRect">
            <a:avLst>
              <a:gd fmla="val 16667" name="adj"/>
            </a:avLst>
          </a:prstGeom>
          <a:solidFill>
            <a:srgbClr val="002060"/>
          </a:solidFill>
          <a:ln cap="flat" cmpd="sng" w="15875">
            <a:solidFill>
              <a:srgbClr val="662B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7" name="Google Shape;147;p5"/>
          <p:cNvSpPr/>
          <p:nvPr/>
        </p:nvSpPr>
        <p:spPr>
          <a:xfrm>
            <a:off x="1688113" y="2738275"/>
            <a:ext cx="2078700" cy="339300"/>
          </a:xfrm>
          <a:prstGeom prst="rect">
            <a:avLst/>
          </a:prstGeom>
          <a:noFill/>
          <a:ln>
            <a:noFill/>
          </a:ln>
        </p:spPr>
        <p:txBody>
          <a:bodyPr anchorCtr="0" anchor="t" bIns="0" lIns="0" spcFirstLastPara="1" rIns="0" wrap="square" tIns="0">
            <a:noAutofit/>
          </a:bodyPr>
          <a:lstStyle/>
          <a:p>
            <a:pPr indent="0" lvl="0" marL="0" marR="0" rtl="0" algn="l">
              <a:lnSpc>
                <a:spcPct val="114600"/>
              </a:lnSpc>
              <a:spcBef>
                <a:spcPts val="0"/>
              </a:spcBef>
              <a:spcAft>
                <a:spcPts val="0"/>
              </a:spcAft>
              <a:buNone/>
            </a:pPr>
            <a:r>
              <a:rPr b="1" lang="en-US" sz="2000">
                <a:solidFill>
                  <a:schemeClr val="lt1"/>
                </a:solidFill>
                <a:latin typeface="Arial"/>
                <a:ea typeface="Arial"/>
                <a:cs typeface="Arial"/>
                <a:sym typeface="Arial"/>
              </a:rPr>
              <a:t>Row Constraint</a:t>
            </a:r>
            <a:endParaRPr sz="2000">
              <a:solidFill>
                <a:schemeClr val="lt1"/>
              </a:solidFill>
              <a:latin typeface="Arial"/>
              <a:ea typeface="Arial"/>
              <a:cs typeface="Arial"/>
              <a:sym typeface="Arial"/>
            </a:endParaRPr>
          </a:p>
        </p:txBody>
      </p:sp>
      <p:sp>
        <p:nvSpPr>
          <p:cNvPr id="148" name="Google Shape;148;p5"/>
          <p:cNvSpPr/>
          <p:nvPr/>
        </p:nvSpPr>
        <p:spPr>
          <a:xfrm>
            <a:off x="4889275" y="2738275"/>
            <a:ext cx="2354100" cy="339300"/>
          </a:xfrm>
          <a:prstGeom prst="rect">
            <a:avLst/>
          </a:prstGeom>
          <a:noFill/>
          <a:ln>
            <a:noFill/>
          </a:ln>
        </p:spPr>
        <p:txBody>
          <a:bodyPr anchorCtr="0" anchor="t" bIns="0" lIns="0" spcFirstLastPara="1" rIns="0" wrap="square" tIns="0">
            <a:noAutofit/>
          </a:bodyPr>
          <a:lstStyle/>
          <a:p>
            <a:pPr indent="0" lvl="0" marL="0" marR="0" rtl="0" algn="l">
              <a:lnSpc>
                <a:spcPct val="114600"/>
              </a:lnSpc>
              <a:spcBef>
                <a:spcPts val="0"/>
              </a:spcBef>
              <a:spcAft>
                <a:spcPts val="0"/>
              </a:spcAft>
              <a:buNone/>
            </a:pPr>
            <a:r>
              <a:rPr b="1" lang="en-US" sz="2000">
                <a:solidFill>
                  <a:schemeClr val="lt1"/>
                </a:solidFill>
                <a:latin typeface="Arial"/>
                <a:ea typeface="Arial"/>
                <a:cs typeface="Arial"/>
                <a:sym typeface="Arial"/>
              </a:rPr>
              <a:t>Column Constraint</a:t>
            </a:r>
            <a:endParaRPr sz="2000">
              <a:solidFill>
                <a:schemeClr val="lt1"/>
              </a:solidFill>
              <a:latin typeface="Arial"/>
              <a:ea typeface="Arial"/>
              <a:cs typeface="Arial"/>
              <a:sym typeface="Arial"/>
            </a:endParaRPr>
          </a:p>
        </p:txBody>
      </p:sp>
      <p:sp>
        <p:nvSpPr>
          <p:cNvPr id="149" name="Google Shape;149;p5"/>
          <p:cNvSpPr/>
          <p:nvPr/>
        </p:nvSpPr>
        <p:spPr>
          <a:xfrm>
            <a:off x="8279438" y="2738425"/>
            <a:ext cx="2492100" cy="339000"/>
          </a:xfrm>
          <a:prstGeom prst="rect">
            <a:avLst/>
          </a:prstGeom>
          <a:noFill/>
          <a:ln>
            <a:noFill/>
          </a:ln>
        </p:spPr>
        <p:txBody>
          <a:bodyPr anchorCtr="0" anchor="t" bIns="0" lIns="0" spcFirstLastPara="1" rIns="0" wrap="square" tIns="0">
            <a:noAutofit/>
          </a:bodyPr>
          <a:lstStyle/>
          <a:p>
            <a:pPr indent="0" lvl="0" marL="0" marR="0" rtl="0" algn="l">
              <a:lnSpc>
                <a:spcPct val="114600"/>
              </a:lnSpc>
              <a:spcBef>
                <a:spcPts val="0"/>
              </a:spcBef>
              <a:spcAft>
                <a:spcPts val="0"/>
              </a:spcAft>
              <a:buNone/>
            </a:pPr>
            <a:r>
              <a:rPr b="1" lang="en-US" sz="2000">
                <a:solidFill>
                  <a:schemeClr val="lt1"/>
                </a:solidFill>
                <a:latin typeface="Arial"/>
                <a:ea typeface="Arial"/>
                <a:cs typeface="Arial"/>
                <a:sym typeface="Arial"/>
              </a:rPr>
              <a:t>Diagonal Constraint</a:t>
            </a:r>
            <a:endParaRPr sz="2000">
              <a:solidFill>
                <a:schemeClr val="lt1"/>
              </a:solidFill>
              <a:latin typeface="Arial"/>
              <a:ea typeface="Arial"/>
              <a:cs typeface="Arial"/>
              <a:sym typeface="Arial"/>
            </a:endParaRPr>
          </a:p>
        </p:txBody>
      </p:sp>
      <p:sp>
        <p:nvSpPr>
          <p:cNvPr id="150" name="Google Shape;150;p5"/>
          <p:cNvSpPr/>
          <p:nvPr/>
        </p:nvSpPr>
        <p:spPr>
          <a:xfrm>
            <a:off x="1421144" y="3218568"/>
            <a:ext cx="2649412" cy="1668064"/>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None/>
            </a:pPr>
            <a:r>
              <a:rPr lang="en-US" sz="1200">
                <a:solidFill>
                  <a:schemeClr val="lt1"/>
                </a:solidFill>
                <a:latin typeface="Arial"/>
                <a:ea typeface="Arial"/>
                <a:cs typeface="Arial"/>
                <a:sym typeface="Arial"/>
              </a:rPr>
              <a:t>Only one queen can occupy each row of the chessboard. This constraint ensures that no two queens can threaten each other along the same horizontal line. It is a fundamental rule of the N-Queens problem, forming the basis for finding valid solutions.</a:t>
            </a:r>
            <a:endParaRPr sz="1200">
              <a:solidFill>
                <a:schemeClr val="lt1"/>
              </a:solidFill>
              <a:latin typeface="Arial"/>
              <a:ea typeface="Arial"/>
              <a:cs typeface="Arial"/>
              <a:sym typeface="Arial"/>
            </a:endParaRPr>
          </a:p>
        </p:txBody>
      </p:sp>
      <p:sp>
        <p:nvSpPr>
          <p:cNvPr id="151" name="Google Shape;151;p5"/>
          <p:cNvSpPr/>
          <p:nvPr/>
        </p:nvSpPr>
        <p:spPr>
          <a:xfrm>
            <a:off x="4880398" y="3218568"/>
            <a:ext cx="2492164" cy="200236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Similar to the row constraint, only one queen can occupy each column of the chessboard. This constraint prevents queens from attacking each other along the same vertical line. It is crucial for maintaining the non-threatening placement of queens on the board.</a:t>
            </a:r>
            <a:endParaRPr sz="1200">
              <a:solidFill>
                <a:schemeClr val="lt1"/>
              </a:solidFill>
              <a:latin typeface="Arial"/>
              <a:ea typeface="Arial"/>
              <a:cs typeface="Arial"/>
              <a:sym typeface="Arial"/>
            </a:endParaRPr>
          </a:p>
        </p:txBody>
      </p:sp>
      <p:sp>
        <p:nvSpPr>
          <p:cNvPr id="152" name="Google Shape;152;p5"/>
          <p:cNvSpPr/>
          <p:nvPr/>
        </p:nvSpPr>
        <p:spPr>
          <a:xfrm>
            <a:off x="8210449" y="3218568"/>
            <a:ext cx="2630081" cy="197115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200">
                <a:solidFill>
                  <a:schemeClr val="lt1"/>
                </a:solidFill>
                <a:latin typeface="Arial"/>
                <a:ea typeface="Arial"/>
                <a:cs typeface="Arial"/>
                <a:sym typeface="Arial"/>
              </a:rPr>
              <a:t>This is the most challenging constraint to visualize and implement. No two queens can be placed on the same diagonal line. This constraint applies both to the main diagonals (top-left to bottom-right) and the anti-diagonals (top-right to bottom-left) of the board.</a:t>
            </a:r>
            <a:endParaRPr sz="1200">
              <a:solidFill>
                <a:schemeClr val="lt1"/>
              </a:solidFill>
              <a:latin typeface="Arial"/>
              <a:ea typeface="Arial"/>
              <a:cs typeface="Arial"/>
              <a:sym typeface="Arial"/>
            </a:endParaRPr>
          </a:p>
        </p:txBody>
      </p:sp>
      <p:pic>
        <p:nvPicPr>
          <p:cNvPr id="153" name="Google Shape;153;p5"/>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
        <p:nvSpPr>
          <p:cNvPr id="154" name="Google Shape;154;p5"/>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nvSpPr>
        <p:spPr>
          <a:xfrm>
            <a:off x="1142508" y="2199759"/>
            <a:ext cx="9906983" cy="3832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400"/>
              <a:buFont typeface="Arial"/>
              <a:buAutoNum type="arabicPeriod"/>
            </a:pPr>
            <a:r>
              <a:rPr b="1" lang="en-US" sz="1400">
                <a:solidFill>
                  <a:schemeClr val="dk1"/>
                </a:solidFill>
                <a:latin typeface="Arial"/>
                <a:ea typeface="Arial"/>
                <a:cs typeface="Arial"/>
                <a:sym typeface="Arial"/>
              </a:rPr>
              <a:t>Backtracking Algorithm:</a:t>
            </a:r>
            <a:r>
              <a:rPr lang="en-US" sz="1400">
                <a:solidFill>
                  <a:schemeClr val="dk1"/>
                </a:solidFill>
                <a:latin typeface="Arial"/>
                <a:ea typeface="Arial"/>
                <a:cs typeface="Arial"/>
                <a:sym typeface="Arial"/>
              </a:rPr>
              <a:t> Backtracking is the primary approach used to solve the N-Queens problem. The idea is to incrementally build solutions, and if placing a queen leads to a conflict, we "backtrack" by removing the last placed queen and try placing it elsewhere.</a:t>
            </a:r>
            <a:endParaRPr/>
          </a:p>
          <a:p>
            <a:pPr indent="-342900" lvl="0" marL="342900" marR="0" rtl="0" algn="l">
              <a:lnSpc>
                <a:spcPct val="150000"/>
              </a:lnSpc>
              <a:spcBef>
                <a:spcPts val="0"/>
              </a:spcBef>
              <a:spcAft>
                <a:spcPts val="0"/>
              </a:spcAft>
              <a:buClr>
                <a:schemeClr val="dk1"/>
              </a:buClr>
              <a:buSzPts val="1400"/>
              <a:buFont typeface="Arial"/>
              <a:buAutoNum type="arabicPeriod"/>
            </a:pPr>
            <a:r>
              <a:rPr b="1" lang="en-US" sz="1400">
                <a:solidFill>
                  <a:schemeClr val="dk1"/>
                </a:solidFill>
                <a:latin typeface="Arial"/>
                <a:ea typeface="Arial"/>
                <a:cs typeface="Arial"/>
                <a:sym typeface="Arial"/>
              </a:rPr>
              <a:t>Algorithm Steps:</a:t>
            </a:r>
            <a:r>
              <a:rPr lang="en-US" sz="1400">
                <a:solidFill>
                  <a:schemeClr val="dk1"/>
                </a:solidFill>
                <a:latin typeface="Arial"/>
                <a:ea typeface="Arial"/>
                <a:cs typeface="Arial"/>
                <a:sym typeface="Arial"/>
              </a:rPr>
              <a:t> </a:t>
            </a:r>
            <a:endParaRPr/>
          </a:p>
          <a:p>
            <a:pPr indent="-342900" lvl="0" marL="342900" marR="0" rtl="0" algn="l">
              <a:lnSpc>
                <a:spcPct val="150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Start placing queens column by column, beginning from the first column. </a:t>
            </a:r>
            <a:endParaRPr/>
          </a:p>
          <a:p>
            <a:pPr indent="-342900" lvl="0" marL="342900" marR="0" rtl="0" algn="l">
              <a:lnSpc>
                <a:spcPct val="150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For each column, check every row to see if placing a queen is safe. </a:t>
            </a:r>
            <a:endParaRPr/>
          </a:p>
          <a:p>
            <a:pPr indent="-342900" lvl="1" marL="800100" marR="0" rtl="0" algn="l">
              <a:lnSpc>
                <a:spcPct val="15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Use helper functions like Is_Safe() to check if placing a queen in a particular row and column violates any of the constraints. </a:t>
            </a:r>
            <a:endParaRPr/>
          </a:p>
          <a:p>
            <a:pPr indent="-342900" lvl="0" marL="342900" marR="0" rtl="0" algn="l">
              <a:lnSpc>
                <a:spcPct val="150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If placing a queen in a column doesn't lead to a solution, backtrack by removing the last placed queen. </a:t>
            </a:r>
            <a:endParaRPr/>
          </a:p>
          <a:p>
            <a:pPr indent="-342900" lvl="0" marL="342900" marR="0" rtl="0" algn="l">
              <a:lnSpc>
                <a:spcPct val="150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If all queens are placed correctly, print the solution or return it.</a:t>
            </a:r>
            <a:endParaRPr/>
          </a:p>
          <a:p>
            <a:pPr indent="-342900" lvl="0" marL="342900" marR="0" rtl="0" algn="l">
              <a:lnSpc>
                <a:spcPct val="150000"/>
              </a:lnSpc>
              <a:spcBef>
                <a:spcPts val="0"/>
              </a:spcBef>
              <a:spcAft>
                <a:spcPts val="0"/>
              </a:spcAft>
              <a:buClr>
                <a:schemeClr val="dk1"/>
              </a:buClr>
              <a:buSzPts val="1400"/>
              <a:buFont typeface="Bookman Old Style"/>
              <a:buAutoNum type="arabicPeriod" startAt="3"/>
            </a:pPr>
            <a:r>
              <a:rPr b="1" lang="en-US" sz="1400">
                <a:solidFill>
                  <a:schemeClr val="dk1"/>
                </a:solidFill>
                <a:latin typeface="Arial"/>
                <a:ea typeface="Arial"/>
                <a:cs typeface="Arial"/>
                <a:sym typeface="Arial"/>
              </a:rPr>
              <a:t>Time Complexity:</a:t>
            </a:r>
            <a:r>
              <a:rPr lang="en-US" sz="1400">
                <a:solidFill>
                  <a:schemeClr val="dk1"/>
                </a:solidFill>
                <a:latin typeface="Arial"/>
                <a:ea typeface="Arial"/>
                <a:cs typeface="Arial"/>
                <a:sym typeface="Arial"/>
              </a:rPr>
              <a:t> The time complexity of solving the N-Queens problem using backtracking is 𝑂(𝑁!), as there are 𝑁 possibilities for each queen in each column.</a:t>
            </a:r>
            <a:endParaRPr/>
          </a:p>
          <a:p>
            <a:pPr indent="-342900" lvl="0" marL="342900" marR="0" rtl="0" algn="l">
              <a:lnSpc>
                <a:spcPct val="150000"/>
              </a:lnSpc>
              <a:spcBef>
                <a:spcPts val="0"/>
              </a:spcBef>
              <a:spcAft>
                <a:spcPts val="0"/>
              </a:spcAft>
              <a:buClr>
                <a:schemeClr val="dk1"/>
              </a:buClr>
              <a:buSzPts val="1400"/>
              <a:buFont typeface="Arial"/>
              <a:buAutoNum type="arabicPeriod" startAt="3"/>
            </a:pPr>
            <a:r>
              <a:rPr b="1" lang="en-US" sz="1400">
                <a:solidFill>
                  <a:schemeClr val="dk1"/>
                </a:solidFill>
                <a:latin typeface="Arial"/>
                <a:ea typeface="Arial"/>
                <a:cs typeface="Arial"/>
                <a:sym typeface="Arial"/>
              </a:rPr>
              <a:t>Space Complexity:</a:t>
            </a:r>
            <a:r>
              <a:rPr lang="en-US" sz="1400">
                <a:solidFill>
                  <a:schemeClr val="dk1"/>
                </a:solidFill>
                <a:latin typeface="Arial"/>
                <a:ea typeface="Arial"/>
                <a:cs typeface="Arial"/>
                <a:sym typeface="Arial"/>
              </a:rPr>
              <a:t> The space complexity is 𝑂(𝑁2), which is required to store the board configuration.</a:t>
            </a:r>
            <a:endParaRPr sz="1400">
              <a:solidFill>
                <a:schemeClr val="dk1"/>
              </a:solidFill>
              <a:latin typeface="Arial"/>
              <a:ea typeface="Arial"/>
              <a:cs typeface="Arial"/>
              <a:sym typeface="Arial"/>
            </a:endParaRPr>
          </a:p>
        </p:txBody>
      </p:sp>
      <p:pic>
        <p:nvPicPr>
          <p:cNvPr id="160" name="Google Shape;160;p6"/>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
        <p:nvSpPr>
          <p:cNvPr id="161" name="Google Shape;161;p6"/>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
        <p:nvSpPr>
          <p:cNvPr id="162" name="Google Shape;162;p6"/>
          <p:cNvSpPr txBox="1"/>
          <p:nvPr>
            <p:ph type="title"/>
          </p:nvPr>
        </p:nvSpPr>
        <p:spPr>
          <a:xfrm>
            <a:off x="1097280" y="923091"/>
            <a:ext cx="9501894" cy="872121"/>
          </a:xfrm>
          <a:prstGeom prst="rect">
            <a:avLst/>
          </a:prstGeom>
          <a:noFill/>
          <a:ln>
            <a:noFill/>
          </a:ln>
        </p:spPr>
        <p:txBody>
          <a:bodyPr anchorCtr="0" anchor="b" bIns="45700" lIns="91425" spcFirstLastPara="1" rIns="91425" wrap="square" tIns="45700">
            <a:normAutofit/>
          </a:bodyPr>
          <a:lstStyle/>
          <a:p>
            <a:pPr indent="0" lvl="0" marL="0" rtl="0" algn="l">
              <a:lnSpc>
                <a:spcPct val="96354"/>
              </a:lnSpc>
              <a:spcBef>
                <a:spcPts val="0"/>
              </a:spcBef>
              <a:spcAft>
                <a:spcPts val="0"/>
              </a:spcAft>
              <a:buClr>
                <a:srgbClr val="000000"/>
              </a:buClr>
              <a:buSzPts val="4800"/>
              <a:buFont typeface="Arial"/>
              <a:buNone/>
            </a:pPr>
            <a:r>
              <a:rPr b="1" lang="en-US" sz="4800">
                <a:solidFill>
                  <a:srgbClr val="000000"/>
                </a:solidFill>
                <a:latin typeface="Arial"/>
                <a:ea typeface="Arial"/>
                <a:cs typeface="Arial"/>
                <a:sym typeface="Arial"/>
              </a:rPr>
              <a:t>Key Concepts and Algorithms</a:t>
            </a:r>
            <a:endParaRPr sz="4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7" title="8 Queens Puzzle solved"/>
          <p:cNvPicPr preferRelativeResize="0"/>
          <p:nvPr/>
        </p:nvPicPr>
        <p:blipFill rotWithShape="1">
          <a:blip r:embed="rId3">
            <a:alphaModFix/>
          </a:blip>
          <a:srcRect b="0" l="0" r="0" t="0"/>
          <a:stretch/>
        </p:blipFill>
        <p:spPr>
          <a:xfrm>
            <a:off x="1247676" y="2143432"/>
            <a:ext cx="3825768" cy="403122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68" name="Google Shape;168;p7" title="N-Queen Problem - Backtracking | C++ Placement Course - 18.2"/>
          <p:cNvPicPr preferRelativeResize="0"/>
          <p:nvPr/>
        </p:nvPicPr>
        <p:blipFill rotWithShape="1">
          <a:blip r:embed="rId4">
            <a:alphaModFix/>
          </a:blip>
          <a:srcRect b="0" l="0" r="0" t="0"/>
          <a:stretch/>
        </p:blipFill>
        <p:spPr>
          <a:xfrm>
            <a:off x="5378245" y="2143432"/>
            <a:ext cx="5830529" cy="403122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69" name="Google Shape;169;p7"/>
          <p:cNvPicPr preferRelativeResize="0"/>
          <p:nvPr/>
        </p:nvPicPr>
        <p:blipFill rotWithShape="1">
          <a:blip r:embed="rId5">
            <a:alphaModFix/>
          </a:blip>
          <a:srcRect b="0" l="0" r="0" t="0"/>
          <a:stretch/>
        </p:blipFill>
        <p:spPr>
          <a:xfrm>
            <a:off x="226143" y="167149"/>
            <a:ext cx="629263" cy="688258"/>
          </a:xfrm>
          <a:prstGeom prst="rect">
            <a:avLst/>
          </a:prstGeom>
          <a:noFill/>
          <a:ln>
            <a:noFill/>
          </a:ln>
        </p:spPr>
      </p:pic>
      <p:sp>
        <p:nvSpPr>
          <p:cNvPr id="170" name="Google Shape;170;p7"/>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
        <p:nvSpPr>
          <p:cNvPr id="171" name="Google Shape;171;p7"/>
          <p:cNvSpPr txBox="1"/>
          <p:nvPr>
            <p:ph type="title"/>
          </p:nvPr>
        </p:nvSpPr>
        <p:spPr>
          <a:xfrm>
            <a:off x="1097280" y="923091"/>
            <a:ext cx="9501894" cy="872121"/>
          </a:xfrm>
          <a:prstGeom prst="rect">
            <a:avLst/>
          </a:prstGeom>
          <a:noFill/>
          <a:ln>
            <a:noFill/>
          </a:ln>
        </p:spPr>
        <p:txBody>
          <a:bodyPr anchorCtr="0" anchor="b" bIns="45700" lIns="91425" spcFirstLastPara="1" rIns="91425" wrap="square" tIns="45700">
            <a:normAutofit/>
          </a:bodyPr>
          <a:lstStyle/>
          <a:p>
            <a:pPr indent="0" lvl="0" marL="0" rtl="0" algn="l">
              <a:lnSpc>
                <a:spcPct val="96354"/>
              </a:lnSpc>
              <a:spcBef>
                <a:spcPts val="0"/>
              </a:spcBef>
              <a:spcAft>
                <a:spcPts val="0"/>
              </a:spcAft>
              <a:buClr>
                <a:srgbClr val="000000"/>
              </a:buClr>
              <a:buSzPts val="4800"/>
              <a:buFont typeface="Arial"/>
              <a:buNone/>
            </a:pPr>
            <a:r>
              <a:rPr b="1" lang="en-US" sz="4800">
                <a:solidFill>
                  <a:srgbClr val="000000"/>
                </a:solidFill>
                <a:latin typeface="Arial"/>
                <a:ea typeface="Arial"/>
                <a:cs typeface="Arial"/>
                <a:sym typeface="Arial"/>
              </a:rPr>
              <a:t>Key Concepts and Algorithms</a:t>
            </a:r>
            <a:endParaRPr sz="4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1135133" y="1160205"/>
            <a:ext cx="9982691" cy="64597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1" lang="en-US" sz="3200">
                <a:solidFill>
                  <a:srgbClr val="000000"/>
                </a:solidFill>
                <a:latin typeface="Arial"/>
                <a:ea typeface="Arial"/>
                <a:cs typeface="Arial"/>
                <a:sym typeface="Arial"/>
              </a:rPr>
              <a:t>N-Queens as a Constraint Satisfaction Problem (CSP)</a:t>
            </a:r>
            <a:endParaRPr sz="3200">
              <a:latin typeface="Arial"/>
              <a:ea typeface="Arial"/>
              <a:cs typeface="Arial"/>
              <a:sym typeface="Arial"/>
            </a:endParaRPr>
          </a:p>
        </p:txBody>
      </p:sp>
      <p:sp>
        <p:nvSpPr>
          <p:cNvPr id="177" name="Google Shape;177;p8"/>
          <p:cNvSpPr txBox="1"/>
          <p:nvPr/>
        </p:nvSpPr>
        <p:spPr>
          <a:xfrm>
            <a:off x="1135133" y="2222092"/>
            <a:ext cx="9906983" cy="360720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The N-Queens problem can be modeled as a Constraint Satisfaction Problem (CSP):</a:t>
            </a:r>
            <a:endParaRPr/>
          </a:p>
          <a:p>
            <a:pPr indent="-342900" lvl="0" marL="342900" marR="0" rtl="0" algn="l">
              <a:lnSpc>
                <a:spcPct val="150000"/>
              </a:lnSpc>
              <a:spcBef>
                <a:spcPts val="0"/>
              </a:spcBef>
              <a:spcAft>
                <a:spcPts val="0"/>
              </a:spcAft>
              <a:buClr>
                <a:schemeClr val="dk1"/>
              </a:buClr>
              <a:buSzPts val="1400"/>
              <a:buFont typeface="Bookman Old Style"/>
              <a:buAutoNum type="arabicPeriod"/>
            </a:pPr>
            <a:r>
              <a:rPr b="1" lang="en-US" sz="1400">
                <a:solidFill>
                  <a:schemeClr val="dk1"/>
                </a:solidFill>
                <a:latin typeface="Arial"/>
                <a:ea typeface="Arial"/>
                <a:cs typeface="Arial"/>
                <a:sym typeface="Arial"/>
              </a:rPr>
              <a:t>Variables:</a:t>
            </a:r>
            <a:r>
              <a:rPr lang="en-US" sz="1400">
                <a:solidFill>
                  <a:schemeClr val="dk1"/>
                </a:solidFill>
                <a:latin typeface="Arial"/>
                <a:ea typeface="Arial"/>
                <a:cs typeface="Arial"/>
                <a:sym typeface="Arial"/>
              </a:rPr>
              <a:t> Each queen represents a variable, corresponding to a position on the chessboard.</a:t>
            </a:r>
            <a:endParaRPr/>
          </a:p>
          <a:p>
            <a:pPr indent="-342900" lvl="0" marL="342900" marR="0" rtl="0" algn="l">
              <a:lnSpc>
                <a:spcPct val="150000"/>
              </a:lnSpc>
              <a:spcBef>
                <a:spcPts val="0"/>
              </a:spcBef>
              <a:spcAft>
                <a:spcPts val="0"/>
              </a:spcAft>
              <a:buClr>
                <a:schemeClr val="dk1"/>
              </a:buClr>
              <a:buSzPts val="1400"/>
              <a:buFont typeface="Bookman Old Style"/>
              <a:buAutoNum type="arabicPeriod"/>
            </a:pPr>
            <a:r>
              <a:rPr b="1" lang="en-US" sz="1400">
                <a:solidFill>
                  <a:schemeClr val="dk1"/>
                </a:solidFill>
                <a:latin typeface="Arial"/>
                <a:ea typeface="Arial"/>
                <a:cs typeface="Arial"/>
                <a:sym typeface="Arial"/>
              </a:rPr>
              <a:t>Domain:</a:t>
            </a:r>
            <a:r>
              <a:rPr lang="en-US" sz="1400">
                <a:solidFill>
                  <a:schemeClr val="dk1"/>
                </a:solidFill>
                <a:latin typeface="Arial"/>
                <a:ea typeface="Arial"/>
                <a:cs typeface="Arial"/>
                <a:sym typeface="Arial"/>
              </a:rPr>
              <a:t> The domain for each variable is the set of rows in which a queen can be placed.</a:t>
            </a:r>
            <a:endParaRPr/>
          </a:p>
          <a:p>
            <a:pPr indent="-342900" lvl="0" marL="342900" marR="0" rtl="0" algn="l">
              <a:lnSpc>
                <a:spcPct val="150000"/>
              </a:lnSpc>
              <a:spcBef>
                <a:spcPts val="0"/>
              </a:spcBef>
              <a:spcAft>
                <a:spcPts val="0"/>
              </a:spcAft>
              <a:buClr>
                <a:schemeClr val="dk1"/>
              </a:buClr>
              <a:buSzPts val="1400"/>
              <a:buFont typeface="Bookman Old Style"/>
              <a:buAutoNum type="arabicPeriod"/>
            </a:pPr>
            <a:r>
              <a:rPr b="1" lang="en-US" sz="1400">
                <a:solidFill>
                  <a:schemeClr val="dk1"/>
                </a:solidFill>
                <a:latin typeface="Arial"/>
                <a:ea typeface="Arial"/>
                <a:cs typeface="Arial"/>
                <a:sym typeface="Arial"/>
              </a:rPr>
              <a:t>Constraints:</a:t>
            </a:r>
            <a:r>
              <a:rPr lang="en-US" sz="1400">
                <a:solidFill>
                  <a:schemeClr val="dk1"/>
                </a:solidFill>
                <a:latin typeface="Arial"/>
                <a:ea typeface="Arial"/>
                <a:cs typeface="Arial"/>
                <a:sym typeface="Arial"/>
              </a:rPr>
              <a:t> Queens cannot share the same row, column, or diagonal.</a:t>
            </a:r>
            <a:endParaRPr/>
          </a:p>
          <a:p>
            <a:pPr indent="-254000" lvl="0" marL="342900" marR="0" rtl="0" algn="l">
              <a:lnSpc>
                <a:spcPct val="150000"/>
              </a:lnSpc>
              <a:spcBef>
                <a:spcPts val="0"/>
              </a:spcBef>
              <a:spcAft>
                <a:spcPts val="0"/>
              </a:spcAft>
              <a:buClr>
                <a:schemeClr val="dk1"/>
              </a:buClr>
              <a:buSzPts val="1400"/>
              <a:buFont typeface="Libre Franklin"/>
              <a:buNone/>
            </a:pPr>
            <a:r>
              <a:t/>
            </a:r>
            <a:endParaRPr sz="14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Advantages of CSP:</a:t>
            </a:r>
            <a:endParaRPr/>
          </a:p>
          <a:p>
            <a:pPr indent="-342900" lvl="0" marL="342900" marR="0" rtl="0" algn="l">
              <a:lnSpc>
                <a:spcPct val="150000"/>
              </a:lnSpc>
              <a:spcBef>
                <a:spcPts val="0"/>
              </a:spcBef>
              <a:spcAft>
                <a:spcPts val="0"/>
              </a:spcAft>
              <a:buClr>
                <a:schemeClr val="dk1"/>
              </a:buClr>
              <a:buSzPts val="1400"/>
              <a:buFont typeface="Arial"/>
              <a:buAutoNum type="arabicPeriod"/>
            </a:pPr>
            <a:r>
              <a:rPr b="1" lang="en-US" sz="1400">
                <a:solidFill>
                  <a:schemeClr val="dk1"/>
                </a:solidFill>
                <a:latin typeface="Arial"/>
                <a:ea typeface="Arial"/>
                <a:cs typeface="Arial"/>
                <a:sym typeface="Arial"/>
              </a:rPr>
              <a:t>Efficient search:</a:t>
            </a:r>
            <a:r>
              <a:rPr lang="en-US" sz="1400">
                <a:solidFill>
                  <a:schemeClr val="dk1"/>
                </a:solidFill>
                <a:latin typeface="Arial"/>
                <a:ea typeface="Arial"/>
                <a:cs typeface="Arial"/>
                <a:sym typeface="Arial"/>
              </a:rPr>
              <a:t> CSP allows for constraint propagation, reducing the search space by eliminating invalid assignments early.</a:t>
            </a:r>
            <a:endParaRPr/>
          </a:p>
          <a:p>
            <a:pPr indent="-342900" lvl="0" marL="342900" marR="0" rtl="0" algn="l">
              <a:lnSpc>
                <a:spcPct val="150000"/>
              </a:lnSpc>
              <a:spcBef>
                <a:spcPts val="0"/>
              </a:spcBef>
              <a:spcAft>
                <a:spcPts val="0"/>
              </a:spcAft>
              <a:buClr>
                <a:schemeClr val="dk1"/>
              </a:buClr>
              <a:buSzPts val="1400"/>
              <a:buFont typeface="Arial"/>
              <a:buAutoNum type="arabicPeriod"/>
            </a:pPr>
            <a:r>
              <a:rPr b="1" lang="en-US" sz="1400">
                <a:solidFill>
                  <a:schemeClr val="dk1"/>
                </a:solidFill>
                <a:latin typeface="Arial"/>
                <a:ea typeface="Arial"/>
                <a:cs typeface="Arial"/>
                <a:sym typeface="Arial"/>
              </a:rPr>
              <a:t>Modular:</a:t>
            </a:r>
            <a:r>
              <a:rPr lang="en-US" sz="1400">
                <a:solidFill>
                  <a:schemeClr val="dk1"/>
                </a:solidFill>
                <a:latin typeface="Arial"/>
                <a:ea typeface="Arial"/>
                <a:cs typeface="Arial"/>
                <a:sym typeface="Arial"/>
              </a:rPr>
              <a:t> CSPs can be easily extended to larger boards or modified for different constraints.</a:t>
            </a:r>
            <a:endParaRPr/>
          </a:p>
          <a:p>
            <a:pPr indent="-342900" lvl="0" marL="342900" marR="0" rtl="0" algn="l">
              <a:lnSpc>
                <a:spcPct val="150000"/>
              </a:lnSpc>
              <a:spcBef>
                <a:spcPts val="0"/>
              </a:spcBef>
              <a:spcAft>
                <a:spcPts val="0"/>
              </a:spcAft>
              <a:buClr>
                <a:schemeClr val="dk1"/>
              </a:buClr>
              <a:buSzPts val="1400"/>
              <a:buFont typeface="Arial"/>
              <a:buAutoNum type="arabicPeriod"/>
            </a:pPr>
            <a:r>
              <a:rPr b="1" lang="en-US" sz="1400">
                <a:solidFill>
                  <a:schemeClr val="dk1"/>
                </a:solidFill>
                <a:latin typeface="Arial"/>
                <a:ea typeface="Arial"/>
                <a:cs typeface="Arial"/>
                <a:sym typeface="Arial"/>
              </a:rPr>
              <a:t>Optimization:</a:t>
            </a:r>
            <a:r>
              <a:rPr lang="en-US" sz="1400">
                <a:solidFill>
                  <a:schemeClr val="dk1"/>
                </a:solidFill>
                <a:latin typeface="Arial"/>
                <a:ea typeface="Arial"/>
                <a:cs typeface="Arial"/>
                <a:sym typeface="Arial"/>
              </a:rPr>
              <a:t> CSP frameworks can be used to find optimal solutions in some versions of the N-Queens problem (e.g., with additional constraints).</a:t>
            </a:r>
            <a:endParaRPr sz="1400">
              <a:solidFill>
                <a:schemeClr val="dk1"/>
              </a:solidFill>
              <a:latin typeface="Arial"/>
              <a:ea typeface="Arial"/>
              <a:cs typeface="Arial"/>
              <a:sym typeface="Arial"/>
            </a:endParaRPr>
          </a:p>
        </p:txBody>
      </p:sp>
      <p:pic>
        <p:nvPicPr>
          <p:cNvPr id="178" name="Google Shape;178;p8"/>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
        <p:nvSpPr>
          <p:cNvPr id="179" name="Google Shape;179;p8"/>
          <p:cNvSpPr txBox="1"/>
          <p:nvPr/>
        </p:nvSpPr>
        <p:spPr>
          <a:xfrm>
            <a:off x="161192" y="6449340"/>
            <a:ext cx="118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2"/>
                </a:solidFill>
                <a:latin typeface="Libre Franklin"/>
                <a:ea typeface="Libre Franklin"/>
                <a:cs typeface="Libre Franklin"/>
                <a:sym typeface="Libre Franklin"/>
              </a:rPr>
              <a:t>Department of Computer Science &amp; Engineering (Artificial Intelligence), BRACT's VIIT Pune - 48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1113995" y="1042186"/>
            <a:ext cx="9354412" cy="714805"/>
          </a:xfrm>
          <a:prstGeom prst="rect">
            <a:avLst/>
          </a:prstGeom>
          <a:noFill/>
          <a:ln>
            <a:noFill/>
          </a:ln>
        </p:spPr>
        <p:txBody>
          <a:bodyPr anchorCtr="0" anchor="b" bIns="45700" lIns="91425" spcFirstLastPara="1" rIns="91425" wrap="square" tIns="45700">
            <a:noAutofit/>
          </a:bodyPr>
          <a:lstStyle/>
          <a:p>
            <a:pPr indent="0" lvl="0" marL="0" rtl="0" algn="l">
              <a:lnSpc>
                <a:spcPct val="134093"/>
              </a:lnSpc>
              <a:spcBef>
                <a:spcPts val="0"/>
              </a:spcBef>
              <a:spcAft>
                <a:spcPts val="0"/>
              </a:spcAft>
              <a:buClr>
                <a:srgbClr val="000000"/>
              </a:buClr>
              <a:buSzPts val="3200"/>
              <a:buFont typeface="Arial"/>
              <a:buNone/>
            </a:pPr>
            <a:r>
              <a:rPr b="1" lang="en-US" sz="3200">
                <a:solidFill>
                  <a:srgbClr val="000000"/>
                </a:solidFill>
                <a:latin typeface="Arial"/>
                <a:ea typeface="Arial"/>
                <a:cs typeface="Arial"/>
                <a:sym typeface="Arial"/>
              </a:rPr>
              <a:t>Real-World Applications of the N-Queens Problem</a:t>
            </a:r>
            <a:endParaRPr sz="3200">
              <a:latin typeface="Arial"/>
              <a:ea typeface="Arial"/>
              <a:cs typeface="Arial"/>
              <a:sym typeface="Arial"/>
            </a:endParaRPr>
          </a:p>
        </p:txBody>
      </p:sp>
      <p:grpSp>
        <p:nvGrpSpPr>
          <p:cNvPr id="185" name="Google Shape;185;p9"/>
          <p:cNvGrpSpPr/>
          <p:nvPr/>
        </p:nvGrpSpPr>
        <p:grpSpPr>
          <a:xfrm>
            <a:off x="1223623" y="2075042"/>
            <a:ext cx="9963164" cy="4079953"/>
            <a:chOff x="612180" y="1789907"/>
            <a:chExt cx="9963164" cy="4079953"/>
          </a:xfrm>
        </p:grpSpPr>
        <p:sp>
          <p:nvSpPr>
            <p:cNvPr id="186" name="Google Shape;186;p9"/>
            <p:cNvSpPr/>
            <p:nvPr/>
          </p:nvSpPr>
          <p:spPr>
            <a:xfrm>
              <a:off x="612180" y="1789907"/>
              <a:ext cx="4738284" cy="2030833"/>
            </a:xfrm>
            <a:prstGeom prst="roundRect">
              <a:avLst>
                <a:gd fmla="val 3434"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793453" y="1894979"/>
              <a:ext cx="2186700" cy="273300"/>
            </a:xfrm>
            <a:prstGeom prst="rect">
              <a:avLst/>
            </a:prstGeom>
            <a:noFill/>
            <a:ln>
              <a:noFill/>
            </a:ln>
          </p:spPr>
          <p:txBody>
            <a:bodyPr anchorCtr="0" anchor="t" bIns="0" lIns="0" spcFirstLastPara="1" rIns="0" wrap="square" tIns="0">
              <a:noAutofit/>
            </a:bodyPr>
            <a:lstStyle/>
            <a:p>
              <a:pPr indent="0" lvl="0" marL="0" marR="0" rtl="0" algn="l">
                <a:lnSpc>
                  <a:spcPct val="124414"/>
                </a:lnSpc>
                <a:spcBef>
                  <a:spcPts val="0"/>
                </a:spcBef>
                <a:spcAft>
                  <a:spcPts val="0"/>
                </a:spcAft>
                <a:buNone/>
              </a:pPr>
              <a:r>
                <a:rPr b="1" lang="en-US" sz="1708">
                  <a:solidFill>
                    <a:srgbClr val="272525"/>
                  </a:solidFill>
                  <a:latin typeface="Inter"/>
                  <a:ea typeface="Inter"/>
                  <a:cs typeface="Inter"/>
                  <a:sym typeface="Inter"/>
                </a:rPr>
                <a:t>Network Routing</a:t>
              </a:r>
              <a:endParaRPr sz="1708">
                <a:solidFill>
                  <a:schemeClr val="dk1"/>
                </a:solidFill>
                <a:latin typeface="Libre Franklin"/>
                <a:ea typeface="Libre Franklin"/>
                <a:cs typeface="Libre Franklin"/>
                <a:sym typeface="Libre Franklin"/>
              </a:endParaRPr>
            </a:p>
          </p:txBody>
        </p:sp>
        <p:sp>
          <p:nvSpPr>
            <p:cNvPr id="188" name="Google Shape;188;p9"/>
            <p:cNvSpPr/>
            <p:nvPr/>
          </p:nvSpPr>
          <p:spPr>
            <a:xfrm>
              <a:off x="793454" y="2273201"/>
              <a:ext cx="4386300" cy="1119300"/>
            </a:xfrm>
            <a:prstGeom prst="rect">
              <a:avLst/>
            </a:prstGeom>
            <a:noFill/>
            <a:ln>
              <a:noFill/>
            </a:ln>
          </p:spPr>
          <p:txBody>
            <a:bodyPr anchorCtr="0" anchor="t" bIns="0" lIns="0" spcFirstLastPara="1" rIns="0" wrap="square" tIns="0">
              <a:noAutofit/>
            </a:bodyPr>
            <a:lstStyle/>
            <a:p>
              <a:pPr indent="0" lvl="0" marL="0" marR="0" rtl="0" algn="l">
                <a:lnSpc>
                  <a:spcPct val="157599"/>
                </a:lnSpc>
                <a:spcBef>
                  <a:spcPts val="0"/>
                </a:spcBef>
                <a:spcAft>
                  <a:spcPts val="0"/>
                </a:spcAft>
                <a:buNone/>
              </a:pPr>
              <a:r>
                <a:rPr lang="en-US" sz="1375">
                  <a:solidFill>
                    <a:srgbClr val="272525"/>
                  </a:solidFill>
                  <a:latin typeface="Inter"/>
                  <a:ea typeface="Inter"/>
                  <a:cs typeface="Inter"/>
                  <a:sym typeface="Inter"/>
                </a:rPr>
                <a:t>Finding optimal paths for data transmission in communication networks. The N-Queens problem's constraint satisfaction principles can be applied to minimize interference between communication channels.</a:t>
              </a:r>
              <a:endParaRPr sz="1375">
                <a:solidFill>
                  <a:schemeClr val="dk1"/>
                </a:solidFill>
                <a:latin typeface="Libre Franklin"/>
                <a:ea typeface="Libre Franklin"/>
                <a:cs typeface="Libre Franklin"/>
                <a:sym typeface="Libre Franklin"/>
              </a:endParaRPr>
            </a:p>
          </p:txBody>
        </p:sp>
        <p:sp>
          <p:nvSpPr>
            <p:cNvPr id="189" name="Google Shape;189;p9"/>
            <p:cNvSpPr/>
            <p:nvPr/>
          </p:nvSpPr>
          <p:spPr>
            <a:xfrm>
              <a:off x="5795632" y="1789907"/>
              <a:ext cx="4738284" cy="2030833"/>
            </a:xfrm>
            <a:prstGeom prst="roundRect">
              <a:avLst>
                <a:gd fmla="val 3434"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5976905" y="1894979"/>
              <a:ext cx="2186700" cy="273300"/>
            </a:xfrm>
            <a:prstGeom prst="rect">
              <a:avLst/>
            </a:prstGeom>
            <a:noFill/>
            <a:ln>
              <a:noFill/>
            </a:ln>
          </p:spPr>
          <p:txBody>
            <a:bodyPr anchorCtr="0" anchor="t" bIns="0" lIns="0" spcFirstLastPara="1" rIns="0" wrap="square" tIns="0">
              <a:noAutofit/>
            </a:bodyPr>
            <a:lstStyle/>
            <a:p>
              <a:pPr indent="0" lvl="0" marL="0" marR="0" rtl="0" algn="l">
                <a:lnSpc>
                  <a:spcPct val="124414"/>
                </a:lnSpc>
                <a:spcBef>
                  <a:spcPts val="0"/>
                </a:spcBef>
                <a:spcAft>
                  <a:spcPts val="0"/>
                </a:spcAft>
                <a:buNone/>
              </a:pPr>
              <a:r>
                <a:rPr b="1" lang="en-US" sz="1708">
                  <a:solidFill>
                    <a:srgbClr val="272525"/>
                  </a:solidFill>
                  <a:latin typeface="Inter"/>
                  <a:ea typeface="Inter"/>
                  <a:cs typeface="Inter"/>
                  <a:sym typeface="Inter"/>
                </a:rPr>
                <a:t>Resource Allocation</a:t>
              </a:r>
              <a:endParaRPr sz="1708">
                <a:solidFill>
                  <a:schemeClr val="dk1"/>
                </a:solidFill>
                <a:latin typeface="Libre Franklin"/>
                <a:ea typeface="Libre Franklin"/>
                <a:cs typeface="Libre Franklin"/>
                <a:sym typeface="Libre Franklin"/>
              </a:endParaRPr>
            </a:p>
          </p:txBody>
        </p:sp>
        <p:sp>
          <p:nvSpPr>
            <p:cNvPr id="191" name="Google Shape;191;p9"/>
            <p:cNvSpPr/>
            <p:nvPr/>
          </p:nvSpPr>
          <p:spPr>
            <a:xfrm>
              <a:off x="5976905" y="2273200"/>
              <a:ext cx="4458600" cy="1398900"/>
            </a:xfrm>
            <a:prstGeom prst="rect">
              <a:avLst/>
            </a:prstGeom>
            <a:noFill/>
            <a:ln>
              <a:noFill/>
            </a:ln>
          </p:spPr>
          <p:txBody>
            <a:bodyPr anchorCtr="0" anchor="t" bIns="0" lIns="0" spcFirstLastPara="1" rIns="0" wrap="square" tIns="0">
              <a:noAutofit/>
            </a:bodyPr>
            <a:lstStyle/>
            <a:p>
              <a:pPr indent="0" lvl="0" marL="0" marR="0" rtl="0" algn="l">
                <a:lnSpc>
                  <a:spcPct val="154785"/>
                </a:lnSpc>
                <a:spcBef>
                  <a:spcPts val="0"/>
                </a:spcBef>
                <a:spcAft>
                  <a:spcPts val="0"/>
                </a:spcAft>
                <a:buNone/>
              </a:pPr>
              <a:r>
                <a:rPr lang="en-US" sz="1400">
                  <a:solidFill>
                    <a:srgbClr val="272525"/>
                  </a:solidFill>
                  <a:latin typeface="Inter"/>
                  <a:ea typeface="Inter"/>
                  <a:cs typeface="Inter"/>
                  <a:sym typeface="Inter"/>
                </a:rPr>
                <a:t>Optimizing the placement of resources, such as satellites in space or servers in a data center, to ensure minimal interference and efficient utilization. The N-Queens problem's constraints can be applied to ensure proper spacing and avoid conflicts.</a:t>
              </a:r>
              <a:endParaRPr sz="1400">
                <a:solidFill>
                  <a:schemeClr val="dk1"/>
                </a:solidFill>
                <a:latin typeface="Libre Franklin"/>
                <a:ea typeface="Libre Franklin"/>
                <a:cs typeface="Libre Franklin"/>
                <a:sym typeface="Libre Franklin"/>
              </a:endParaRPr>
            </a:p>
          </p:txBody>
        </p:sp>
        <p:sp>
          <p:nvSpPr>
            <p:cNvPr id="192" name="Google Shape;192;p9"/>
            <p:cNvSpPr/>
            <p:nvPr/>
          </p:nvSpPr>
          <p:spPr>
            <a:xfrm>
              <a:off x="612180" y="4104582"/>
              <a:ext cx="4738284" cy="1765278"/>
            </a:xfrm>
            <a:prstGeom prst="roundRect">
              <a:avLst>
                <a:gd fmla="val 3950"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793453" y="4285854"/>
              <a:ext cx="2186583" cy="273348"/>
            </a:xfrm>
            <a:prstGeom prst="rect">
              <a:avLst/>
            </a:prstGeom>
            <a:noFill/>
            <a:ln>
              <a:noFill/>
            </a:ln>
          </p:spPr>
          <p:txBody>
            <a:bodyPr anchorCtr="0" anchor="t" bIns="0" lIns="0" spcFirstLastPara="1" rIns="0" wrap="square" tIns="0">
              <a:noAutofit/>
            </a:bodyPr>
            <a:lstStyle/>
            <a:p>
              <a:pPr indent="0" lvl="0" marL="0" marR="0" rtl="0" algn="l">
                <a:lnSpc>
                  <a:spcPct val="124414"/>
                </a:lnSpc>
                <a:spcBef>
                  <a:spcPts val="0"/>
                </a:spcBef>
                <a:spcAft>
                  <a:spcPts val="0"/>
                </a:spcAft>
                <a:buNone/>
              </a:pPr>
              <a:r>
                <a:rPr b="1" lang="en-US" sz="1708">
                  <a:solidFill>
                    <a:srgbClr val="272525"/>
                  </a:solidFill>
                  <a:latin typeface="Inter"/>
                  <a:ea typeface="Inter"/>
                  <a:cs typeface="Inter"/>
                  <a:sym typeface="Inter"/>
                </a:rPr>
                <a:t>Job Scheduling</a:t>
              </a:r>
              <a:endParaRPr sz="1708">
                <a:solidFill>
                  <a:schemeClr val="dk1"/>
                </a:solidFill>
                <a:latin typeface="Libre Franklin"/>
                <a:ea typeface="Libre Franklin"/>
                <a:cs typeface="Libre Franklin"/>
                <a:sym typeface="Libre Franklin"/>
              </a:endParaRPr>
            </a:p>
          </p:txBody>
        </p:sp>
        <p:sp>
          <p:nvSpPr>
            <p:cNvPr id="194" name="Google Shape;194;p9"/>
            <p:cNvSpPr/>
            <p:nvPr/>
          </p:nvSpPr>
          <p:spPr>
            <a:xfrm>
              <a:off x="793453" y="4664075"/>
              <a:ext cx="4557011" cy="1119188"/>
            </a:xfrm>
            <a:prstGeom prst="rect">
              <a:avLst/>
            </a:prstGeom>
            <a:noFill/>
            <a:ln>
              <a:noFill/>
            </a:ln>
          </p:spPr>
          <p:txBody>
            <a:bodyPr anchorCtr="0" anchor="t" bIns="0" lIns="0" spcFirstLastPara="1" rIns="0" wrap="square" tIns="0">
              <a:noAutofit/>
            </a:bodyPr>
            <a:lstStyle/>
            <a:p>
              <a:pPr indent="0" lvl="0" marL="0" marR="0" rtl="0" algn="l">
                <a:lnSpc>
                  <a:spcPct val="157599"/>
                </a:lnSpc>
                <a:spcBef>
                  <a:spcPts val="0"/>
                </a:spcBef>
                <a:spcAft>
                  <a:spcPts val="0"/>
                </a:spcAft>
                <a:buNone/>
              </a:pPr>
              <a:r>
                <a:rPr lang="en-US" sz="1375">
                  <a:solidFill>
                    <a:srgbClr val="272525"/>
                  </a:solidFill>
                  <a:latin typeface="Inter"/>
                  <a:ea typeface="Inter"/>
                  <a:cs typeface="Inter"/>
                  <a:sym typeface="Inter"/>
                </a:rPr>
                <a:t>Scheduling tasks</a:t>
              </a:r>
              <a:r>
                <a:rPr lang="en-US" sz="1375">
                  <a:solidFill>
                    <a:srgbClr val="272525"/>
                  </a:solidFill>
                  <a:latin typeface="Inter"/>
                  <a:ea typeface="Inter"/>
                  <a:cs typeface="Inter"/>
                  <a:sym typeface="Inter"/>
                </a:rPr>
                <a:t> or jobs </a:t>
              </a:r>
              <a:r>
                <a:rPr lang="en-US" sz="1375">
                  <a:solidFill>
                    <a:srgbClr val="272525"/>
                  </a:solidFill>
                  <a:latin typeface="Inter"/>
                  <a:ea typeface="Inter"/>
                  <a:cs typeface="Inter"/>
                  <a:sym typeface="Inter"/>
                </a:rPr>
                <a:t>in a system to avoid conflicts and maximize efficiency. The N-Queens problem's constraints </a:t>
              </a:r>
              <a:r>
                <a:rPr lang="en-US" sz="1375">
                  <a:solidFill>
                    <a:srgbClr val="272525"/>
                  </a:solidFill>
                  <a:latin typeface="Inter"/>
                  <a:ea typeface="Inter"/>
                  <a:cs typeface="Inter"/>
                  <a:sym typeface="Inter"/>
                </a:rPr>
                <a:t>can be</a:t>
              </a:r>
              <a:r>
                <a:rPr lang="en-US" sz="1375">
                  <a:solidFill>
                    <a:srgbClr val="272525"/>
                  </a:solidFill>
                  <a:latin typeface="Inter"/>
                  <a:ea typeface="Inter"/>
                  <a:cs typeface="Inter"/>
                  <a:sym typeface="Inter"/>
                </a:rPr>
                <a:t> applied to ensure that tasks are assigned to different resources without overlapping.</a:t>
              </a:r>
              <a:endParaRPr sz="1375">
                <a:solidFill>
                  <a:schemeClr val="dk1"/>
                </a:solidFill>
                <a:latin typeface="Libre Franklin"/>
                <a:ea typeface="Libre Franklin"/>
                <a:cs typeface="Libre Franklin"/>
                <a:sym typeface="Libre Franklin"/>
              </a:endParaRPr>
            </a:p>
          </p:txBody>
        </p:sp>
        <p:sp>
          <p:nvSpPr>
            <p:cNvPr id="195" name="Google Shape;195;p9"/>
            <p:cNvSpPr/>
            <p:nvPr/>
          </p:nvSpPr>
          <p:spPr>
            <a:xfrm>
              <a:off x="5795632" y="4104582"/>
              <a:ext cx="4738284" cy="1765278"/>
            </a:xfrm>
            <a:prstGeom prst="roundRect">
              <a:avLst>
                <a:gd fmla="val 3950"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5976908" y="4285865"/>
              <a:ext cx="3523200" cy="273300"/>
            </a:xfrm>
            <a:prstGeom prst="rect">
              <a:avLst/>
            </a:prstGeom>
            <a:noFill/>
            <a:ln>
              <a:noFill/>
            </a:ln>
          </p:spPr>
          <p:txBody>
            <a:bodyPr anchorCtr="0" anchor="t" bIns="0" lIns="0" spcFirstLastPara="1" rIns="0" wrap="square" tIns="0">
              <a:noAutofit/>
            </a:bodyPr>
            <a:lstStyle/>
            <a:p>
              <a:pPr indent="0" lvl="0" marL="0" marR="0" rtl="0" algn="l">
                <a:lnSpc>
                  <a:spcPct val="124414"/>
                </a:lnSpc>
                <a:spcBef>
                  <a:spcPts val="0"/>
                </a:spcBef>
                <a:spcAft>
                  <a:spcPts val="0"/>
                </a:spcAft>
                <a:buNone/>
              </a:pPr>
              <a:r>
                <a:rPr b="1" lang="en-US" sz="1708">
                  <a:solidFill>
                    <a:srgbClr val="272525"/>
                  </a:solidFill>
                  <a:latin typeface="Inter"/>
                  <a:ea typeface="Inter"/>
                  <a:cs typeface="Inter"/>
                  <a:sym typeface="Inter"/>
                </a:rPr>
                <a:t>Robotics and Automation</a:t>
              </a:r>
              <a:endParaRPr sz="1708">
                <a:solidFill>
                  <a:schemeClr val="dk1"/>
                </a:solidFill>
                <a:latin typeface="Libre Franklin"/>
                <a:ea typeface="Libre Franklin"/>
                <a:cs typeface="Libre Franklin"/>
                <a:sym typeface="Libre Franklin"/>
              </a:endParaRPr>
            </a:p>
          </p:txBody>
        </p:sp>
        <p:sp>
          <p:nvSpPr>
            <p:cNvPr id="197" name="Google Shape;197;p9"/>
            <p:cNvSpPr/>
            <p:nvPr/>
          </p:nvSpPr>
          <p:spPr>
            <a:xfrm>
              <a:off x="5837144" y="4625915"/>
              <a:ext cx="4738200" cy="1119300"/>
            </a:xfrm>
            <a:prstGeom prst="rect">
              <a:avLst/>
            </a:prstGeom>
            <a:noFill/>
            <a:ln>
              <a:noFill/>
            </a:ln>
          </p:spPr>
          <p:txBody>
            <a:bodyPr anchorCtr="0" anchor="t" bIns="0" lIns="0" spcFirstLastPara="1" rIns="0" wrap="square" tIns="0">
              <a:noAutofit/>
            </a:bodyPr>
            <a:lstStyle/>
            <a:p>
              <a:pPr indent="0" lvl="0" marL="0" marR="0" rtl="0" algn="l">
                <a:lnSpc>
                  <a:spcPct val="157599"/>
                </a:lnSpc>
                <a:spcBef>
                  <a:spcPts val="0"/>
                </a:spcBef>
                <a:spcAft>
                  <a:spcPts val="0"/>
                </a:spcAft>
                <a:buNone/>
              </a:pPr>
              <a:r>
                <a:rPr lang="en-US" sz="1375">
                  <a:solidFill>
                    <a:srgbClr val="272525"/>
                  </a:solidFill>
                  <a:latin typeface="Inter"/>
                  <a:ea typeface="Inter"/>
                  <a:cs typeface="Inter"/>
                  <a:sym typeface="Inter"/>
                </a:rPr>
                <a:t>Planning robot movement and pathfinding in environments with obstacles. The N-Queens problem's CSP  can be used to find optimal routes for robots to navigate while avoiding collisions.</a:t>
              </a:r>
              <a:endParaRPr sz="1375">
                <a:solidFill>
                  <a:schemeClr val="dk1"/>
                </a:solidFill>
                <a:latin typeface="Libre Franklin"/>
                <a:ea typeface="Libre Franklin"/>
                <a:cs typeface="Libre Franklin"/>
                <a:sym typeface="Libre Franklin"/>
              </a:endParaRPr>
            </a:p>
          </p:txBody>
        </p:sp>
      </p:grpSp>
      <p:pic>
        <p:nvPicPr>
          <p:cNvPr id="198" name="Google Shape;198;p9"/>
          <p:cNvPicPr preferRelativeResize="0"/>
          <p:nvPr/>
        </p:nvPicPr>
        <p:blipFill rotWithShape="1">
          <a:blip r:embed="rId3">
            <a:alphaModFix/>
          </a:blip>
          <a:srcRect b="0" l="0" r="0" t="0"/>
          <a:stretch/>
        </p:blipFill>
        <p:spPr>
          <a:xfrm>
            <a:off x="226143" y="167149"/>
            <a:ext cx="629263" cy="6882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41">
      <a:dk1>
        <a:srgbClr val="000000"/>
      </a:dk1>
      <a:lt1>
        <a:srgbClr val="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2024-09-25T15:28:49Z</dcterms:created>
  <dc:creator>Nishchay Bhardwaj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