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80" r:id="rId2"/>
    <p:sldId id="299" r:id="rId3"/>
    <p:sldId id="312" r:id="rId4"/>
    <p:sldId id="302" r:id="rId5"/>
    <p:sldId id="315" r:id="rId6"/>
    <p:sldId id="316" r:id="rId7"/>
    <p:sldId id="318" r:id="rId8"/>
    <p:sldId id="301" r:id="rId9"/>
    <p:sldId id="311" r:id="rId10"/>
    <p:sldId id="319" r:id="rId11"/>
    <p:sldId id="320" r:id="rId12"/>
    <p:sldId id="321" r:id="rId13"/>
    <p:sldId id="322" r:id="rId14"/>
    <p:sldId id="323" r:id="rId15"/>
    <p:sldId id="325" r:id="rId16"/>
    <p:sldId id="324" r:id="rId17"/>
    <p:sldId id="308" r:id="rId1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3A1A4"/>
    <a:srgbClr val="1C7CBB"/>
    <a:srgbClr val="984807"/>
    <a:srgbClr val="FFFFFF"/>
    <a:srgbClr val="EF3078"/>
    <a:srgbClr val="FFC938"/>
    <a:srgbClr val="F9E091"/>
    <a:srgbClr val="FECA39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77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10657-FDC2-46ED-A506-374F8986D81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170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10657-FDC2-46ED-A506-374F8986D81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913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10657-FDC2-46ED-A506-374F8986D81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66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10657-FDC2-46ED-A506-374F8986D81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0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10657-FDC2-46ED-A506-374F8986D81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367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10657-FDC2-46ED-A506-374F8986D81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70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10657-FDC2-46ED-A506-374F8986D81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408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10657-FDC2-46ED-A506-374F8986D81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064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10657-FDC2-46ED-A506-374F8986D81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779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10657-FDC2-46ED-A506-374F8986D81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14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10657-FDC2-46ED-A506-374F8986D81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2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DB6E8A-FA82-478B-B253-6F1C6D1CDF55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A67A1C-8405-4BC6-8C69-C22A58A14810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DFF555-04D2-4778-98A6-98824279764E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54B764-1F7D-4F36-B574-64CE997D32C6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496E14-54BF-4FEB-AE43-75C987272C52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95F48D-2C29-4788-AF8E-34A37EDE3AE9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9E0A88-C435-460A-9C6C-80BC09FA963A}" type="datetime1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A35500-A306-4706-8326-213E612E04FD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5721C-A8FC-42C5-BD1A-A021BEF16C1A}" type="datetime1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280FD9-C834-4E03-A793-515B4F0F7DD5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FF776-4994-49E8-9DFF-5FD177BDEBAF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4A31D090-6328-42D0-975D-E6FFA83E2F4E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1D444DB-1F44-AC30-8758-D35533F3A1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D31D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75A5C-B575-994F-8461-6C5FF51319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2674884">
            <a:off x="460686" y="501419"/>
            <a:ext cx="10622400" cy="10945289"/>
          </a:xfrm>
          <a:custGeom>
            <a:avLst/>
            <a:gdLst>
              <a:gd name="connsiteX0" fmla="*/ 0 w 10355581"/>
              <a:gd name="connsiteY0" fmla="*/ 0 h 10311357"/>
              <a:gd name="connsiteX1" fmla="*/ 10355581 w 10355581"/>
              <a:gd name="connsiteY1" fmla="*/ 0 h 10311357"/>
              <a:gd name="connsiteX2" fmla="*/ 10355581 w 10355581"/>
              <a:gd name="connsiteY2" fmla="*/ 10311357 h 10311357"/>
              <a:gd name="connsiteX3" fmla="*/ 0 w 10355581"/>
              <a:gd name="connsiteY3" fmla="*/ 10311357 h 10311357"/>
              <a:gd name="connsiteX4" fmla="*/ 0 w 10355581"/>
              <a:gd name="connsiteY4" fmla="*/ 0 h 10311357"/>
              <a:gd name="connsiteX0" fmla="*/ 2301295 w 10355581"/>
              <a:gd name="connsiteY0" fmla="*/ 2145191 h 10311357"/>
              <a:gd name="connsiteX1" fmla="*/ 10355581 w 10355581"/>
              <a:gd name="connsiteY1" fmla="*/ 0 h 10311357"/>
              <a:gd name="connsiteX2" fmla="*/ 10355581 w 10355581"/>
              <a:gd name="connsiteY2" fmla="*/ 10311357 h 10311357"/>
              <a:gd name="connsiteX3" fmla="*/ 0 w 10355581"/>
              <a:gd name="connsiteY3" fmla="*/ 10311357 h 10311357"/>
              <a:gd name="connsiteX4" fmla="*/ 2301295 w 10355581"/>
              <a:gd name="connsiteY4" fmla="*/ 2145191 h 10311357"/>
              <a:gd name="connsiteX0" fmla="*/ 2301295 w 10762634"/>
              <a:gd name="connsiteY0" fmla="*/ 2546340 h 10712506"/>
              <a:gd name="connsiteX1" fmla="*/ 10762634 w 10762634"/>
              <a:gd name="connsiteY1" fmla="*/ 0 h 10712506"/>
              <a:gd name="connsiteX2" fmla="*/ 10355581 w 10762634"/>
              <a:gd name="connsiteY2" fmla="*/ 10712506 h 10712506"/>
              <a:gd name="connsiteX3" fmla="*/ 0 w 10762634"/>
              <a:gd name="connsiteY3" fmla="*/ 10712506 h 10712506"/>
              <a:gd name="connsiteX4" fmla="*/ 2301295 w 10762634"/>
              <a:gd name="connsiteY4" fmla="*/ 2546340 h 10712506"/>
              <a:gd name="connsiteX0" fmla="*/ 3441437 w 11902776"/>
              <a:gd name="connsiteY0" fmla="*/ 2546340 h 11889601"/>
              <a:gd name="connsiteX1" fmla="*/ 11902776 w 11902776"/>
              <a:gd name="connsiteY1" fmla="*/ 0 h 11889601"/>
              <a:gd name="connsiteX2" fmla="*/ 11495723 w 11902776"/>
              <a:gd name="connsiteY2" fmla="*/ 10712506 h 11889601"/>
              <a:gd name="connsiteX3" fmla="*/ 0 w 11902776"/>
              <a:gd name="connsiteY3" fmla="*/ 11889601 h 11889601"/>
              <a:gd name="connsiteX4" fmla="*/ 3441437 w 11902776"/>
              <a:gd name="connsiteY4" fmla="*/ 2546340 h 11889601"/>
              <a:gd name="connsiteX0" fmla="*/ 2715827 w 11902776"/>
              <a:gd name="connsiteY0" fmla="*/ 2298565 h 11889601"/>
              <a:gd name="connsiteX1" fmla="*/ 11902776 w 11902776"/>
              <a:gd name="connsiteY1" fmla="*/ 0 h 11889601"/>
              <a:gd name="connsiteX2" fmla="*/ 11495723 w 11902776"/>
              <a:gd name="connsiteY2" fmla="*/ 10712506 h 11889601"/>
              <a:gd name="connsiteX3" fmla="*/ 0 w 11902776"/>
              <a:gd name="connsiteY3" fmla="*/ 11889601 h 11889601"/>
              <a:gd name="connsiteX4" fmla="*/ 2715827 w 11902776"/>
              <a:gd name="connsiteY4" fmla="*/ 2298565 h 11889601"/>
              <a:gd name="connsiteX0" fmla="*/ 2194896 w 11902776"/>
              <a:gd name="connsiteY0" fmla="*/ 1968068 h 11889601"/>
              <a:gd name="connsiteX1" fmla="*/ 11902776 w 11902776"/>
              <a:gd name="connsiteY1" fmla="*/ 0 h 11889601"/>
              <a:gd name="connsiteX2" fmla="*/ 11495723 w 11902776"/>
              <a:gd name="connsiteY2" fmla="*/ 10712506 h 11889601"/>
              <a:gd name="connsiteX3" fmla="*/ 0 w 11902776"/>
              <a:gd name="connsiteY3" fmla="*/ 11889601 h 11889601"/>
              <a:gd name="connsiteX4" fmla="*/ 2194896 w 11902776"/>
              <a:gd name="connsiteY4" fmla="*/ 1968068 h 1188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2776" h="11889601">
                <a:moveTo>
                  <a:pt x="2194896" y="1968068"/>
                </a:moveTo>
                <a:lnTo>
                  <a:pt x="11902776" y="0"/>
                </a:lnTo>
                <a:lnTo>
                  <a:pt x="11495723" y="10712506"/>
                </a:lnTo>
                <a:lnTo>
                  <a:pt x="0" y="11889601"/>
                </a:lnTo>
                <a:lnTo>
                  <a:pt x="2194896" y="19680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7F25B-5AF9-D6EA-B5A2-A831C846C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" b="90000" l="10000" r="90000">
                        <a14:foregroundMark x1="49844" y1="972" x2="49844" y2="11250"/>
                        <a14:foregroundMark x1="37578" y1="41944" x2="52969" y2="42917"/>
                        <a14:foregroundMark x1="52969" y1="42917" x2="61719" y2="41667"/>
                        <a14:backgroundMark x1="52188" y1="73333" x2="35234" y2="57639"/>
                        <a14:backgroundMark x1="35234" y1="57639" x2="62422" y2="45972"/>
                        <a14:backgroundMark x1="62422" y1="45972" x2="49453" y2="50694"/>
                        <a14:backgroundMark x1="49453" y1="50694" x2="57891" y2="50417"/>
                        <a14:backgroundMark x1="57891" y1="50417" x2="56797" y2="79583"/>
                        <a14:backgroundMark x1="56797" y1="79583" x2="31484" y2="68750"/>
                        <a14:backgroundMark x1="31484" y1="68750" x2="62187" y2="68333"/>
                        <a14:backgroundMark x1="62187" y1="68333" x2="57422" y2="72083"/>
                        <a14:backgroundMark x1="68906" y1="35694" x2="70313" y2="37222"/>
                      </a14:backgroundRemoval>
                    </a14:imgEffect>
                  </a14:imgLayer>
                </a14:imgProps>
              </a:ext>
            </a:extLst>
          </a:blip>
          <a:srcRect l="36406" r="37187" b="50000"/>
          <a:stretch/>
        </p:blipFill>
        <p:spPr>
          <a:xfrm>
            <a:off x="4914900" y="-209550"/>
            <a:ext cx="2056871" cy="21907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79D2AA-9C80-850C-F9A2-C34491DDC188}"/>
              </a:ext>
            </a:extLst>
          </p:cNvPr>
          <p:cNvSpPr txBox="1"/>
          <p:nvPr/>
        </p:nvSpPr>
        <p:spPr>
          <a:xfrm>
            <a:off x="2332182" y="3783062"/>
            <a:ext cx="7827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CHAINING AND BACKWARD CHAINING ALGORITHM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F4A249-6642-7C71-E64F-45544627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4158-E5DB-4AD2-9EB3-68867B2C79CC}" type="datetime1">
              <a:rPr lang="en-US" smtClean="0"/>
              <a:t>9/25/2024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58921-577F-D3E4-F676-07027E0C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DDDEE4FB-6F0F-A207-5E28-65BF3687A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7" y="63992"/>
            <a:ext cx="662487" cy="791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083097-79C8-3B30-FAFC-6479E0DFBBF8}"/>
              </a:ext>
            </a:extLst>
          </p:cNvPr>
          <p:cNvSpPr txBox="1"/>
          <p:nvPr/>
        </p:nvSpPr>
        <p:spPr>
          <a:xfrm>
            <a:off x="2818039" y="2634523"/>
            <a:ext cx="641251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Vishwakarma Institute Of Information Technology</a:t>
            </a:r>
          </a:p>
          <a:p>
            <a:pPr algn="ctr"/>
            <a:endParaRPr lang="en-US" sz="1000" b="1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 Autonomous Institute affiliated to Savitribai Phule Pune University)</a:t>
            </a:r>
            <a:endParaRPr lang="en-IN" sz="1000" b="1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EB28A-5F07-C752-7F52-ACDCD5762C52}"/>
              </a:ext>
            </a:extLst>
          </p:cNvPr>
          <p:cNvSpPr txBox="1"/>
          <p:nvPr/>
        </p:nvSpPr>
        <p:spPr>
          <a:xfrm>
            <a:off x="5056560" y="1944245"/>
            <a:ext cx="368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BRACT’S</a:t>
            </a:r>
            <a:endParaRPr lang="en-IN" sz="3200" b="1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A3A9-F604-6DDE-A737-204092A8832F}"/>
              </a:ext>
            </a:extLst>
          </p:cNvPr>
          <p:cNvSpPr txBox="1"/>
          <p:nvPr/>
        </p:nvSpPr>
        <p:spPr>
          <a:xfrm>
            <a:off x="9307815" y="5715135"/>
            <a:ext cx="241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- Pranav Bire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Prafull Bhoirkar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8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17" grpId="0"/>
      <p:bldP spid="4" grpId="0"/>
      <p:bldP spid="8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C9D7A4-055C-194F-6366-A8F219BDF2FE}"/>
              </a:ext>
            </a:extLst>
          </p:cNvPr>
          <p:cNvSpPr/>
          <p:nvPr/>
        </p:nvSpPr>
        <p:spPr>
          <a:xfrm>
            <a:off x="6114335" y="421132"/>
            <a:ext cx="2573879" cy="4801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C23EC-5795-3185-144D-F8407A36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Google Shape;217;p2">
            <a:extLst>
              <a:ext uri="{FF2B5EF4-FFF2-40B4-BE49-F238E27FC236}">
                <a16:creationId xmlns:a16="http://schemas.microsoft.com/office/drawing/2014/main" id="{6223D73C-885D-46AC-FB12-FA92B3A9D00F}"/>
              </a:ext>
            </a:extLst>
          </p:cNvPr>
          <p:cNvSpPr txBox="1">
            <a:spLocks/>
          </p:cNvSpPr>
          <p:nvPr/>
        </p:nvSpPr>
        <p:spPr>
          <a:xfrm>
            <a:off x="1971113" y="290432"/>
            <a:ext cx="6602506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b="1" dirty="0">
                <a:solidFill>
                  <a:srgbClr val="EE9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C69F63-95A5-65C3-3201-6DE089DD8CA7}"/>
              </a:ext>
            </a:extLst>
          </p:cNvPr>
          <p:cNvGrpSpPr/>
          <p:nvPr/>
        </p:nvGrpSpPr>
        <p:grpSpPr>
          <a:xfrm>
            <a:off x="5396034" y="1035345"/>
            <a:ext cx="1434489" cy="190500"/>
            <a:chOff x="4679586" y="878988"/>
            <a:chExt cx="1434489" cy="1905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5611516-21AB-43C8-D46B-86E093E43BE3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5F35CD-3188-AF6B-9544-9D5AD650F88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BBBC06-83D4-FE38-76DA-0A70B045E989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570916-9CF8-D719-E08A-FE18339CBDDF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E37208-4FAC-655F-2FB1-9919E26AD6B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7CB5770-282A-4250-D1B9-A2DF5B882DD5}"/>
              </a:ext>
            </a:extLst>
          </p:cNvPr>
          <p:cNvSpPr/>
          <p:nvPr/>
        </p:nvSpPr>
        <p:spPr>
          <a:xfrm rot="19305571">
            <a:off x="-452538" y="479555"/>
            <a:ext cx="2802589" cy="4203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74A5AB-04EB-8A29-041C-78F4D3B9EE8F}"/>
              </a:ext>
            </a:extLst>
          </p:cNvPr>
          <p:cNvSpPr/>
          <p:nvPr/>
        </p:nvSpPr>
        <p:spPr>
          <a:xfrm rot="2265159">
            <a:off x="9916091" y="464659"/>
            <a:ext cx="2691353" cy="3798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26851C-30A5-F965-1242-7380150488A3}"/>
              </a:ext>
            </a:extLst>
          </p:cNvPr>
          <p:cNvSpPr/>
          <p:nvPr/>
        </p:nvSpPr>
        <p:spPr>
          <a:xfrm rot="19305571">
            <a:off x="-653775" y="315271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321B5-2B9C-4D0F-8397-6F4F4B391B60}"/>
              </a:ext>
            </a:extLst>
          </p:cNvPr>
          <p:cNvSpPr/>
          <p:nvPr/>
        </p:nvSpPr>
        <p:spPr>
          <a:xfrm rot="2290808">
            <a:off x="10272623" y="238261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3DD7ECD-A763-472E-48D6-0F7377FD23F3}"/>
              </a:ext>
            </a:extLst>
          </p:cNvPr>
          <p:cNvSpPr/>
          <p:nvPr/>
        </p:nvSpPr>
        <p:spPr>
          <a:xfrm>
            <a:off x="-501012" y="5630122"/>
            <a:ext cx="2043511" cy="1237017"/>
          </a:xfrm>
          <a:prstGeom prst="triangle">
            <a:avLst>
              <a:gd name="adj" fmla="val 2376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ADBBD3A-1500-E996-89D7-6E6B93105A01}"/>
              </a:ext>
            </a:extLst>
          </p:cNvPr>
          <p:cNvSpPr/>
          <p:nvPr/>
        </p:nvSpPr>
        <p:spPr>
          <a:xfrm>
            <a:off x="143294" y="6038190"/>
            <a:ext cx="2193318" cy="828949"/>
          </a:xfrm>
          <a:prstGeom prst="triangl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75C9E-EB26-E3A6-E84D-85C96E0B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CF30-4280-435D-BAF5-BEBAFA09E484}" type="datetime1">
              <a:rPr lang="en-US" smtClean="0"/>
              <a:t>9/26/2024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F0B6B23-1F52-BEC0-B8FA-E5E5AD165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8" y="1360509"/>
            <a:ext cx="1075862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Backward Chaining is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goal-driven reasoning 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in artificial intelligence and logic programming.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Begins with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 goal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the system aims to prove or achieve.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through inference rules, starting from the goal and determining if it can be satisfied by existing facts.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chaining is efficient in goal-oriented systems like theorem proving, diagnostics, and decision-making, where it focuses only on relevant facts to achieve a specific outcome.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C7775-2FEB-A119-B253-C8B4748BC2FF}"/>
              </a:ext>
            </a:extLst>
          </p:cNvPr>
          <p:cNvSpPr txBox="1"/>
          <p:nvPr/>
        </p:nvSpPr>
        <p:spPr>
          <a:xfrm>
            <a:off x="733908" y="3287209"/>
            <a:ext cx="10287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proving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Validates mathematical statements by working backward from the conclusion.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Determines actions based on desired outcomes in expert systems.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376B627-E909-E1F4-EB7F-ECC90D2BD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607"/>
          <a:stretch/>
        </p:blipFill>
        <p:spPr>
          <a:xfrm>
            <a:off x="3040965" y="3911434"/>
            <a:ext cx="6335009" cy="23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3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4810678B-8985-6307-0BBD-8D05CB2C4B26}"/>
              </a:ext>
            </a:extLst>
          </p:cNvPr>
          <p:cNvSpPr/>
          <p:nvPr/>
        </p:nvSpPr>
        <p:spPr>
          <a:xfrm rot="19305571">
            <a:off x="-430770" y="515837"/>
            <a:ext cx="2802589" cy="4203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FF6FE5F6-2B20-A9C0-CC3C-551B2DA9976B}"/>
              </a:ext>
            </a:extLst>
          </p:cNvPr>
          <p:cNvSpPr/>
          <p:nvPr/>
        </p:nvSpPr>
        <p:spPr>
          <a:xfrm rot="19305571">
            <a:off x="-632007" y="35155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7" name="Isosceles Triangle 1066">
            <a:extLst>
              <a:ext uri="{FF2B5EF4-FFF2-40B4-BE49-F238E27FC236}">
                <a16:creationId xmlns:a16="http://schemas.microsoft.com/office/drawing/2014/main" id="{225840BB-0C40-CB45-53C1-4A2E7142A4E0}"/>
              </a:ext>
            </a:extLst>
          </p:cNvPr>
          <p:cNvSpPr/>
          <p:nvPr/>
        </p:nvSpPr>
        <p:spPr>
          <a:xfrm>
            <a:off x="-479244" y="5612473"/>
            <a:ext cx="2043511" cy="1237017"/>
          </a:xfrm>
          <a:prstGeom prst="triangle">
            <a:avLst>
              <a:gd name="adj" fmla="val 2376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8" name="Isosceles Triangle 1067">
            <a:extLst>
              <a:ext uri="{FF2B5EF4-FFF2-40B4-BE49-F238E27FC236}">
                <a16:creationId xmlns:a16="http://schemas.microsoft.com/office/drawing/2014/main" id="{03FD5F33-5458-D0E4-AF94-F81007486029}"/>
              </a:ext>
            </a:extLst>
          </p:cNvPr>
          <p:cNvSpPr/>
          <p:nvPr/>
        </p:nvSpPr>
        <p:spPr>
          <a:xfrm>
            <a:off x="165062" y="6074472"/>
            <a:ext cx="2193318" cy="828949"/>
          </a:xfrm>
          <a:prstGeom prst="triangl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C6384-0B4E-D911-92E3-5D6308D2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6923"/>
            <a:ext cx="2844800" cy="365125"/>
          </a:xfrm>
        </p:spPr>
        <p:txBody>
          <a:bodyPr/>
          <a:lstStyle/>
          <a:p>
            <a:fld id="{FD9940CA-1019-42D3-B722-A4B294258447}" type="datetime1">
              <a:rPr lang="en-US" smtClean="0"/>
              <a:t>9/26/2024</a:t>
            </a:fld>
            <a:endParaRPr lang="en-IN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161DC4A-4853-C169-42D4-F7CEDF4E1D0E}"/>
              </a:ext>
            </a:extLst>
          </p:cNvPr>
          <p:cNvSpPr/>
          <p:nvPr/>
        </p:nvSpPr>
        <p:spPr>
          <a:xfrm rot="2265159">
            <a:off x="9879803" y="442885"/>
            <a:ext cx="2691353" cy="3798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AB3B5073-F610-5BD9-8AC2-FCD094405483}"/>
              </a:ext>
            </a:extLst>
          </p:cNvPr>
          <p:cNvSpPr/>
          <p:nvPr/>
        </p:nvSpPr>
        <p:spPr>
          <a:xfrm rot="2290808">
            <a:off x="10294391" y="27454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657313-6127-909B-3E29-30C77397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5814D9-451F-C09D-75FB-6AA9606808C9}"/>
              </a:ext>
            </a:extLst>
          </p:cNvPr>
          <p:cNvGrpSpPr/>
          <p:nvPr/>
        </p:nvGrpSpPr>
        <p:grpSpPr>
          <a:xfrm>
            <a:off x="5330825" y="1379228"/>
            <a:ext cx="1434489" cy="190500"/>
            <a:chOff x="4679586" y="878988"/>
            <a:chExt cx="1434489" cy="1905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9E4A7A-AC72-0D62-0BA2-4DA45794D712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9CE2F9-8A82-4D30-C033-72A5D235FA8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A0DDE3-F12A-879D-C60F-429EC395F8A9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3C09B2-7FFA-B356-8859-7D3F5120767F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A38DC2-048D-C27F-84B5-49A8D2AF731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8239B69-A22D-C272-341F-9D625DD602A7}"/>
              </a:ext>
            </a:extLst>
          </p:cNvPr>
          <p:cNvSpPr txBox="1"/>
          <p:nvPr/>
        </p:nvSpPr>
        <p:spPr>
          <a:xfrm>
            <a:off x="1228444" y="2333771"/>
            <a:ext cx="98296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begins with a specific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wants to prove or achieve.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identifies rules that could lead to the goal, focusing on rules with the goal as the conclusion.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checks if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(premises) of these rules are met by existing facts.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condition is not satisfied, it treats it as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sub-goal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looks for facts or rules that can support it.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continues, working backward through multiple layers of sub-goals until: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goal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facts.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no further rules can be applied, resulting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CA3EB-81BE-AA51-9E88-C341A42C34B3}"/>
              </a:ext>
            </a:extLst>
          </p:cNvPr>
          <p:cNvSpPr txBox="1"/>
          <p:nvPr/>
        </p:nvSpPr>
        <p:spPr>
          <a:xfrm>
            <a:off x="2050928" y="659233"/>
            <a:ext cx="8175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E95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Does Backward Chaining Operate?</a:t>
            </a:r>
          </a:p>
        </p:txBody>
      </p:sp>
    </p:spTree>
    <p:extLst>
      <p:ext uri="{BB962C8B-B14F-4D97-AF65-F5344CB8AC3E}">
        <p14:creationId xmlns:p14="http://schemas.microsoft.com/office/powerpoint/2010/main" val="351451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4810678B-8985-6307-0BBD-8D05CB2C4B26}"/>
              </a:ext>
            </a:extLst>
          </p:cNvPr>
          <p:cNvSpPr/>
          <p:nvPr/>
        </p:nvSpPr>
        <p:spPr>
          <a:xfrm rot="19305571">
            <a:off x="-430770" y="515837"/>
            <a:ext cx="2802589" cy="4203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FF6FE5F6-2B20-A9C0-CC3C-551B2DA9976B}"/>
              </a:ext>
            </a:extLst>
          </p:cNvPr>
          <p:cNvSpPr/>
          <p:nvPr/>
        </p:nvSpPr>
        <p:spPr>
          <a:xfrm rot="19305571">
            <a:off x="-632007" y="35155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7" name="Isosceles Triangle 1066">
            <a:extLst>
              <a:ext uri="{FF2B5EF4-FFF2-40B4-BE49-F238E27FC236}">
                <a16:creationId xmlns:a16="http://schemas.microsoft.com/office/drawing/2014/main" id="{225840BB-0C40-CB45-53C1-4A2E7142A4E0}"/>
              </a:ext>
            </a:extLst>
          </p:cNvPr>
          <p:cNvSpPr/>
          <p:nvPr/>
        </p:nvSpPr>
        <p:spPr>
          <a:xfrm>
            <a:off x="-479244" y="5612473"/>
            <a:ext cx="2043511" cy="1237017"/>
          </a:xfrm>
          <a:prstGeom prst="triangle">
            <a:avLst>
              <a:gd name="adj" fmla="val 2376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8" name="Isosceles Triangle 1067">
            <a:extLst>
              <a:ext uri="{FF2B5EF4-FFF2-40B4-BE49-F238E27FC236}">
                <a16:creationId xmlns:a16="http://schemas.microsoft.com/office/drawing/2014/main" id="{03FD5F33-5458-D0E4-AF94-F81007486029}"/>
              </a:ext>
            </a:extLst>
          </p:cNvPr>
          <p:cNvSpPr/>
          <p:nvPr/>
        </p:nvSpPr>
        <p:spPr>
          <a:xfrm>
            <a:off x="165062" y="6074472"/>
            <a:ext cx="2193318" cy="828949"/>
          </a:xfrm>
          <a:prstGeom prst="triangl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C6384-0B4E-D911-92E3-5D6308D2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6923"/>
            <a:ext cx="2844800" cy="365125"/>
          </a:xfrm>
        </p:spPr>
        <p:txBody>
          <a:bodyPr/>
          <a:lstStyle/>
          <a:p>
            <a:fld id="{FD9940CA-1019-42D3-B722-A4B294258447}" type="datetime1">
              <a:rPr lang="en-US" smtClean="0"/>
              <a:t>9/26/2024</a:t>
            </a:fld>
            <a:endParaRPr lang="en-IN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161DC4A-4853-C169-42D4-F7CEDF4E1D0E}"/>
              </a:ext>
            </a:extLst>
          </p:cNvPr>
          <p:cNvSpPr/>
          <p:nvPr/>
        </p:nvSpPr>
        <p:spPr>
          <a:xfrm rot="2265159">
            <a:off x="9879803" y="442885"/>
            <a:ext cx="2691353" cy="3798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AB3B5073-F610-5BD9-8AC2-FCD094405483}"/>
              </a:ext>
            </a:extLst>
          </p:cNvPr>
          <p:cNvSpPr/>
          <p:nvPr/>
        </p:nvSpPr>
        <p:spPr>
          <a:xfrm rot="2290808">
            <a:off x="10294391" y="27454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657313-6127-909B-3E29-30C77397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5814D9-451F-C09D-75FB-6AA9606808C9}"/>
              </a:ext>
            </a:extLst>
          </p:cNvPr>
          <p:cNvGrpSpPr/>
          <p:nvPr/>
        </p:nvGrpSpPr>
        <p:grpSpPr>
          <a:xfrm>
            <a:off x="2932879" y="1126810"/>
            <a:ext cx="1123222" cy="190500"/>
            <a:chOff x="4679586" y="878988"/>
            <a:chExt cx="1434489" cy="1905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9E4A7A-AC72-0D62-0BA2-4DA45794D712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9CE2F9-8A82-4D30-C033-72A5D235FA8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A0DDE3-F12A-879D-C60F-429EC395F8A9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3C09B2-7FFA-B356-8859-7D3F5120767F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A38DC2-048D-C27F-84B5-49A8D2AF731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2D696F-BB93-03A6-C6F1-CB44531FEB8F}"/>
              </a:ext>
            </a:extLst>
          </p:cNvPr>
          <p:cNvSpPr txBox="1"/>
          <p:nvPr/>
        </p:nvSpPr>
        <p:spPr>
          <a:xfrm>
            <a:off x="2282129" y="542035"/>
            <a:ext cx="2762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EE95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Advantages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4559B0-21A8-4AE1-8595-6D1489C0C2CC}"/>
              </a:ext>
            </a:extLst>
          </p:cNvPr>
          <p:cNvGrpSpPr/>
          <p:nvPr/>
        </p:nvGrpSpPr>
        <p:grpSpPr>
          <a:xfrm>
            <a:off x="8377633" y="1126810"/>
            <a:ext cx="1123222" cy="190500"/>
            <a:chOff x="4679586" y="878988"/>
            <a:chExt cx="1434489" cy="1905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3EA9DC2-36A4-A1BD-7ABC-908603ED1A1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B7D542-BA34-3CBA-0146-357FBBD8B6B9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7A73B63-88F4-1D50-BA15-DF5142C37632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5300C12-8F9E-5071-73A6-2067E865BE7E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031B66-786D-B62A-448D-7935C21BD9B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FA2B9C7-B4F0-B858-F8F2-080D1D0157A1}"/>
              </a:ext>
            </a:extLst>
          </p:cNvPr>
          <p:cNvSpPr txBox="1"/>
          <p:nvPr/>
        </p:nvSpPr>
        <p:spPr>
          <a:xfrm>
            <a:off x="7598292" y="542035"/>
            <a:ext cx="2762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EE95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D0D1C1-1D3F-3DB0-2F77-2BE85E0F3A2F}"/>
              </a:ext>
            </a:extLst>
          </p:cNvPr>
          <p:cNvSpPr txBox="1"/>
          <p:nvPr/>
        </p:nvSpPr>
        <p:spPr>
          <a:xfrm>
            <a:off x="6234113" y="1687247"/>
            <a:ext cx="52153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require evaluating many rules backward, which can become slow and complex with a large number of potential rules.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a well-defined goal from the start, making it less suitable for situations where the goal is not clear or constantly changing.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supporting facts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goal, backward chaining may not work, leading to incomplete or incorrect reasoning.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doesn’t explore all possible conclusions like forward chaining, which can miss valuable inferences or insights beyond the specific goal.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backward from a goal, so it is less efficient in environments where new data is continuously being added in real-time.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D2E9A0-280D-4A5E-31A6-9EEE13A6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863" y="1629382"/>
            <a:ext cx="48370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Focuses directly on achieving a specific goal, making the process more efficient by limiting unnecessary rule evaluations.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explores relevant paths toward the goal, making it effective in systems with a large number of facts and rules.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fewer computational resources as it only works backward from the goal rather than generating all possible conclusions like forward chaining.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 systems where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 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needed, such as expert systems or diagnostic applications.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efficiently deal with complex reasoning processes by breaking down the problem into smaller, manageable sub-goals.</a:t>
            </a:r>
          </a:p>
        </p:txBody>
      </p:sp>
    </p:spTree>
    <p:extLst>
      <p:ext uri="{BB962C8B-B14F-4D97-AF65-F5344CB8AC3E}">
        <p14:creationId xmlns:p14="http://schemas.microsoft.com/office/powerpoint/2010/main" val="1756882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4810678B-8985-6307-0BBD-8D05CB2C4B26}"/>
              </a:ext>
            </a:extLst>
          </p:cNvPr>
          <p:cNvSpPr/>
          <p:nvPr/>
        </p:nvSpPr>
        <p:spPr>
          <a:xfrm rot="19305571">
            <a:off x="-430770" y="515837"/>
            <a:ext cx="2802589" cy="4203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FF6FE5F6-2B20-A9C0-CC3C-551B2DA9976B}"/>
              </a:ext>
            </a:extLst>
          </p:cNvPr>
          <p:cNvSpPr/>
          <p:nvPr/>
        </p:nvSpPr>
        <p:spPr>
          <a:xfrm rot="19305571">
            <a:off x="-632007" y="35155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7" name="Isosceles Triangle 1066">
            <a:extLst>
              <a:ext uri="{FF2B5EF4-FFF2-40B4-BE49-F238E27FC236}">
                <a16:creationId xmlns:a16="http://schemas.microsoft.com/office/drawing/2014/main" id="{225840BB-0C40-CB45-53C1-4A2E7142A4E0}"/>
              </a:ext>
            </a:extLst>
          </p:cNvPr>
          <p:cNvSpPr/>
          <p:nvPr/>
        </p:nvSpPr>
        <p:spPr>
          <a:xfrm>
            <a:off x="-479244" y="5612473"/>
            <a:ext cx="2043511" cy="1237017"/>
          </a:xfrm>
          <a:prstGeom prst="triangle">
            <a:avLst>
              <a:gd name="adj" fmla="val 2376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8" name="Isosceles Triangle 1067">
            <a:extLst>
              <a:ext uri="{FF2B5EF4-FFF2-40B4-BE49-F238E27FC236}">
                <a16:creationId xmlns:a16="http://schemas.microsoft.com/office/drawing/2014/main" id="{03FD5F33-5458-D0E4-AF94-F81007486029}"/>
              </a:ext>
            </a:extLst>
          </p:cNvPr>
          <p:cNvSpPr/>
          <p:nvPr/>
        </p:nvSpPr>
        <p:spPr>
          <a:xfrm>
            <a:off x="165062" y="6074472"/>
            <a:ext cx="2193318" cy="828949"/>
          </a:xfrm>
          <a:prstGeom prst="triangl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C6384-0B4E-D911-92E3-5D6308D2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6923"/>
            <a:ext cx="2844800" cy="365125"/>
          </a:xfrm>
        </p:spPr>
        <p:txBody>
          <a:bodyPr/>
          <a:lstStyle/>
          <a:p>
            <a:fld id="{FD9940CA-1019-42D3-B722-A4B294258447}" type="datetime1">
              <a:rPr lang="en-US" smtClean="0"/>
              <a:t>9/26/2024</a:t>
            </a:fld>
            <a:endParaRPr lang="en-IN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161DC4A-4853-C169-42D4-F7CEDF4E1D0E}"/>
              </a:ext>
            </a:extLst>
          </p:cNvPr>
          <p:cNvSpPr/>
          <p:nvPr/>
        </p:nvSpPr>
        <p:spPr>
          <a:xfrm rot="2265159">
            <a:off x="9879803" y="442885"/>
            <a:ext cx="2691353" cy="3798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AB3B5073-F610-5BD9-8AC2-FCD094405483}"/>
              </a:ext>
            </a:extLst>
          </p:cNvPr>
          <p:cNvSpPr/>
          <p:nvPr/>
        </p:nvSpPr>
        <p:spPr>
          <a:xfrm rot="2290808">
            <a:off x="10294391" y="27454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657313-6127-909B-3E29-30C77397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BDEA8-5E79-1F05-168D-7B0973100BEC}"/>
              </a:ext>
            </a:extLst>
          </p:cNvPr>
          <p:cNvSpPr/>
          <p:nvPr/>
        </p:nvSpPr>
        <p:spPr>
          <a:xfrm>
            <a:off x="5685701" y="406844"/>
            <a:ext cx="1929537" cy="4801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23" name="Google Shape;217;p2">
            <a:extLst>
              <a:ext uri="{FF2B5EF4-FFF2-40B4-BE49-F238E27FC236}">
                <a16:creationId xmlns:a16="http://schemas.microsoft.com/office/drawing/2014/main" id="{63DC34F1-F746-9A84-A37B-5E029703BC98}"/>
              </a:ext>
            </a:extLst>
          </p:cNvPr>
          <p:cNvSpPr txBox="1">
            <a:spLocks/>
          </p:cNvSpPr>
          <p:nvPr/>
        </p:nvSpPr>
        <p:spPr>
          <a:xfrm>
            <a:off x="4004970" y="276144"/>
            <a:ext cx="3530122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b="1" dirty="0">
                <a:solidFill>
                  <a:srgbClr val="EE9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3E8DEC-F510-C41A-FC86-32E34C924AC3}"/>
              </a:ext>
            </a:extLst>
          </p:cNvPr>
          <p:cNvGrpSpPr/>
          <p:nvPr/>
        </p:nvGrpSpPr>
        <p:grpSpPr>
          <a:xfrm>
            <a:off x="5153140" y="1021057"/>
            <a:ext cx="1434489" cy="190500"/>
            <a:chOff x="4679586" y="878988"/>
            <a:chExt cx="1434489" cy="1905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38FB076-DF59-119F-61C5-825A20F9DFCD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FB255C9-E93C-6F8E-EE48-2251DCC396E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BA8B00-1924-84D2-4999-A0ACCAC87392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C83AAD9-14BF-9B92-FDEB-84A7874FFEF9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049593F-6A5D-8156-E0A2-BE855775A6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DA51E7F-8361-320F-0089-CF5081174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950" y="1298498"/>
            <a:ext cx="1109052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defTabSz="914400" eaLnBrk="0" hangingPunct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in systems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diagnosis and troubleshooting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medical diagnosis systems), where the goal is to determine the root cause of a problem based on symptoms.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Theorem Proving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defTabSz="914400" eaLnBrk="0" hangingPunct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and logical theorem proving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it works backward from the theorem to be proved by checking supporting axioms and rules.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Legal Reasoning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defTabSz="914400" eaLnBrk="0" hangingPunct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legal expert systems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work backward from a legal conclusion (e.g., innocence or guilt) and gather supporting evidence or precedents.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defTabSz="914400" eaLnBrk="0" hangingPunct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Employed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decision systems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need to justify a decision by working backward from an outcome to check if conditions support it.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Production and Planning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defTabSz="914400" eaLnBrk="0" hangingPunct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industrial planning systems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the steps required to achieve a specific goal, such as reaching a production target.</a:t>
            </a:r>
          </a:p>
        </p:txBody>
      </p:sp>
    </p:spTree>
    <p:extLst>
      <p:ext uri="{BB962C8B-B14F-4D97-AF65-F5344CB8AC3E}">
        <p14:creationId xmlns:p14="http://schemas.microsoft.com/office/powerpoint/2010/main" val="3262609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4810678B-8985-6307-0BBD-8D05CB2C4B26}"/>
              </a:ext>
            </a:extLst>
          </p:cNvPr>
          <p:cNvSpPr/>
          <p:nvPr/>
        </p:nvSpPr>
        <p:spPr>
          <a:xfrm rot="19305571">
            <a:off x="-430770" y="515837"/>
            <a:ext cx="2802589" cy="4203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FF6FE5F6-2B20-A9C0-CC3C-551B2DA9976B}"/>
              </a:ext>
            </a:extLst>
          </p:cNvPr>
          <p:cNvSpPr/>
          <p:nvPr/>
        </p:nvSpPr>
        <p:spPr>
          <a:xfrm rot="19305571">
            <a:off x="-632007" y="35155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7" name="Isosceles Triangle 1066">
            <a:extLst>
              <a:ext uri="{FF2B5EF4-FFF2-40B4-BE49-F238E27FC236}">
                <a16:creationId xmlns:a16="http://schemas.microsoft.com/office/drawing/2014/main" id="{225840BB-0C40-CB45-53C1-4A2E7142A4E0}"/>
              </a:ext>
            </a:extLst>
          </p:cNvPr>
          <p:cNvSpPr/>
          <p:nvPr/>
        </p:nvSpPr>
        <p:spPr>
          <a:xfrm>
            <a:off x="-479244" y="5612473"/>
            <a:ext cx="2043511" cy="1237017"/>
          </a:xfrm>
          <a:prstGeom prst="triangle">
            <a:avLst>
              <a:gd name="adj" fmla="val 2376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8" name="Isosceles Triangle 1067">
            <a:extLst>
              <a:ext uri="{FF2B5EF4-FFF2-40B4-BE49-F238E27FC236}">
                <a16:creationId xmlns:a16="http://schemas.microsoft.com/office/drawing/2014/main" id="{03FD5F33-5458-D0E4-AF94-F81007486029}"/>
              </a:ext>
            </a:extLst>
          </p:cNvPr>
          <p:cNvSpPr/>
          <p:nvPr/>
        </p:nvSpPr>
        <p:spPr>
          <a:xfrm>
            <a:off x="165062" y="6074472"/>
            <a:ext cx="2193318" cy="828949"/>
          </a:xfrm>
          <a:prstGeom prst="triangl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C6384-0B4E-D911-92E3-5D6308D2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6923"/>
            <a:ext cx="2844800" cy="365125"/>
          </a:xfrm>
        </p:spPr>
        <p:txBody>
          <a:bodyPr/>
          <a:lstStyle/>
          <a:p>
            <a:fld id="{71BE6AAB-E4CA-45F9-A656-C8B86F1F4DA1}" type="datetime1">
              <a:rPr lang="en-US" smtClean="0"/>
              <a:t>9/26/2024</a:t>
            </a:fld>
            <a:endParaRPr lang="en-IN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161DC4A-4853-C169-42D4-F7CEDF4E1D0E}"/>
              </a:ext>
            </a:extLst>
          </p:cNvPr>
          <p:cNvSpPr/>
          <p:nvPr/>
        </p:nvSpPr>
        <p:spPr>
          <a:xfrm rot="2265159">
            <a:off x="9879803" y="442885"/>
            <a:ext cx="2691353" cy="3798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AB3B5073-F610-5BD9-8AC2-FCD094405483}"/>
              </a:ext>
            </a:extLst>
          </p:cNvPr>
          <p:cNvSpPr/>
          <p:nvPr/>
        </p:nvSpPr>
        <p:spPr>
          <a:xfrm rot="2290808">
            <a:off x="10294391" y="27454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4D0597C-A4D5-2B53-B78A-FB73BA7BC8C3}"/>
              </a:ext>
            </a:extLst>
          </p:cNvPr>
          <p:cNvCxnSpPr>
            <a:cxnSpLocks/>
          </p:cNvCxnSpPr>
          <p:nvPr/>
        </p:nvCxnSpPr>
        <p:spPr>
          <a:xfrm>
            <a:off x="5076267" y="462169"/>
            <a:ext cx="2583704" cy="11792"/>
          </a:xfrm>
          <a:prstGeom prst="line">
            <a:avLst/>
          </a:prstGeom>
          <a:ln w="762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BD9B7A-C9A3-39B2-1AB7-7C60B3F431DB}"/>
              </a:ext>
            </a:extLst>
          </p:cNvPr>
          <p:cNvCxnSpPr>
            <a:cxnSpLocks/>
          </p:cNvCxnSpPr>
          <p:nvPr/>
        </p:nvCxnSpPr>
        <p:spPr>
          <a:xfrm>
            <a:off x="5033170" y="1180150"/>
            <a:ext cx="2626801" cy="0"/>
          </a:xfrm>
          <a:prstGeom prst="line">
            <a:avLst/>
          </a:prstGeom>
          <a:ln w="762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71F5A3B-655A-D3D5-8EED-9A5E2EA67478}"/>
              </a:ext>
            </a:extLst>
          </p:cNvPr>
          <p:cNvCxnSpPr/>
          <p:nvPr/>
        </p:nvCxnSpPr>
        <p:spPr>
          <a:xfrm>
            <a:off x="5033170" y="444933"/>
            <a:ext cx="0" cy="720000"/>
          </a:xfrm>
          <a:prstGeom prst="line">
            <a:avLst/>
          </a:prstGeom>
          <a:ln w="762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C034FCA-E356-192B-9073-153BF4CDFE21}"/>
              </a:ext>
            </a:extLst>
          </p:cNvPr>
          <p:cNvCxnSpPr/>
          <p:nvPr/>
        </p:nvCxnSpPr>
        <p:spPr>
          <a:xfrm>
            <a:off x="7659971" y="496150"/>
            <a:ext cx="0" cy="684000"/>
          </a:xfrm>
          <a:prstGeom prst="line">
            <a:avLst/>
          </a:prstGeom>
          <a:ln w="762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FC07C32-C7CB-F693-1422-E2B4FA0D99BF}"/>
              </a:ext>
            </a:extLst>
          </p:cNvPr>
          <p:cNvSpPr txBox="1"/>
          <p:nvPr/>
        </p:nvSpPr>
        <p:spPr>
          <a:xfrm>
            <a:off x="5139161" y="500137"/>
            <a:ext cx="2520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7F948-D649-36D1-8AE5-030885F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9797A-9501-2C53-69BF-92E9A873AC89}"/>
              </a:ext>
            </a:extLst>
          </p:cNvPr>
          <p:cNvSpPr txBox="1"/>
          <p:nvPr/>
        </p:nvSpPr>
        <p:spPr>
          <a:xfrm>
            <a:off x="1881581" y="1606902"/>
            <a:ext cx="2297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/Facts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AE6BC-A6E2-77B2-4EA1-0864AE270E0A}"/>
              </a:ext>
            </a:extLst>
          </p:cNvPr>
          <p:cNvSpPr txBox="1"/>
          <p:nvPr/>
        </p:nvSpPr>
        <p:spPr>
          <a:xfrm>
            <a:off x="4602910" y="1509421"/>
            <a:ext cx="3479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If(X == 1 &amp; Y == 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Then Z = 3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If(Z = 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Then a = 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578D0-095C-DD06-192D-7BA9BFFCCB3E}"/>
              </a:ext>
            </a:extLst>
          </p:cNvPr>
          <p:cNvSpPr txBox="1"/>
          <p:nvPr/>
        </p:nvSpPr>
        <p:spPr>
          <a:xfrm>
            <a:off x="9028202" y="1517846"/>
            <a:ext cx="734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B5B44A-26E3-5261-5E2A-228478AC5B8F}"/>
              </a:ext>
            </a:extLst>
          </p:cNvPr>
          <p:cNvSpPr/>
          <p:nvPr/>
        </p:nvSpPr>
        <p:spPr>
          <a:xfrm>
            <a:off x="1643074" y="4000680"/>
            <a:ext cx="1329680" cy="5286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B7DBE3-F83B-67BB-C127-0CA47D560F6A}"/>
              </a:ext>
            </a:extLst>
          </p:cNvPr>
          <p:cNvSpPr/>
          <p:nvPr/>
        </p:nvSpPr>
        <p:spPr>
          <a:xfrm>
            <a:off x="1643074" y="5192138"/>
            <a:ext cx="1329680" cy="5286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= 2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16F82E-3926-09B8-14BA-11D7375EA52E}"/>
              </a:ext>
            </a:extLst>
          </p:cNvPr>
          <p:cNvSpPr/>
          <p:nvPr/>
        </p:nvSpPr>
        <p:spPr>
          <a:xfrm>
            <a:off x="4663222" y="3937937"/>
            <a:ext cx="2297722" cy="685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(X == 1 &amp; Y == 2)</a:t>
            </a:r>
          </a:p>
          <a:p>
            <a:pPr algn="ctr"/>
            <a:r>
              <a:rPr lang="en-US" dirty="0"/>
              <a:t>Then Z = 3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5B08E1-9B5D-B39C-6605-9F306D39EFCF}"/>
              </a:ext>
            </a:extLst>
          </p:cNvPr>
          <p:cNvSpPr/>
          <p:nvPr/>
        </p:nvSpPr>
        <p:spPr>
          <a:xfrm>
            <a:off x="4716217" y="5147405"/>
            <a:ext cx="2297722" cy="685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(Z == 3)</a:t>
            </a:r>
          </a:p>
          <a:p>
            <a:pPr algn="ctr"/>
            <a:r>
              <a:rPr lang="en-US" dirty="0"/>
              <a:t>Then a = 3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17C097-624B-5C31-CEC8-A19D8BEB4183}"/>
              </a:ext>
            </a:extLst>
          </p:cNvPr>
          <p:cNvSpPr/>
          <p:nvPr/>
        </p:nvSpPr>
        <p:spPr>
          <a:xfrm>
            <a:off x="8856328" y="4477468"/>
            <a:ext cx="1221273" cy="4945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4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1CAC54F-1956-4910-A0C0-7FC033C9AFCB}"/>
              </a:ext>
            </a:extLst>
          </p:cNvPr>
          <p:cNvSpPr/>
          <p:nvPr/>
        </p:nvSpPr>
        <p:spPr>
          <a:xfrm rot="10800000">
            <a:off x="7627056" y="2511185"/>
            <a:ext cx="712040" cy="3222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01E65AA-F033-0BE8-89DB-067A91BCE400}"/>
              </a:ext>
            </a:extLst>
          </p:cNvPr>
          <p:cNvSpPr/>
          <p:nvPr/>
        </p:nvSpPr>
        <p:spPr>
          <a:xfrm rot="10800000">
            <a:off x="3180697" y="2523743"/>
            <a:ext cx="712040" cy="3222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79FE27-446E-579C-9A8E-911E196A3D59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7013939" y="4724763"/>
            <a:ext cx="1842389" cy="765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10D134-19BD-ED68-23DA-19C623D22422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 flipV="1">
            <a:off x="6960944" y="4280487"/>
            <a:ext cx="1895384" cy="44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016218-5D1A-BCCF-DB82-7BB647786F96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 flipV="1">
            <a:off x="2972754" y="4264999"/>
            <a:ext cx="1690468" cy="1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D03787-A438-BFCA-4EB7-0E0DCA75DD48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 flipV="1">
            <a:off x="2972754" y="5456457"/>
            <a:ext cx="1743463" cy="33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DF9D1F-BE98-A665-F445-B6208EB7E730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2972754" y="4280487"/>
            <a:ext cx="1690468" cy="1175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743327-89A1-DAE7-CFE6-1282BE8BEB88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 flipV="1">
            <a:off x="2972754" y="4264999"/>
            <a:ext cx="1743463" cy="1224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83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4810678B-8985-6307-0BBD-8D05CB2C4B26}"/>
              </a:ext>
            </a:extLst>
          </p:cNvPr>
          <p:cNvSpPr/>
          <p:nvPr/>
        </p:nvSpPr>
        <p:spPr>
          <a:xfrm rot="19305571">
            <a:off x="-430770" y="515837"/>
            <a:ext cx="2802589" cy="4203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FF6FE5F6-2B20-A9C0-CC3C-551B2DA9976B}"/>
              </a:ext>
            </a:extLst>
          </p:cNvPr>
          <p:cNvSpPr/>
          <p:nvPr/>
        </p:nvSpPr>
        <p:spPr>
          <a:xfrm rot="19305571">
            <a:off x="-632007" y="35155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7" name="Isosceles Triangle 1066">
            <a:extLst>
              <a:ext uri="{FF2B5EF4-FFF2-40B4-BE49-F238E27FC236}">
                <a16:creationId xmlns:a16="http://schemas.microsoft.com/office/drawing/2014/main" id="{225840BB-0C40-CB45-53C1-4A2E7142A4E0}"/>
              </a:ext>
            </a:extLst>
          </p:cNvPr>
          <p:cNvSpPr/>
          <p:nvPr/>
        </p:nvSpPr>
        <p:spPr>
          <a:xfrm>
            <a:off x="-479244" y="5612473"/>
            <a:ext cx="2043511" cy="1237017"/>
          </a:xfrm>
          <a:prstGeom prst="triangle">
            <a:avLst>
              <a:gd name="adj" fmla="val 2376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8" name="Isosceles Triangle 1067">
            <a:extLst>
              <a:ext uri="{FF2B5EF4-FFF2-40B4-BE49-F238E27FC236}">
                <a16:creationId xmlns:a16="http://schemas.microsoft.com/office/drawing/2014/main" id="{03FD5F33-5458-D0E4-AF94-F81007486029}"/>
              </a:ext>
            </a:extLst>
          </p:cNvPr>
          <p:cNvSpPr/>
          <p:nvPr/>
        </p:nvSpPr>
        <p:spPr>
          <a:xfrm>
            <a:off x="165062" y="6074472"/>
            <a:ext cx="2193318" cy="828949"/>
          </a:xfrm>
          <a:prstGeom prst="triangl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C6384-0B4E-D911-92E3-5D6308D2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6923"/>
            <a:ext cx="2844800" cy="365125"/>
          </a:xfrm>
        </p:spPr>
        <p:txBody>
          <a:bodyPr/>
          <a:lstStyle/>
          <a:p>
            <a:fld id="{FD9940CA-1019-42D3-B722-A4B294258447}" type="datetime1">
              <a:rPr lang="en-US" smtClean="0"/>
              <a:t>9/26/2024</a:t>
            </a:fld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8A418-F06F-90E1-13A2-9CA35E5C31DE}"/>
              </a:ext>
            </a:extLst>
          </p:cNvPr>
          <p:cNvSpPr/>
          <p:nvPr/>
        </p:nvSpPr>
        <p:spPr>
          <a:xfrm>
            <a:off x="5548847" y="286169"/>
            <a:ext cx="3331633" cy="4765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161DC4A-4853-C169-42D4-F7CEDF4E1D0E}"/>
              </a:ext>
            </a:extLst>
          </p:cNvPr>
          <p:cNvSpPr/>
          <p:nvPr/>
        </p:nvSpPr>
        <p:spPr>
          <a:xfrm rot="2265159">
            <a:off x="9879803" y="442885"/>
            <a:ext cx="2691353" cy="3798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AB3B5073-F610-5BD9-8AC2-FCD094405483}"/>
              </a:ext>
            </a:extLst>
          </p:cNvPr>
          <p:cNvSpPr/>
          <p:nvPr/>
        </p:nvSpPr>
        <p:spPr>
          <a:xfrm rot="2290808">
            <a:off x="10294391" y="27454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657313-6127-909B-3E29-30C77397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Google Shape;217;p2">
            <a:extLst>
              <a:ext uri="{FF2B5EF4-FFF2-40B4-BE49-F238E27FC236}">
                <a16:creationId xmlns:a16="http://schemas.microsoft.com/office/drawing/2014/main" id="{97C7021C-5B66-A6B6-832D-2C421FE1A42D}"/>
              </a:ext>
            </a:extLst>
          </p:cNvPr>
          <p:cNvSpPr txBox="1">
            <a:spLocks/>
          </p:cNvSpPr>
          <p:nvPr/>
        </p:nvSpPr>
        <p:spPr>
          <a:xfrm>
            <a:off x="2247594" y="185812"/>
            <a:ext cx="6602506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b="1" dirty="0">
                <a:solidFill>
                  <a:srgbClr val="EE9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5814D9-451F-C09D-75FB-6AA9606808C9}"/>
              </a:ext>
            </a:extLst>
          </p:cNvPr>
          <p:cNvGrpSpPr/>
          <p:nvPr/>
        </p:nvGrpSpPr>
        <p:grpSpPr>
          <a:xfrm>
            <a:off x="4854390" y="806174"/>
            <a:ext cx="1434489" cy="190500"/>
            <a:chOff x="4679586" y="878988"/>
            <a:chExt cx="1434489" cy="1905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9E4A7A-AC72-0D62-0BA2-4DA45794D712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9CE2F9-8A82-4D30-C033-72A5D235FA8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A0DDE3-F12A-879D-C60F-429EC395F8A9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3C09B2-7FFA-B356-8859-7D3F5120767F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A38DC2-048D-C27F-84B5-49A8D2AF731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7769697-E030-DC44-D274-0CF61E92BC3D}"/>
              </a:ext>
            </a:extLst>
          </p:cNvPr>
          <p:cNvSpPr txBox="1"/>
          <p:nvPr/>
        </p:nvSpPr>
        <p:spPr>
          <a:xfrm>
            <a:off x="3915844" y="1008590"/>
            <a:ext cx="3933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EE95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Backward Chaining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631C5-6661-9BB5-1EAB-53BB7D6BFE8F}"/>
              </a:ext>
            </a:extLst>
          </p:cNvPr>
          <p:cNvSpPr txBox="1"/>
          <p:nvPr/>
        </p:nvSpPr>
        <p:spPr>
          <a:xfrm>
            <a:off x="1115536" y="1655319"/>
            <a:ext cx="103466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Logic Programming (CLP)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constraints to backward chaining to improve its efficiency in complex problem-solving by pruning unnecessary branches.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Backward Chaining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backward chaining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reasoning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Bayesian networks) allows handling of uncertain or incomplete information.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Search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more advanced search strategies,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search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to speed up goal-driven problem solving.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Inference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chaining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chaining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more adaptive reasoning in systems that require both data-driven and goal-driven approaches.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AI-Enhanced Decision Support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chaining is now integrated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decision support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improving the ability to reason with complex datasets in domains like law, finance, and healthcare.</a:t>
            </a:r>
          </a:p>
        </p:txBody>
      </p:sp>
    </p:spTree>
    <p:extLst>
      <p:ext uri="{BB962C8B-B14F-4D97-AF65-F5344CB8AC3E}">
        <p14:creationId xmlns:p14="http://schemas.microsoft.com/office/powerpoint/2010/main" val="443506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C9D7A4-055C-194F-6366-A8F219BDF2FE}"/>
              </a:ext>
            </a:extLst>
          </p:cNvPr>
          <p:cNvSpPr/>
          <p:nvPr/>
        </p:nvSpPr>
        <p:spPr>
          <a:xfrm>
            <a:off x="5833155" y="592588"/>
            <a:ext cx="3182258" cy="4801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C23EC-5795-3185-144D-F8407A36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Google Shape;217;p2">
            <a:extLst>
              <a:ext uri="{FF2B5EF4-FFF2-40B4-BE49-F238E27FC236}">
                <a16:creationId xmlns:a16="http://schemas.microsoft.com/office/drawing/2014/main" id="{6223D73C-885D-46AC-FB12-FA92B3A9D00F}"/>
              </a:ext>
            </a:extLst>
          </p:cNvPr>
          <p:cNvSpPr txBox="1">
            <a:spLocks/>
          </p:cNvSpPr>
          <p:nvPr/>
        </p:nvSpPr>
        <p:spPr>
          <a:xfrm>
            <a:off x="2385459" y="476176"/>
            <a:ext cx="6602506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b="1" dirty="0">
                <a:solidFill>
                  <a:srgbClr val="EE9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V/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BACKWARD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C69F63-95A5-65C3-3201-6DE089DD8CA7}"/>
              </a:ext>
            </a:extLst>
          </p:cNvPr>
          <p:cNvGrpSpPr/>
          <p:nvPr/>
        </p:nvGrpSpPr>
        <p:grpSpPr>
          <a:xfrm>
            <a:off x="5396034" y="1149649"/>
            <a:ext cx="1434489" cy="190500"/>
            <a:chOff x="4679586" y="878988"/>
            <a:chExt cx="1434489" cy="1905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5611516-21AB-43C8-D46B-86E093E43BE3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5F35CD-3188-AF6B-9544-9D5AD650F88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BBBC06-83D4-FE38-76DA-0A70B045E989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570916-9CF8-D719-E08A-FE18339CBDDF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E37208-4FAC-655F-2FB1-9919E26AD6B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7CB5770-282A-4250-D1B9-A2DF5B882DD5}"/>
              </a:ext>
            </a:extLst>
          </p:cNvPr>
          <p:cNvSpPr/>
          <p:nvPr/>
        </p:nvSpPr>
        <p:spPr>
          <a:xfrm rot="19305571">
            <a:off x="-452538" y="479555"/>
            <a:ext cx="2802589" cy="4203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74A5AB-04EB-8A29-041C-78F4D3B9EE8F}"/>
              </a:ext>
            </a:extLst>
          </p:cNvPr>
          <p:cNvSpPr/>
          <p:nvPr/>
        </p:nvSpPr>
        <p:spPr>
          <a:xfrm rot="2265159">
            <a:off x="9916091" y="464659"/>
            <a:ext cx="2691353" cy="3798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26851C-30A5-F965-1242-7380150488A3}"/>
              </a:ext>
            </a:extLst>
          </p:cNvPr>
          <p:cNvSpPr/>
          <p:nvPr/>
        </p:nvSpPr>
        <p:spPr>
          <a:xfrm rot="19305571">
            <a:off x="-653775" y="315271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321B5-2B9C-4D0F-8397-6F4F4B391B60}"/>
              </a:ext>
            </a:extLst>
          </p:cNvPr>
          <p:cNvSpPr/>
          <p:nvPr/>
        </p:nvSpPr>
        <p:spPr>
          <a:xfrm rot="2290808">
            <a:off x="10272623" y="238261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3DD7ECD-A763-472E-48D6-0F7377FD23F3}"/>
              </a:ext>
            </a:extLst>
          </p:cNvPr>
          <p:cNvSpPr/>
          <p:nvPr/>
        </p:nvSpPr>
        <p:spPr>
          <a:xfrm>
            <a:off x="-501012" y="5630122"/>
            <a:ext cx="2043511" cy="1237017"/>
          </a:xfrm>
          <a:prstGeom prst="triangle">
            <a:avLst>
              <a:gd name="adj" fmla="val 2376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ADBBD3A-1500-E996-89D7-6E6B93105A01}"/>
              </a:ext>
            </a:extLst>
          </p:cNvPr>
          <p:cNvSpPr/>
          <p:nvPr/>
        </p:nvSpPr>
        <p:spPr>
          <a:xfrm>
            <a:off x="143294" y="6038190"/>
            <a:ext cx="2193318" cy="828949"/>
          </a:xfrm>
          <a:prstGeom prst="triangl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75C9E-EB26-E3A6-E84D-85C96E0B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CF30-4280-435D-BAF5-BEBAFA09E484}" type="datetime1">
              <a:rPr lang="en-US" smtClean="0"/>
              <a:t>9/26/2024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61878E2-9E17-30FC-16C4-F76261033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956551"/>
              </p:ext>
            </p:extLst>
          </p:nvPr>
        </p:nvGraphicFramePr>
        <p:xfrm>
          <a:off x="1953499" y="1791743"/>
          <a:ext cx="8762125" cy="393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851">
                  <a:extLst>
                    <a:ext uri="{9D8B030D-6E8A-4147-A177-3AD203B41FA5}">
                      <a16:colId xmlns:a16="http://schemas.microsoft.com/office/drawing/2014/main" val="549394237"/>
                    </a:ext>
                  </a:extLst>
                </a:gridCol>
                <a:gridCol w="3192071">
                  <a:extLst>
                    <a:ext uri="{9D8B030D-6E8A-4147-A177-3AD203B41FA5}">
                      <a16:colId xmlns:a16="http://schemas.microsoft.com/office/drawing/2014/main" val="1908265769"/>
                    </a:ext>
                  </a:extLst>
                </a:gridCol>
                <a:gridCol w="3290203">
                  <a:extLst>
                    <a:ext uri="{9D8B030D-6E8A-4147-A177-3AD203B41FA5}">
                      <a16:colId xmlns:a16="http://schemas.microsoft.com/office/drawing/2014/main" val="4744489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 Chaining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Backward Chaining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08418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→ Conclusion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Goal → Data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9541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Query/Goal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1828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for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– time Systems(e.g., expert systems)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– solving or hypothesis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31481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explore unnecessary facts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 achieving the goal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3487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Medical Diagnosis,</a:t>
                      </a: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Fault detection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Theorem proving , </a:t>
                      </a: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legal reasoning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3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51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75C9E-EB26-E3A6-E84D-85C96E0B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CF30-4280-435D-BAF5-BEBAFA09E484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C23EC-5795-3185-144D-F8407A36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C69F63-95A5-65C3-3201-6DE089DD8CA7}"/>
              </a:ext>
            </a:extLst>
          </p:cNvPr>
          <p:cNvGrpSpPr/>
          <p:nvPr/>
        </p:nvGrpSpPr>
        <p:grpSpPr>
          <a:xfrm rot="20854278">
            <a:off x="5289904" y="4056664"/>
            <a:ext cx="1434489" cy="190500"/>
            <a:chOff x="4679586" y="878988"/>
            <a:chExt cx="1434489" cy="1905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5611516-21AB-43C8-D46B-86E093E43BE3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5F35CD-3188-AF6B-9544-9D5AD650F88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BBBC06-83D4-FE38-76DA-0A70B045E989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570916-9CF8-D719-E08A-FE18339CBDDF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E37208-4FAC-655F-2FB1-9919E26AD6B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7CB5770-282A-4250-D1B9-A2DF5B882DD5}"/>
              </a:ext>
            </a:extLst>
          </p:cNvPr>
          <p:cNvSpPr/>
          <p:nvPr/>
        </p:nvSpPr>
        <p:spPr>
          <a:xfrm rot="19305571">
            <a:off x="-452538" y="479555"/>
            <a:ext cx="2802589" cy="4203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74A5AB-04EB-8A29-041C-78F4D3B9EE8F}"/>
              </a:ext>
            </a:extLst>
          </p:cNvPr>
          <p:cNvSpPr/>
          <p:nvPr/>
        </p:nvSpPr>
        <p:spPr>
          <a:xfrm rot="2265159">
            <a:off x="9916091" y="464659"/>
            <a:ext cx="2691353" cy="3798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26851C-30A5-F965-1242-7380150488A3}"/>
              </a:ext>
            </a:extLst>
          </p:cNvPr>
          <p:cNvSpPr/>
          <p:nvPr/>
        </p:nvSpPr>
        <p:spPr>
          <a:xfrm rot="19305571">
            <a:off x="-653775" y="315271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321B5-2B9C-4D0F-8397-6F4F4B391B60}"/>
              </a:ext>
            </a:extLst>
          </p:cNvPr>
          <p:cNvSpPr/>
          <p:nvPr/>
        </p:nvSpPr>
        <p:spPr>
          <a:xfrm rot="2290808">
            <a:off x="10272623" y="238261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3DD7ECD-A763-472E-48D6-0F7377FD23F3}"/>
              </a:ext>
            </a:extLst>
          </p:cNvPr>
          <p:cNvSpPr/>
          <p:nvPr/>
        </p:nvSpPr>
        <p:spPr>
          <a:xfrm>
            <a:off x="-501012" y="5630122"/>
            <a:ext cx="2043511" cy="1237017"/>
          </a:xfrm>
          <a:prstGeom prst="triangle">
            <a:avLst>
              <a:gd name="adj" fmla="val 2376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ADBBD3A-1500-E996-89D7-6E6B93105A01}"/>
              </a:ext>
            </a:extLst>
          </p:cNvPr>
          <p:cNvSpPr/>
          <p:nvPr/>
        </p:nvSpPr>
        <p:spPr>
          <a:xfrm>
            <a:off x="143294" y="6038190"/>
            <a:ext cx="2193318" cy="828949"/>
          </a:xfrm>
          <a:prstGeom prst="triangl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EFFB7-1F3C-6BF9-4F3F-DC3A0AB3773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104620">
            <a:off x="2179443" y="2512352"/>
            <a:ext cx="7655412" cy="1733550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7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01DF-C9E1-5384-18A0-E946C0EE28EB}"/>
              </a:ext>
            </a:extLst>
          </p:cNvPr>
          <p:cNvSpPr txBox="1">
            <a:spLocks/>
          </p:cNvSpPr>
          <p:nvPr/>
        </p:nvSpPr>
        <p:spPr>
          <a:xfrm>
            <a:off x="2776351" y="257624"/>
            <a:ext cx="4884682" cy="10405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C6C5E2-3D92-BECC-408D-B73544C5E8B4}"/>
              </a:ext>
            </a:extLst>
          </p:cNvPr>
          <p:cNvSpPr/>
          <p:nvPr/>
        </p:nvSpPr>
        <p:spPr>
          <a:xfrm>
            <a:off x="6996702" y="408602"/>
            <a:ext cx="6100549" cy="5732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5E91A5-B8EF-AD98-4D39-D0AE1C65B3B8}"/>
              </a:ext>
            </a:extLst>
          </p:cNvPr>
          <p:cNvGrpSpPr/>
          <p:nvPr/>
        </p:nvGrpSpPr>
        <p:grpSpPr>
          <a:xfrm>
            <a:off x="7243224" y="468178"/>
            <a:ext cx="2988860" cy="451899"/>
            <a:chOff x="4679586" y="878988"/>
            <a:chExt cx="1434489" cy="1905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6790EC-FB7C-BF1D-514A-53AB4C909CED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C8DB93-2869-27FA-0F73-F7EAA6FC8C0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B63D63D-BA2E-2923-5B95-91D2E0D7F7B5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B20ED69-16AC-985F-9749-D4B0939C889E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B73F97-42B9-CAF7-8DC6-CB8ACBCABDF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939B4BEE-3816-8495-A1D3-37AA5020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DAA9-0455-42B2-BC08-1F8E3C42267C}" type="datetime1">
              <a:rPr lang="en-US" smtClean="0"/>
              <a:t>9/25/2024</a:t>
            </a:fld>
            <a:endParaRPr lang="en-IN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0A1A65D7-9C08-CF75-DD76-4BF9A04E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28C-9B0E-425D-8A34-5E2AAF7428D5}" type="slidenum">
              <a:rPr lang="en-IN" smtClean="0"/>
              <a:t>2</a:t>
            </a:fld>
            <a:endParaRPr lang="en-IN"/>
          </a:p>
        </p:txBody>
      </p:sp>
      <p:pic>
        <p:nvPicPr>
          <p:cNvPr id="24" name="Picture 2" descr="Timeline Template for SMART Goals PPT">
            <a:extLst>
              <a:ext uri="{FF2B5EF4-FFF2-40B4-BE49-F238E27FC236}">
                <a16:creationId xmlns:a16="http://schemas.microsoft.com/office/drawing/2014/main" id="{845F92A5-E8B1-2365-6C45-103D2CE8C27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5"/>
          <a:stretch/>
        </p:blipFill>
        <p:spPr bwMode="auto">
          <a:xfrm>
            <a:off x="110197" y="1562039"/>
            <a:ext cx="11971606" cy="509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11809A3-2CDB-DB0E-D003-C41BE08902A1}"/>
              </a:ext>
            </a:extLst>
          </p:cNvPr>
          <p:cNvSpPr/>
          <p:nvPr/>
        </p:nvSpPr>
        <p:spPr>
          <a:xfrm>
            <a:off x="504093" y="2269925"/>
            <a:ext cx="1978855" cy="942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14570B-0626-A6AC-040C-938C87E57BC6}"/>
              </a:ext>
            </a:extLst>
          </p:cNvPr>
          <p:cNvSpPr/>
          <p:nvPr/>
        </p:nvSpPr>
        <p:spPr>
          <a:xfrm>
            <a:off x="2161736" y="3429000"/>
            <a:ext cx="1978855" cy="942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C4F989-C0B8-F596-43D0-FCC8C1D151A8}"/>
              </a:ext>
            </a:extLst>
          </p:cNvPr>
          <p:cNvSpPr/>
          <p:nvPr/>
        </p:nvSpPr>
        <p:spPr>
          <a:xfrm>
            <a:off x="3903785" y="2027782"/>
            <a:ext cx="1978855" cy="942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AD10CF-6450-D3A6-6E6F-5BE7B6DC7B18}"/>
              </a:ext>
            </a:extLst>
          </p:cNvPr>
          <p:cNvSpPr/>
          <p:nvPr/>
        </p:nvSpPr>
        <p:spPr>
          <a:xfrm>
            <a:off x="5462829" y="3079280"/>
            <a:ext cx="1978855" cy="942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55D3BF-283F-0638-746C-F28550C30133}"/>
              </a:ext>
            </a:extLst>
          </p:cNvPr>
          <p:cNvSpPr/>
          <p:nvPr/>
        </p:nvSpPr>
        <p:spPr>
          <a:xfrm>
            <a:off x="7441684" y="2023618"/>
            <a:ext cx="1978855" cy="942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243669-DB8C-92AB-C8C5-4E29049F620B}"/>
              </a:ext>
            </a:extLst>
          </p:cNvPr>
          <p:cNvSpPr/>
          <p:nvPr/>
        </p:nvSpPr>
        <p:spPr>
          <a:xfrm>
            <a:off x="1111348" y="5121791"/>
            <a:ext cx="562707" cy="51935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A4AAB9-8A99-0FF9-6D8A-A4FBD4A1F610}"/>
              </a:ext>
            </a:extLst>
          </p:cNvPr>
          <p:cNvSpPr txBox="1"/>
          <p:nvPr/>
        </p:nvSpPr>
        <p:spPr>
          <a:xfrm>
            <a:off x="285369" y="2305067"/>
            <a:ext cx="2480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  <a:ea typeface="+mn-ea"/>
              </a:rPr>
              <a:t>Introduction To Inference In AI</a:t>
            </a:r>
            <a:endParaRPr lang="en-IN" sz="2000" b="1" dirty="0">
              <a:solidFill>
                <a:schemeClr val="accent4">
                  <a:lumMod val="75000"/>
                </a:schemeClr>
              </a:solidFill>
              <a:latin typeface="Tw Cen MT" panose="020B0602020104020603" pitchFamily="34" charset="0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48C1D2-F7BE-8387-EFFB-ED89BA45AF21}"/>
              </a:ext>
            </a:extLst>
          </p:cNvPr>
          <p:cNvSpPr txBox="1"/>
          <p:nvPr/>
        </p:nvSpPr>
        <p:spPr>
          <a:xfrm>
            <a:off x="1848728" y="4067551"/>
            <a:ext cx="2604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1C7CBB"/>
                </a:solidFill>
                <a:latin typeface="Tw Cen MT" panose="020B0602020104020603" pitchFamily="34" charset="0"/>
                <a:ea typeface="+mn-ea"/>
              </a:rPr>
              <a:t>Forward Chaining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A154857-04D8-1EBF-D67C-08BF0C1E4515}"/>
              </a:ext>
            </a:extLst>
          </p:cNvPr>
          <p:cNvSpPr/>
          <p:nvPr/>
        </p:nvSpPr>
        <p:spPr>
          <a:xfrm>
            <a:off x="2869809" y="5163447"/>
            <a:ext cx="562707" cy="519353"/>
          </a:xfrm>
          <a:prstGeom prst="ellipse">
            <a:avLst/>
          </a:prstGeom>
          <a:solidFill>
            <a:srgbClr val="1C7CBB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7ECED3-17FF-B812-EB7C-9D2FB9C3BC79}"/>
              </a:ext>
            </a:extLst>
          </p:cNvPr>
          <p:cNvSpPr txBox="1"/>
          <p:nvPr/>
        </p:nvSpPr>
        <p:spPr>
          <a:xfrm>
            <a:off x="3496220" y="2526428"/>
            <a:ext cx="28475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  <a:ea typeface="+mn-ea"/>
              </a:rPr>
              <a:t>Backward Chaining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7C9405D-6B48-63F0-EBFB-F5026D29294D}"/>
              </a:ext>
            </a:extLst>
          </p:cNvPr>
          <p:cNvSpPr/>
          <p:nvPr/>
        </p:nvSpPr>
        <p:spPr>
          <a:xfrm>
            <a:off x="4628270" y="5070238"/>
            <a:ext cx="504000" cy="50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ECA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D69AA2-AF08-2B4F-9863-197BB2B8A88B}"/>
              </a:ext>
            </a:extLst>
          </p:cNvPr>
          <p:cNvSpPr txBox="1"/>
          <p:nvPr/>
        </p:nvSpPr>
        <p:spPr>
          <a:xfrm>
            <a:off x="5150964" y="3155879"/>
            <a:ext cx="28475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EF3078"/>
                </a:solidFill>
                <a:latin typeface="Tw Cen MT" panose="020B0602020104020603" pitchFamily="34" charset="0"/>
                <a:ea typeface="+mn-ea"/>
              </a:rPr>
              <a:t>Comparative study of forward and backward chaining</a:t>
            </a:r>
            <a:endParaRPr lang="en-IN" sz="2000" b="1" dirty="0">
              <a:solidFill>
                <a:srgbClr val="EF3078"/>
              </a:solidFill>
              <a:latin typeface="Tw Cen MT" panose="020B0602020104020603" pitchFamily="34" charset="0"/>
              <a:ea typeface="+mn-ea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1F78A91-5C3E-9B61-9950-B4FDA77BAF6B}"/>
              </a:ext>
            </a:extLst>
          </p:cNvPr>
          <p:cNvSpPr/>
          <p:nvPr/>
        </p:nvSpPr>
        <p:spPr>
          <a:xfrm>
            <a:off x="6419010" y="4800492"/>
            <a:ext cx="504000" cy="504000"/>
          </a:xfrm>
          <a:prstGeom prst="ellipse">
            <a:avLst/>
          </a:prstGeom>
          <a:solidFill>
            <a:srgbClr val="EF3078"/>
          </a:solidFill>
          <a:ln>
            <a:solidFill>
              <a:srgbClr val="EF30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8090FA-6034-BC77-5B0F-1215E01D3096}"/>
              </a:ext>
            </a:extLst>
          </p:cNvPr>
          <p:cNvSpPr txBox="1"/>
          <p:nvPr/>
        </p:nvSpPr>
        <p:spPr>
          <a:xfrm>
            <a:off x="6990363" y="1968754"/>
            <a:ext cx="28448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984807"/>
                </a:solidFill>
                <a:latin typeface="Tw Cen MT" panose="020B0602020104020603" pitchFamily="34" charset="0"/>
                <a:ea typeface="+mn-ea"/>
              </a:rPr>
              <a:t>Code Snippet for forward and backward chaining </a:t>
            </a:r>
            <a:endParaRPr lang="en-IN" sz="2000" b="1" dirty="0">
              <a:solidFill>
                <a:srgbClr val="984807"/>
              </a:solidFill>
              <a:latin typeface="Tw Cen MT" panose="020B0602020104020603" pitchFamily="34" charset="0"/>
              <a:ea typeface="+mn-ea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E972B9-3DDD-AAE5-40EF-69493E18C1DA}"/>
              </a:ext>
            </a:extLst>
          </p:cNvPr>
          <p:cNvSpPr/>
          <p:nvPr/>
        </p:nvSpPr>
        <p:spPr>
          <a:xfrm>
            <a:off x="8160763" y="4318424"/>
            <a:ext cx="504000" cy="504000"/>
          </a:xfrm>
          <a:prstGeom prst="ellipse">
            <a:avLst/>
          </a:prstGeom>
          <a:solidFill>
            <a:srgbClr val="984807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5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4810678B-8985-6307-0BBD-8D05CB2C4B26}"/>
              </a:ext>
            </a:extLst>
          </p:cNvPr>
          <p:cNvSpPr/>
          <p:nvPr/>
        </p:nvSpPr>
        <p:spPr>
          <a:xfrm rot="19305571">
            <a:off x="-430770" y="515837"/>
            <a:ext cx="2802589" cy="4203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FF6FE5F6-2B20-A9C0-CC3C-551B2DA9976B}"/>
              </a:ext>
            </a:extLst>
          </p:cNvPr>
          <p:cNvSpPr/>
          <p:nvPr/>
        </p:nvSpPr>
        <p:spPr>
          <a:xfrm rot="19305571">
            <a:off x="-632007" y="35155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7" name="Isosceles Triangle 1066">
            <a:extLst>
              <a:ext uri="{FF2B5EF4-FFF2-40B4-BE49-F238E27FC236}">
                <a16:creationId xmlns:a16="http://schemas.microsoft.com/office/drawing/2014/main" id="{225840BB-0C40-CB45-53C1-4A2E7142A4E0}"/>
              </a:ext>
            </a:extLst>
          </p:cNvPr>
          <p:cNvSpPr/>
          <p:nvPr/>
        </p:nvSpPr>
        <p:spPr>
          <a:xfrm>
            <a:off x="-479244" y="5612473"/>
            <a:ext cx="2043511" cy="1237017"/>
          </a:xfrm>
          <a:prstGeom prst="triangle">
            <a:avLst>
              <a:gd name="adj" fmla="val 2376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8A418-F06F-90E1-13A2-9CA35E5C31DE}"/>
              </a:ext>
            </a:extLst>
          </p:cNvPr>
          <p:cNvSpPr/>
          <p:nvPr/>
        </p:nvSpPr>
        <p:spPr>
          <a:xfrm>
            <a:off x="5799133" y="457623"/>
            <a:ext cx="3063332" cy="4765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161DC4A-4853-C169-42D4-F7CEDF4E1D0E}"/>
              </a:ext>
            </a:extLst>
          </p:cNvPr>
          <p:cNvSpPr/>
          <p:nvPr/>
        </p:nvSpPr>
        <p:spPr>
          <a:xfrm rot="2265159">
            <a:off x="9879803" y="442885"/>
            <a:ext cx="2691353" cy="3798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AB3B5073-F610-5BD9-8AC2-FCD094405483}"/>
              </a:ext>
            </a:extLst>
          </p:cNvPr>
          <p:cNvSpPr/>
          <p:nvPr/>
        </p:nvSpPr>
        <p:spPr>
          <a:xfrm rot="2290808">
            <a:off x="10294391" y="27454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657313-6127-909B-3E29-30C77397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5814D9-451F-C09D-75FB-6AA9606808C9}"/>
              </a:ext>
            </a:extLst>
          </p:cNvPr>
          <p:cNvGrpSpPr/>
          <p:nvPr/>
        </p:nvGrpSpPr>
        <p:grpSpPr>
          <a:xfrm>
            <a:off x="4854390" y="1063354"/>
            <a:ext cx="1434489" cy="190500"/>
            <a:chOff x="4679586" y="878988"/>
            <a:chExt cx="1434489" cy="1905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9E4A7A-AC72-0D62-0BA2-4DA45794D712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9CE2F9-8A82-4D30-C033-72A5D235FA8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A0DDE3-F12A-879D-C60F-429EC395F8A9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3C09B2-7FFA-B356-8859-7D3F5120767F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A38DC2-048D-C27F-84B5-49A8D2AF731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E50A2A-6406-0768-6088-5CB706436E12}"/>
              </a:ext>
            </a:extLst>
          </p:cNvPr>
          <p:cNvSpPr txBox="1"/>
          <p:nvPr/>
        </p:nvSpPr>
        <p:spPr>
          <a:xfrm>
            <a:off x="599230" y="1269396"/>
            <a:ext cx="1099829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artificial intelligence,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mechanisms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essential for logical reasoning and decision-making. They allow systems to derive new information from existing data (facts) and predefined rules.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Chaining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reasoning process. It begins with a set of known facts and incrementally applies inference rules to derive new facts, continuing until a conclusion or goal is reached. </a:t>
            </a: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method is commonly used in systems requiring continuous decision-making, such as expert systems 	and real-time diagnostics.</a:t>
            </a: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Chaining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goal-driven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reasoning approach. The system starts with a query or goal (the hypothesis) and works backward through the rules to determine whether the known facts can validate the goal.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It is primarily used in theorem proving, logic programming, and decision support systems.</a:t>
            </a: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approaches form the foundation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AI and play a significant role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expert systems, and automated reasoning engines.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BA64D-AC48-0DB6-E9DD-94C9F9EFE032}"/>
              </a:ext>
            </a:extLst>
          </p:cNvPr>
          <p:cNvSpPr txBox="1"/>
          <p:nvPr/>
        </p:nvSpPr>
        <p:spPr>
          <a:xfrm>
            <a:off x="2175915" y="400419"/>
            <a:ext cx="668655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600" b="1" dirty="0">
                <a:solidFill>
                  <a:srgbClr val="EE95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 to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Inference in AI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AC90391-802A-A86E-ECFD-054D39B379EA}"/>
              </a:ext>
            </a:extLst>
          </p:cNvPr>
          <p:cNvSpPr/>
          <p:nvPr/>
        </p:nvSpPr>
        <p:spPr>
          <a:xfrm>
            <a:off x="143294" y="6038190"/>
            <a:ext cx="2193318" cy="828949"/>
          </a:xfrm>
          <a:prstGeom prst="triangl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54EC6505-8940-43B8-C5DB-F01CACF8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</p:spPr>
        <p:txBody>
          <a:bodyPr/>
          <a:lstStyle/>
          <a:p>
            <a:fld id="{99EFCF30-4280-435D-BAF5-BEBAFA09E484}" type="datetime1">
              <a:rPr lang="en-US" smtClean="0"/>
              <a:t>9/25/2024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90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C9D7A4-055C-194F-6366-A8F219BDF2FE}"/>
              </a:ext>
            </a:extLst>
          </p:cNvPr>
          <p:cNvSpPr/>
          <p:nvPr/>
        </p:nvSpPr>
        <p:spPr>
          <a:xfrm>
            <a:off x="5685701" y="421132"/>
            <a:ext cx="2573879" cy="4801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C23EC-5795-3185-144D-F8407A36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Google Shape;217;p2">
            <a:extLst>
              <a:ext uri="{FF2B5EF4-FFF2-40B4-BE49-F238E27FC236}">
                <a16:creationId xmlns:a16="http://schemas.microsoft.com/office/drawing/2014/main" id="{6223D73C-885D-46AC-FB12-FA92B3A9D00F}"/>
              </a:ext>
            </a:extLst>
          </p:cNvPr>
          <p:cNvSpPr txBox="1">
            <a:spLocks/>
          </p:cNvSpPr>
          <p:nvPr/>
        </p:nvSpPr>
        <p:spPr>
          <a:xfrm>
            <a:off x="1542479" y="290432"/>
            <a:ext cx="6602506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b="1" dirty="0">
                <a:solidFill>
                  <a:srgbClr val="EE9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C69F63-95A5-65C3-3201-6DE089DD8CA7}"/>
              </a:ext>
            </a:extLst>
          </p:cNvPr>
          <p:cNvGrpSpPr/>
          <p:nvPr/>
        </p:nvGrpSpPr>
        <p:grpSpPr>
          <a:xfrm>
            <a:off x="5396034" y="1035345"/>
            <a:ext cx="1434489" cy="190500"/>
            <a:chOff x="4679586" y="878988"/>
            <a:chExt cx="1434489" cy="1905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5611516-21AB-43C8-D46B-86E093E43BE3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5F35CD-3188-AF6B-9544-9D5AD650F88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BBBC06-83D4-FE38-76DA-0A70B045E989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570916-9CF8-D719-E08A-FE18339CBDDF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E37208-4FAC-655F-2FB1-9919E26AD6B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7CB5770-282A-4250-D1B9-A2DF5B882DD5}"/>
              </a:ext>
            </a:extLst>
          </p:cNvPr>
          <p:cNvSpPr/>
          <p:nvPr/>
        </p:nvSpPr>
        <p:spPr>
          <a:xfrm rot="19305571">
            <a:off x="-452538" y="479555"/>
            <a:ext cx="2802589" cy="4203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74A5AB-04EB-8A29-041C-78F4D3B9EE8F}"/>
              </a:ext>
            </a:extLst>
          </p:cNvPr>
          <p:cNvSpPr/>
          <p:nvPr/>
        </p:nvSpPr>
        <p:spPr>
          <a:xfrm rot="2265159">
            <a:off x="9916091" y="464659"/>
            <a:ext cx="2691353" cy="3798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26851C-30A5-F965-1242-7380150488A3}"/>
              </a:ext>
            </a:extLst>
          </p:cNvPr>
          <p:cNvSpPr/>
          <p:nvPr/>
        </p:nvSpPr>
        <p:spPr>
          <a:xfrm rot="19305571">
            <a:off x="-653775" y="315271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321B5-2B9C-4D0F-8397-6F4F4B391B60}"/>
              </a:ext>
            </a:extLst>
          </p:cNvPr>
          <p:cNvSpPr/>
          <p:nvPr/>
        </p:nvSpPr>
        <p:spPr>
          <a:xfrm rot="2290808">
            <a:off x="10272623" y="238261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3DD7ECD-A763-472E-48D6-0F7377FD23F3}"/>
              </a:ext>
            </a:extLst>
          </p:cNvPr>
          <p:cNvSpPr/>
          <p:nvPr/>
        </p:nvSpPr>
        <p:spPr>
          <a:xfrm>
            <a:off x="-501012" y="5630122"/>
            <a:ext cx="2043511" cy="1237017"/>
          </a:xfrm>
          <a:prstGeom prst="triangle">
            <a:avLst>
              <a:gd name="adj" fmla="val 2376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ADBBD3A-1500-E996-89D7-6E6B93105A01}"/>
              </a:ext>
            </a:extLst>
          </p:cNvPr>
          <p:cNvSpPr/>
          <p:nvPr/>
        </p:nvSpPr>
        <p:spPr>
          <a:xfrm>
            <a:off x="143294" y="6038190"/>
            <a:ext cx="2193318" cy="828949"/>
          </a:xfrm>
          <a:prstGeom prst="triangl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75C9E-EB26-E3A6-E84D-85C96E0B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CF30-4280-435D-BAF5-BEBAFA09E484}" type="datetime1">
              <a:rPr lang="en-US" smtClean="0"/>
              <a:t>9/25/2024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F0B6B23-1F52-BEC0-B8FA-E5E5AD165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8" y="1360509"/>
            <a:ext cx="1075862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Forward Chaining is a reasoning method used in artificial intelligence to infer new information from existing data.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often part of a rule-based system,  which consists of facts (known truths) and rules (if-then statements) that describe relationships between these facts.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reasoning process starts with the available data and applies inference rules to produce new information until a specific goal is achieved or no more rules apply.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scenarios where new data is continuously available, making it suitable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environments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C7775-2FEB-A119-B253-C8B4748BC2FF}"/>
              </a:ext>
            </a:extLst>
          </p:cNvPr>
          <p:cNvSpPr txBox="1"/>
          <p:nvPr/>
        </p:nvSpPr>
        <p:spPr>
          <a:xfrm>
            <a:off x="751160" y="3310852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diagnosis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Derives diseases from symptoms.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fault detection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system malfunctions.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decision-making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React to incoming data.</a:t>
            </a:r>
          </a:p>
        </p:txBody>
      </p:sp>
      <p:pic>
        <p:nvPicPr>
          <p:cNvPr id="1027" name="Picture 3" descr="Forward Chaining | Process &amp; Conversion | Advantages &amp; Disadvantages">
            <a:extLst>
              <a:ext uri="{FF2B5EF4-FFF2-40B4-BE49-F238E27FC236}">
                <a16:creationId xmlns:a16="http://schemas.microsoft.com/office/drawing/2014/main" id="{151158B7-6C8D-5068-869E-6EAE26582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81"/>
          <a:stretch/>
        </p:blipFill>
        <p:spPr bwMode="auto">
          <a:xfrm>
            <a:off x="2926804" y="4725424"/>
            <a:ext cx="6182332" cy="163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271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4810678B-8985-6307-0BBD-8D05CB2C4B26}"/>
              </a:ext>
            </a:extLst>
          </p:cNvPr>
          <p:cNvSpPr/>
          <p:nvPr/>
        </p:nvSpPr>
        <p:spPr>
          <a:xfrm rot="19305571">
            <a:off x="-430770" y="515837"/>
            <a:ext cx="2802589" cy="4203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FF6FE5F6-2B20-A9C0-CC3C-551B2DA9976B}"/>
              </a:ext>
            </a:extLst>
          </p:cNvPr>
          <p:cNvSpPr/>
          <p:nvPr/>
        </p:nvSpPr>
        <p:spPr>
          <a:xfrm rot="19305571">
            <a:off x="-632007" y="35155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7" name="Isosceles Triangle 1066">
            <a:extLst>
              <a:ext uri="{FF2B5EF4-FFF2-40B4-BE49-F238E27FC236}">
                <a16:creationId xmlns:a16="http://schemas.microsoft.com/office/drawing/2014/main" id="{225840BB-0C40-CB45-53C1-4A2E7142A4E0}"/>
              </a:ext>
            </a:extLst>
          </p:cNvPr>
          <p:cNvSpPr/>
          <p:nvPr/>
        </p:nvSpPr>
        <p:spPr>
          <a:xfrm>
            <a:off x="-479244" y="5612473"/>
            <a:ext cx="2043511" cy="1237017"/>
          </a:xfrm>
          <a:prstGeom prst="triangle">
            <a:avLst>
              <a:gd name="adj" fmla="val 2376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8" name="Isosceles Triangle 1067">
            <a:extLst>
              <a:ext uri="{FF2B5EF4-FFF2-40B4-BE49-F238E27FC236}">
                <a16:creationId xmlns:a16="http://schemas.microsoft.com/office/drawing/2014/main" id="{03FD5F33-5458-D0E4-AF94-F81007486029}"/>
              </a:ext>
            </a:extLst>
          </p:cNvPr>
          <p:cNvSpPr/>
          <p:nvPr/>
        </p:nvSpPr>
        <p:spPr>
          <a:xfrm>
            <a:off x="165062" y="6074472"/>
            <a:ext cx="2193318" cy="828949"/>
          </a:xfrm>
          <a:prstGeom prst="triangl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C6384-0B4E-D911-92E3-5D6308D2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6923"/>
            <a:ext cx="2844800" cy="365125"/>
          </a:xfrm>
        </p:spPr>
        <p:txBody>
          <a:bodyPr/>
          <a:lstStyle/>
          <a:p>
            <a:fld id="{FD9940CA-1019-42D3-B722-A4B294258447}" type="datetime1">
              <a:rPr lang="en-US" smtClean="0"/>
              <a:t>9/25/2024</a:t>
            </a:fld>
            <a:endParaRPr lang="en-IN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161DC4A-4853-C169-42D4-F7CEDF4E1D0E}"/>
              </a:ext>
            </a:extLst>
          </p:cNvPr>
          <p:cNvSpPr/>
          <p:nvPr/>
        </p:nvSpPr>
        <p:spPr>
          <a:xfrm rot="2265159">
            <a:off x="9879803" y="442885"/>
            <a:ext cx="2691353" cy="3798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AB3B5073-F610-5BD9-8AC2-FCD094405483}"/>
              </a:ext>
            </a:extLst>
          </p:cNvPr>
          <p:cNvSpPr/>
          <p:nvPr/>
        </p:nvSpPr>
        <p:spPr>
          <a:xfrm rot="2290808">
            <a:off x="10294391" y="27454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657313-6127-909B-3E29-30C77397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5814D9-451F-C09D-75FB-6AA9606808C9}"/>
              </a:ext>
            </a:extLst>
          </p:cNvPr>
          <p:cNvGrpSpPr/>
          <p:nvPr/>
        </p:nvGrpSpPr>
        <p:grpSpPr>
          <a:xfrm>
            <a:off x="5330825" y="1222060"/>
            <a:ext cx="1434489" cy="190500"/>
            <a:chOff x="4679586" y="878988"/>
            <a:chExt cx="1434489" cy="1905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9E4A7A-AC72-0D62-0BA2-4DA45794D712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9CE2F9-8A82-4D30-C033-72A5D235FA8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A0DDE3-F12A-879D-C60F-429EC395F8A9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3C09B2-7FFA-B356-8859-7D3F5120767F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A38DC2-048D-C27F-84B5-49A8D2AF731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8239B69-A22D-C272-341F-9D625DD602A7}"/>
              </a:ext>
            </a:extLst>
          </p:cNvPr>
          <p:cNvSpPr txBox="1"/>
          <p:nvPr/>
        </p:nvSpPr>
        <p:spPr>
          <a:xfrm>
            <a:off x="1472367" y="1719470"/>
            <a:ext cx="982963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begins with a set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facts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knowledge base.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inference engine checks each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see if its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satisfied by the current facts.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rule's condition is met, the rule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(executes), and the resulting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added to the knowledge base.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and firing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rules continues iteratively, adding new facts until: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reached.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more applicable rules exist.: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proceeds in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direction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facts to conclusions, making it suitable for systems that need continuous data processing.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chaining halts when the desired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reached or when no further rules apply.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CA3EB-81BE-AA51-9E88-C341A42C34B3}"/>
              </a:ext>
            </a:extLst>
          </p:cNvPr>
          <p:cNvSpPr txBox="1"/>
          <p:nvPr/>
        </p:nvSpPr>
        <p:spPr>
          <a:xfrm>
            <a:off x="2196510" y="502065"/>
            <a:ext cx="8030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E95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Does Forward Chaining Operate?</a:t>
            </a:r>
          </a:p>
        </p:txBody>
      </p:sp>
    </p:spTree>
    <p:extLst>
      <p:ext uri="{BB962C8B-B14F-4D97-AF65-F5344CB8AC3E}">
        <p14:creationId xmlns:p14="http://schemas.microsoft.com/office/powerpoint/2010/main" val="1262284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4810678B-8985-6307-0BBD-8D05CB2C4B26}"/>
              </a:ext>
            </a:extLst>
          </p:cNvPr>
          <p:cNvSpPr/>
          <p:nvPr/>
        </p:nvSpPr>
        <p:spPr>
          <a:xfrm rot="19305571">
            <a:off x="-430770" y="515837"/>
            <a:ext cx="2802589" cy="4203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FF6FE5F6-2B20-A9C0-CC3C-551B2DA9976B}"/>
              </a:ext>
            </a:extLst>
          </p:cNvPr>
          <p:cNvSpPr/>
          <p:nvPr/>
        </p:nvSpPr>
        <p:spPr>
          <a:xfrm rot="19305571">
            <a:off x="-632007" y="35155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7" name="Isosceles Triangle 1066">
            <a:extLst>
              <a:ext uri="{FF2B5EF4-FFF2-40B4-BE49-F238E27FC236}">
                <a16:creationId xmlns:a16="http://schemas.microsoft.com/office/drawing/2014/main" id="{225840BB-0C40-CB45-53C1-4A2E7142A4E0}"/>
              </a:ext>
            </a:extLst>
          </p:cNvPr>
          <p:cNvSpPr/>
          <p:nvPr/>
        </p:nvSpPr>
        <p:spPr>
          <a:xfrm>
            <a:off x="-479244" y="5612473"/>
            <a:ext cx="2043511" cy="1237017"/>
          </a:xfrm>
          <a:prstGeom prst="triangle">
            <a:avLst>
              <a:gd name="adj" fmla="val 2376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8" name="Isosceles Triangle 1067">
            <a:extLst>
              <a:ext uri="{FF2B5EF4-FFF2-40B4-BE49-F238E27FC236}">
                <a16:creationId xmlns:a16="http://schemas.microsoft.com/office/drawing/2014/main" id="{03FD5F33-5458-D0E4-AF94-F81007486029}"/>
              </a:ext>
            </a:extLst>
          </p:cNvPr>
          <p:cNvSpPr/>
          <p:nvPr/>
        </p:nvSpPr>
        <p:spPr>
          <a:xfrm>
            <a:off x="165062" y="6074472"/>
            <a:ext cx="2193318" cy="828949"/>
          </a:xfrm>
          <a:prstGeom prst="triangl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C6384-0B4E-D911-92E3-5D6308D2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6923"/>
            <a:ext cx="2844800" cy="365125"/>
          </a:xfrm>
        </p:spPr>
        <p:txBody>
          <a:bodyPr/>
          <a:lstStyle/>
          <a:p>
            <a:fld id="{FD9940CA-1019-42D3-B722-A4B294258447}" type="datetime1">
              <a:rPr lang="en-US" smtClean="0"/>
              <a:t>9/25/2024</a:t>
            </a:fld>
            <a:endParaRPr lang="en-IN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161DC4A-4853-C169-42D4-F7CEDF4E1D0E}"/>
              </a:ext>
            </a:extLst>
          </p:cNvPr>
          <p:cNvSpPr/>
          <p:nvPr/>
        </p:nvSpPr>
        <p:spPr>
          <a:xfrm rot="2265159">
            <a:off x="9879803" y="442885"/>
            <a:ext cx="2691353" cy="3798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AB3B5073-F610-5BD9-8AC2-FCD094405483}"/>
              </a:ext>
            </a:extLst>
          </p:cNvPr>
          <p:cNvSpPr/>
          <p:nvPr/>
        </p:nvSpPr>
        <p:spPr>
          <a:xfrm rot="2290808">
            <a:off x="10294391" y="27454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657313-6127-909B-3E29-30C77397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5814D9-451F-C09D-75FB-6AA9606808C9}"/>
              </a:ext>
            </a:extLst>
          </p:cNvPr>
          <p:cNvGrpSpPr/>
          <p:nvPr/>
        </p:nvGrpSpPr>
        <p:grpSpPr>
          <a:xfrm>
            <a:off x="2932879" y="1126810"/>
            <a:ext cx="1123222" cy="190500"/>
            <a:chOff x="4679586" y="878988"/>
            <a:chExt cx="1434489" cy="1905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9E4A7A-AC72-0D62-0BA2-4DA45794D712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9CE2F9-8A82-4D30-C033-72A5D235FA8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A0DDE3-F12A-879D-C60F-429EC395F8A9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3C09B2-7FFA-B356-8859-7D3F5120767F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A38DC2-048D-C27F-84B5-49A8D2AF731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8239B69-A22D-C272-341F-9D625DD602A7}"/>
              </a:ext>
            </a:extLst>
          </p:cNvPr>
          <p:cNvSpPr txBox="1"/>
          <p:nvPr/>
        </p:nvSpPr>
        <p:spPr>
          <a:xfrm>
            <a:off x="785634" y="1769459"/>
            <a:ext cx="492331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straightforward mechanism of starting from known facts makes it easy to implement and understand.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handles dynamic data, allowing for continuous updates and real-time decision-making.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generate multiple conclusions from a single set of facts, ensuring thorough exploration of the knowledge base.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quick insights and results as soon as new facts are introduced, which is beneficial in applications like diagnostics.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scaled to handle larger knowledge bases and complex rule sets without significant changes to the underlying logic.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D696F-BB93-03A6-C6F1-CB44531FEB8F}"/>
              </a:ext>
            </a:extLst>
          </p:cNvPr>
          <p:cNvSpPr txBox="1"/>
          <p:nvPr/>
        </p:nvSpPr>
        <p:spPr>
          <a:xfrm>
            <a:off x="2282129" y="542035"/>
            <a:ext cx="2762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EE95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Advantages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4559B0-21A8-4AE1-8595-6D1489C0C2CC}"/>
              </a:ext>
            </a:extLst>
          </p:cNvPr>
          <p:cNvGrpSpPr/>
          <p:nvPr/>
        </p:nvGrpSpPr>
        <p:grpSpPr>
          <a:xfrm>
            <a:off x="8377633" y="1126810"/>
            <a:ext cx="1123222" cy="190500"/>
            <a:chOff x="4679586" y="878988"/>
            <a:chExt cx="1434489" cy="1905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3EA9DC2-36A4-A1BD-7ABC-908603ED1A1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B7D542-BA34-3CBA-0146-357FBBD8B6B9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7A73B63-88F4-1D50-BA15-DF5142C37632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5300C12-8F9E-5071-73A6-2067E865BE7E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031B66-786D-B62A-448D-7935C21BD9B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FA2B9C7-B4F0-B858-F8F2-080D1D0157A1}"/>
              </a:ext>
            </a:extLst>
          </p:cNvPr>
          <p:cNvSpPr txBox="1"/>
          <p:nvPr/>
        </p:nvSpPr>
        <p:spPr>
          <a:xfrm>
            <a:off x="7598292" y="542035"/>
            <a:ext cx="2762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EE95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D0D1C1-1D3F-3DB0-2F77-2BE85E0F3A2F}"/>
              </a:ext>
            </a:extLst>
          </p:cNvPr>
          <p:cNvSpPr txBox="1"/>
          <p:nvPr/>
        </p:nvSpPr>
        <p:spPr>
          <a:xfrm>
            <a:off x="6372225" y="1687247"/>
            <a:ext cx="507727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number of rules and facts increases, the system may become slow, evaluating many irrelevant rules.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derive unnecessary conclusions or facts since it doesn’t focus on a specific goal from the start.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significant computational resources for evaluating and firing rules, particularly in complex systems.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generate redundant facts, cluttering the knowledge base and complicating data management.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struggle to efficiently handle situations that require backtracking or complex multi-step reasoning.</a:t>
            </a:r>
          </a:p>
        </p:txBody>
      </p:sp>
    </p:spTree>
    <p:extLst>
      <p:ext uri="{BB962C8B-B14F-4D97-AF65-F5344CB8AC3E}">
        <p14:creationId xmlns:p14="http://schemas.microsoft.com/office/powerpoint/2010/main" val="181233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4810678B-8985-6307-0BBD-8D05CB2C4B26}"/>
              </a:ext>
            </a:extLst>
          </p:cNvPr>
          <p:cNvSpPr/>
          <p:nvPr/>
        </p:nvSpPr>
        <p:spPr>
          <a:xfrm rot="19305571">
            <a:off x="-430770" y="515837"/>
            <a:ext cx="2802589" cy="4203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FF6FE5F6-2B20-A9C0-CC3C-551B2DA9976B}"/>
              </a:ext>
            </a:extLst>
          </p:cNvPr>
          <p:cNvSpPr/>
          <p:nvPr/>
        </p:nvSpPr>
        <p:spPr>
          <a:xfrm rot="19305571">
            <a:off x="-632007" y="35155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7" name="Isosceles Triangle 1066">
            <a:extLst>
              <a:ext uri="{FF2B5EF4-FFF2-40B4-BE49-F238E27FC236}">
                <a16:creationId xmlns:a16="http://schemas.microsoft.com/office/drawing/2014/main" id="{225840BB-0C40-CB45-53C1-4A2E7142A4E0}"/>
              </a:ext>
            </a:extLst>
          </p:cNvPr>
          <p:cNvSpPr/>
          <p:nvPr/>
        </p:nvSpPr>
        <p:spPr>
          <a:xfrm>
            <a:off x="-479244" y="5612473"/>
            <a:ext cx="2043511" cy="1237017"/>
          </a:xfrm>
          <a:prstGeom prst="triangle">
            <a:avLst>
              <a:gd name="adj" fmla="val 2376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8" name="Isosceles Triangle 1067">
            <a:extLst>
              <a:ext uri="{FF2B5EF4-FFF2-40B4-BE49-F238E27FC236}">
                <a16:creationId xmlns:a16="http://schemas.microsoft.com/office/drawing/2014/main" id="{03FD5F33-5458-D0E4-AF94-F81007486029}"/>
              </a:ext>
            </a:extLst>
          </p:cNvPr>
          <p:cNvSpPr/>
          <p:nvPr/>
        </p:nvSpPr>
        <p:spPr>
          <a:xfrm>
            <a:off x="165062" y="6074472"/>
            <a:ext cx="2193318" cy="828949"/>
          </a:xfrm>
          <a:prstGeom prst="triangl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C6384-0B4E-D911-92E3-5D6308D2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6923"/>
            <a:ext cx="2844800" cy="365125"/>
          </a:xfrm>
        </p:spPr>
        <p:txBody>
          <a:bodyPr/>
          <a:lstStyle/>
          <a:p>
            <a:fld id="{FD9940CA-1019-42D3-B722-A4B294258447}" type="datetime1">
              <a:rPr lang="en-US" smtClean="0"/>
              <a:t>9/25/2024</a:t>
            </a:fld>
            <a:endParaRPr lang="en-IN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161DC4A-4853-C169-42D4-F7CEDF4E1D0E}"/>
              </a:ext>
            </a:extLst>
          </p:cNvPr>
          <p:cNvSpPr/>
          <p:nvPr/>
        </p:nvSpPr>
        <p:spPr>
          <a:xfrm rot="2265159">
            <a:off x="9879803" y="442885"/>
            <a:ext cx="2691353" cy="3798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AB3B5073-F610-5BD9-8AC2-FCD094405483}"/>
              </a:ext>
            </a:extLst>
          </p:cNvPr>
          <p:cNvSpPr/>
          <p:nvPr/>
        </p:nvSpPr>
        <p:spPr>
          <a:xfrm rot="2290808">
            <a:off x="10294391" y="27454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657313-6127-909B-3E29-30C77397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0073F5-51E1-0C2A-43E8-6BD24FE5DFFC}"/>
              </a:ext>
            </a:extLst>
          </p:cNvPr>
          <p:cNvSpPr txBox="1"/>
          <p:nvPr/>
        </p:nvSpPr>
        <p:spPr>
          <a:xfrm>
            <a:off x="959686" y="1356800"/>
            <a:ext cx="10783040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Expert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medical diagnosis systems to infer possible diseases based on patient symptoms and medical history.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Production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Employed in manufacturing processes to control machinery and automate decision-making based on real-time data inputs.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Rule-Based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in recommendation engines to suggest products or services by processing user preferences and behaviors.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Reasoning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in theorem proving to derive logical conclusions from premises and known theorems.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Fault Detection and Diagnosis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industrial systems to identify and diagnose equipment malfunctions by analyzing sensor data and operational parameters.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Support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in financial systems to provide real-time insights and recommendations based on market data and trends.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BDEA8-5E79-1F05-168D-7B0973100BEC}"/>
              </a:ext>
            </a:extLst>
          </p:cNvPr>
          <p:cNvSpPr/>
          <p:nvPr/>
        </p:nvSpPr>
        <p:spPr>
          <a:xfrm>
            <a:off x="5685701" y="406844"/>
            <a:ext cx="1929537" cy="4801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23" name="Google Shape;217;p2">
            <a:extLst>
              <a:ext uri="{FF2B5EF4-FFF2-40B4-BE49-F238E27FC236}">
                <a16:creationId xmlns:a16="http://schemas.microsoft.com/office/drawing/2014/main" id="{63DC34F1-F746-9A84-A37B-5E029703BC98}"/>
              </a:ext>
            </a:extLst>
          </p:cNvPr>
          <p:cNvSpPr txBox="1">
            <a:spLocks/>
          </p:cNvSpPr>
          <p:nvPr/>
        </p:nvSpPr>
        <p:spPr>
          <a:xfrm>
            <a:off x="4004970" y="276144"/>
            <a:ext cx="3530122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b="1" dirty="0">
                <a:solidFill>
                  <a:srgbClr val="EE9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3E8DEC-F510-C41A-FC86-32E34C924AC3}"/>
              </a:ext>
            </a:extLst>
          </p:cNvPr>
          <p:cNvGrpSpPr/>
          <p:nvPr/>
        </p:nvGrpSpPr>
        <p:grpSpPr>
          <a:xfrm>
            <a:off x="5153140" y="1021057"/>
            <a:ext cx="1434489" cy="190500"/>
            <a:chOff x="4679586" y="878988"/>
            <a:chExt cx="1434489" cy="1905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38FB076-DF59-119F-61C5-825A20F9DFCD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FB255C9-E93C-6F8E-EE48-2251DCC396E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BA8B00-1924-84D2-4999-A0ACCAC87392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C83AAD9-14BF-9B92-FDEB-84A7874FFEF9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049593F-6A5D-8156-E0A2-BE855775A6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085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4810678B-8985-6307-0BBD-8D05CB2C4B26}"/>
              </a:ext>
            </a:extLst>
          </p:cNvPr>
          <p:cNvSpPr/>
          <p:nvPr/>
        </p:nvSpPr>
        <p:spPr>
          <a:xfrm rot="19305571">
            <a:off x="-430770" y="515837"/>
            <a:ext cx="2802589" cy="4203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FF6FE5F6-2B20-A9C0-CC3C-551B2DA9976B}"/>
              </a:ext>
            </a:extLst>
          </p:cNvPr>
          <p:cNvSpPr/>
          <p:nvPr/>
        </p:nvSpPr>
        <p:spPr>
          <a:xfrm rot="19305571">
            <a:off x="-632007" y="35155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7" name="Isosceles Triangle 1066">
            <a:extLst>
              <a:ext uri="{FF2B5EF4-FFF2-40B4-BE49-F238E27FC236}">
                <a16:creationId xmlns:a16="http://schemas.microsoft.com/office/drawing/2014/main" id="{225840BB-0C40-CB45-53C1-4A2E7142A4E0}"/>
              </a:ext>
            </a:extLst>
          </p:cNvPr>
          <p:cNvSpPr/>
          <p:nvPr/>
        </p:nvSpPr>
        <p:spPr>
          <a:xfrm>
            <a:off x="-479244" y="5612473"/>
            <a:ext cx="2043511" cy="1237017"/>
          </a:xfrm>
          <a:prstGeom prst="triangle">
            <a:avLst>
              <a:gd name="adj" fmla="val 2376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8" name="Isosceles Triangle 1067">
            <a:extLst>
              <a:ext uri="{FF2B5EF4-FFF2-40B4-BE49-F238E27FC236}">
                <a16:creationId xmlns:a16="http://schemas.microsoft.com/office/drawing/2014/main" id="{03FD5F33-5458-D0E4-AF94-F81007486029}"/>
              </a:ext>
            </a:extLst>
          </p:cNvPr>
          <p:cNvSpPr/>
          <p:nvPr/>
        </p:nvSpPr>
        <p:spPr>
          <a:xfrm>
            <a:off x="165062" y="6074472"/>
            <a:ext cx="2193318" cy="828949"/>
          </a:xfrm>
          <a:prstGeom prst="triangl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C6384-0B4E-D911-92E3-5D6308D2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6923"/>
            <a:ext cx="2844800" cy="365125"/>
          </a:xfrm>
        </p:spPr>
        <p:txBody>
          <a:bodyPr/>
          <a:lstStyle/>
          <a:p>
            <a:fld id="{71BE6AAB-E4CA-45F9-A656-C8B86F1F4DA1}" type="datetime1">
              <a:rPr lang="en-US" smtClean="0"/>
              <a:t>9/26/2024</a:t>
            </a:fld>
            <a:endParaRPr lang="en-IN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161DC4A-4853-C169-42D4-F7CEDF4E1D0E}"/>
              </a:ext>
            </a:extLst>
          </p:cNvPr>
          <p:cNvSpPr/>
          <p:nvPr/>
        </p:nvSpPr>
        <p:spPr>
          <a:xfrm rot="2265159">
            <a:off x="9879803" y="442885"/>
            <a:ext cx="2691353" cy="3798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AB3B5073-F610-5BD9-8AC2-FCD094405483}"/>
              </a:ext>
            </a:extLst>
          </p:cNvPr>
          <p:cNvSpPr/>
          <p:nvPr/>
        </p:nvSpPr>
        <p:spPr>
          <a:xfrm rot="2290808">
            <a:off x="10294391" y="27454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4D0597C-A4D5-2B53-B78A-FB73BA7BC8C3}"/>
              </a:ext>
            </a:extLst>
          </p:cNvPr>
          <p:cNvCxnSpPr>
            <a:cxnSpLocks/>
          </p:cNvCxnSpPr>
          <p:nvPr/>
        </p:nvCxnSpPr>
        <p:spPr>
          <a:xfrm>
            <a:off x="5076267" y="462169"/>
            <a:ext cx="2583704" cy="11792"/>
          </a:xfrm>
          <a:prstGeom prst="line">
            <a:avLst/>
          </a:prstGeom>
          <a:ln w="762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BD9B7A-C9A3-39B2-1AB7-7C60B3F431DB}"/>
              </a:ext>
            </a:extLst>
          </p:cNvPr>
          <p:cNvCxnSpPr>
            <a:cxnSpLocks/>
          </p:cNvCxnSpPr>
          <p:nvPr/>
        </p:nvCxnSpPr>
        <p:spPr>
          <a:xfrm>
            <a:off x="5033170" y="1180150"/>
            <a:ext cx="2626801" cy="0"/>
          </a:xfrm>
          <a:prstGeom prst="line">
            <a:avLst/>
          </a:prstGeom>
          <a:ln w="762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71F5A3B-655A-D3D5-8EED-9A5E2EA67478}"/>
              </a:ext>
            </a:extLst>
          </p:cNvPr>
          <p:cNvCxnSpPr/>
          <p:nvPr/>
        </p:nvCxnSpPr>
        <p:spPr>
          <a:xfrm>
            <a:off x="5033170" y="444933"/>
            <a:ext cx="0" cy="720000"/>
          </a:xfrm>
          <a:prstGeom prst="line">
            <a:avLst/>
          </a:prstGeom>
          <a:ln w="762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C034FCA-E356-192B-9073-153BF4CDFE21}"/>
              </a:ext>
            </a:extLst>
          </p:cNvPr>
          <p:cNvCxnSpPr/>
          <p:nvPr/>
        </p:nvCxnSpPr>
        <p:spPr>
          <a:xfrm>
            <a:off x="7659971" y="496150"/>
            <a:ext cx="0" cy="684000"/>
          </a:xfrm>
          <a:prstGeom prst="line">
            <a:avLst/>
          </a:prstGeom>
          <a:ln w="762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FC07C32-C7CB-F693-1422-E2B4FA0D99BF}"/>
              </a:ext>
            </a:extLst>
          </p:cNvPr>
          <p:cNvSpPr txBox="1"/>
          <p:nvPr/>
        </p:nvSpPr>
        <p:spPr>
          <a:xfrm>
            <a:off x="5139161" y="500137"/>
            <a:ext cx="2520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7F948-D649-36D1-8AE5-030885F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9797A-9501-2C53-69BF-92E9A873AC89}"/>
              </a:ext>
            </a:extLst>
          </p:cNvPr>
          <p:cNvSpPr txBox="1"/>
          <p:nvPr/>
        </p:nvSpPr>
        <p:spPr>
          <a:xfrm>
            <a:off x="1881581" y="1606902"/>
            <a:ext cx="2297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/Facts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AE6BC-A6E2-77B2-4EA1-0864AE270E0A}"/>
              </a:ext>
            </a:extLst>
          </p:cNvPr>
          <p:cNvSpPr txBox="1"/>
          <p:nvPr/>
        </p:nvSpPr>
        <p:spPr>
          <a:xfrm>
            <a:off x="4602910" y="1509421"/>
            <a:ext cx="3479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If(X == 1 &amp; Y == 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Then Z = 3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If(Z = 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Then a = 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578D0-095C-DD06-192D-7BA9BFFCCB3E}"/>
              </a:ext>
            </a:extLst>
          </p:cNvPr>
          <p:cNvSpPr txBox="1"/>
          <p:nvPr/>
        </p:nvSpPr>
        <p:spPr>
          <a:xfrm>
            <a:off x="9028202" y="1517846"/>
            <a:ext cx="734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B5B44A-26E3-5261-5E2A-228478AC5B8F}"/>
              </a:ext>
            </a:extLst>
          </p:cNvPr>
          <p:cNvSpPr/>
          <p:nvPr/>
        </p:nvSpPr>
        <p:spPr>
          <a:xfrm>
            <a:off x="1643074" y="4000680"/>
            <a:ext cx="1329680" cy="5286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B7DBE3-F83B-67BB-C127-0CA47D560F6A}"/>
              </a:ext>
            </a:extLst>
          </p:cNvPr>
          <p:cNvSpPr/>
          <p:nvPr/>
        </p:nvSpPr>
        <p:spPr>
          <a:xfrm>
            <a:off x="1643074" y="5192138"/>
            <a:ext cx="1329680" cy="5286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= 2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16F82E-3926-09B8-14BA-11D7375EA52E}"/>
              </a:ext>
            </a:extLst>
          </p:cNvPr>
          <p:cNvSpPr/>
          <p:nvPr/>
        </p:nvSpPr>
        <p:spPr>
          <a:xfrm>
            <a:off x="4663222" y="3937937"/>
            <a:ext cx="2297722" cy="685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(X == 1 &amp; Y == 2)</a:t>
            </a:r>
          </a:p>
          <a:p>
            <a:pPr algn="ctr"/>
            <a:r>
              <a:rPr lang="en-US" dirty="0"/>
              <a:t>Then Z = 3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5B08E1-9B5D-B39C-6605-9F306D39EFCF}"/>
              </a:ext>
            </a:extLst>
          </p:cNvPr>
          <p:cNvSpPr/>
          <p:nvPr/>
        </p:nvSpPr>
        <p:spPr>
          <a:xfrm>
            <a:off x="4716217" y="5147405"/>
            <a:ext cx="2297722" cy="685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(Z == 3)</a:t>
            </a:r>
          </a:p>
          <a:p>
            <a:pPr algn="ctr"/>
            <a:r>
              <a:rPr lang="en-US" dirty="0"/>
              <a:t>Then a = 3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17C097-624B-5C31-CEC8-A19D8BEB4183}"/>
              </a:ext>
            </a:extLst>
          </p:cNvPr>
          <p:cNvSpPr/>
          <p:nvPr/>
        </p:nvSpPr>
        <p:spPr>
          <a:xfrm>
            <a:off x="8856328" y="4477468"/>
            <a:ext cx="1221273" cy="4945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4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684A5D-0D95-5636-ABC9-215358359DA7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2972754" y="4264999"/>
            <a:ext cx="1743463" cy="1224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283AFB-2EFE-1C48-8093-E821350A9D2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972754" y="4280487"/>
            <a:ext cx="1690468" cy="1175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DAFC1E-B53F-F851-3A74-4BFBBA2BD29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960944" y="4280487"/>
            <a:ext cx="1895384" cy="44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5BCFE9-4ECD-7FB1-AE63-3A4C311FEBD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013939" y="4724763"/>
            <a:ext cx="1842389" cy="765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4BAB2D-418E-E770-743B-C7D8D174C6A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2972754" y="4264999"/>
            <a:ext cx="1690468" cy="1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6061E7-F758-BD98-0C16-16AB104BF1A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2972754" y="5456457"/>
            <a:ext cx="1743463" cy="33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07BFB1D-5449-1830-86D8-3209CA344C81}"/>
              </a:ext>
            </a:extLst>
          </p:cNvPr>
          <p:cNvSpPr/>
          <p:nvPr/>
        </p:nvSpPr>
        <p:spPr>
          <a:xfrm>
            <a:off x="3227140" y="2373559"/>
            <a:ext cx="734383" cy="366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323A7FE-1FAE-261F-32E4-33DB5787BC31}"/>
              </a:ext>
            </a:extLst>
          </p:cNvPr>
          <p:cNvSpPr/>
          <p:nvPr/>
        </p:nvSpPr>
        <p:spPr>
          <a:xfrm>
            <a:off x="7488925" y="2373558"/>
            <a:ext cx="734383" cy="366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490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4810678B-8985-6307-0BBD-8D05CB2C4B26}"/>
              </a:ext>
            </a:extLst>
          </p:cNvPr>
          <p:cNvSpPr/>
          <p:nvPr/>
        </p:nvSpPr>
        <p:spPr>
          <a:xfrm rot="19305571">
            <a:off x="-430770" y="515837"/>
            <a:ext cx="2802589" cy="4203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FF6FE5F6-2B20-A9C0-CC3C-551B2DA9976B}"/>
              </a:ext>
            </a:extLst>
          </p:cNvPr>
          <p:cNvSpPr/>
          <p:nvPr/>
        </p:nvSpPr>
        <p:spPr>
          <a:xfrm rot="19305571">
            <a:off x="-632007" y="35155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7" name="Isosceles Triangle 1066">
            <a:extLst>
              <a:ext uri="{FF2B5EF4-FFF2-40B4-BE49-F238E27FC236}">
                <a16:creationId xmlns:a16="http://schemas.microsoft.com/office/drawing/2014/main" id="{225840BB-0C40-CB45-53C1-4A2E7142A4E0}"/>
              </a:ext>
            </a:extLst>
          </p:cNvPr>
          <p:cNvSpPr/>
          <p:nvPr/>
        </p:nvSpPr>
        <p:spPr>
          <a:xfrm>
            <a:off x="-479244" y="5612473"/>
            <a:ext cx="2043511" cy="1237017"/>
          </a:xfrm>
          <a:prstGeom prst="triangle">
            <a:avLst>
              <a:gd name="adj" fmla="val 2376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8" name="Isosceles Triangle 1067">
            <a:extLst>
              <a:ext uri="{FF2B5EF4-FFF2-40B4-BE49-F238E27FC236}">
                <a16:creationId xmlns:a16="http://schemas.microsoft.com/office/drawing/2014/main" id="{03FD5F33-5458-D0E4-AF94-F81007486029}"/>
              </a:ext>
            </a:extLst>
          </p:cNvPr>
          <p:cNvSpPr/>
          <p:nvPr/>
        </p:nvSpPr>
        <p:spPr>
          <a:xfrm>
            <a:off x="165062" y="6074472"/>
            <a:ext cx="2193318" cy="828949"/>
          </a:xfrm>
          <a:prstGeom prst="triangl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C6384-0B4E-D911-92E3-5D6308D2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6923"/>
            <a:ext cx="2844800" cy="365125"/>
          </a:xfrm>
        </p:spPr>
        <p:txBody>
          <a:bodyPr/>
          <a:lstStyle/>
          <a:p>
            <a:fld id="{FD9940CA-1019-42D3-B722-A4B294258447}" type="datetime1">
              <a:rPr lang="en-US" smtClean="0"/>
              <a:t>9/26/2024</a:t>
            </a:fld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8A418-F06F-90E1-13A2-9CA35E5C31DE}"/>
              </a:ext>
            </a:extLst>
          </p:cNvPr>
          <p:cNvSpPr/>
          <p:nvPr/>
        </p:nvSpPr>
        <p:spPr>
          <a:xfrm>
            <a:off x="5548847" y="286169"/>
            <a:ext cx="3331633" cy="4765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161DC4A-4853-C169-42D4-F7CEDF4E1D0E}"/>
              </a:ext>
            </a:extLst>
          </p:cNvPr>
          <p:cNvSpPr/>
          <p:nvPr/>
        </p:nvSpPr>
        <p:spPr>
          <a:xfrm rot="2265159">
            <a:off x="9879803" y="442885"/>
            <a:ext cx="2691353" cy="37988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AB3B5073-F610-5BD9-8AC2-FCD094405483}"/>
              </a:ext>
            </a:extLst>
          </p:cNvPr>
          <p:cNvSpPr/>
          <p:nvPr/>
        </p:nvSpPr>
        <p:spPr>
          <a:xfrm rot="2290808">
            <a:off x="10294391" y="274543"/>
            <a:ext cx="2434404" cy="3503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657313-6127-909B-3E29-30C77397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Google Shape;217;p2">
            <a:extLst>
              <a:ext uri="{FF2B5EF4-FFF2-40B4-BE49-F238E27FC236}">
                <a16:creationId xmlns:a16="http://schemas.microsoft.com/office/drawing/2014/main" id="{97C7021C-5B66-A6B6-832D-2C421FE1A42D}"/>
              </a:ext>
            </a:extLst>
          </p:cNvPr>
          <p:cNvSpPr txBox="1">
            <a:spLocks/>
          </p:cNvSpPr>
          <p:nvPr/>
        </p:nvSpPr>
        <p:spPr>
          <a:xfrm>
            <a:off x="2247594" y="185812"/>
            <a:ext cx="6602506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b="1" dirty="0">
                <a:solidFill>
                  <a:srgbClr val="EE9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5814D9-451F-C09D-75FB-6AA9606808C9}"/>
              </a:ext>
            </a:extLst>
          </p:cNvPr>
          <p:cNvGrpSpPr/>
          <p:nvPr/>
        </p:nvGrpSpPr>
        <p:grpSpPr>
          <a:xfrm>
            <a:off x="4854390" y="806174"/>
            <a:ext cx="1434489" cy="190500"/>
            <a:chOff x="4679586" y="878988"/>
            <a:chExt cx="1434489" cy="1905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9E4A7A-AC72-0D62-0BA2-4DA45794D712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9CE2F9-8A82-4D30-C033-72A5D235FA8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A0DDE3-F12A-879D-C60F-429EC395F8A9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3C09B2-7FFA-B356-8859-7D3F5120767F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A38DC2-048D-C27F-84B5-49A8D2AF731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7769697-E030-DC44-D274-0CF61E92BC3D}"/>
              </a:ext>
            </a:extLst>
          </p:cNvPr>
          <p:cNvSpPr txBox="1"/>
          <p:nvPr/>
        </p:nvSpPr>
        <p:spPr>
          <a:xfrm>
            <a:off x="4182265" y="1024109"/>
            <a:ext cx="34512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EE95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Forward Chaining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631C5-6661-9BB5-1EAB-53BB7D6BFE8F}"/>
              </a:ext>
            </a:extLst>
          </p:cNvPr>
          <p:cNvSpPr txBox="1"/>
          <p:nvPr/>
        </p:nvSpPr>
        <p:spPr>
          <a:xfrm>
            <a:off x="1235715" y="1635856"/>
            <a:ext cx="1079122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systems implement parallel rule evaluation, speeding up the inference process in complex, large-scale systems.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Rule Engines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rule engines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improved algorithms to manage and process large numbers of rules efficiently.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forward chaining with other reasoning methods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case-based reasoning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decision-making and flexibility in real-time systems.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helps systems dynamically adjust rules based on new data, improving adaptability.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Improvements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algorithms and data structures (like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 algorithm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reduce memory consumption and processing time for handling large-scale knowledge bases.</a:t>
            </a:r>
          </a:p>
        </p:txBody>
      </p:sp>
    </p:spTree>
    <p:extLst>
      <p:ext uri="{BB962C8B-B14F-4D97-AF65-F5344CB8AC3E}">
        <p14:creationId xmlns:p14="http://schemas.microsoft.com/office/powerpoint/2010/main" val="206634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11128</TotalTime>
  <Words>1926</Words>
  <Application>Microsoft Office PowerPoint</Application>
  <PresentationFormat>Widescreen</PresentationFormat>
  <Paragraphs>243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Franklin Gothic</vt:lpstr>
      <vt:lpstr>Times New Roman</vt:lpstr>
      <vt:lpstr>TradeGothic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pranav bire</cp:lastModifiedBy>
  <cp:revision>166</cp:revision>
  <dcterms:created xsi:type="dcterms:W3CDTF">2013-12-12T18:46:50Z</dcterms:created>
  <dcterms:modified xsi:type="dcterms:W3CDTF">2024-09-26T04:33:53Z</dcterms:modified>
  <cp:category/>
</cp:coreProperties>
</file>