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20" r:id="rId6"/>
    <p:sldId id="309" r:id="rId7"/>
    <p:sldId id="319" r:id="rId8"/>
    <p:sldId id="311" r:id="rId9"/>
    <p:sldId id="318" r:id="rId10"/>
    <p:sldId id="316"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405" autoAdjust="0"/>
  </p:normalViewPr>
  <p:slideViewPr>
    <p:cSldViewPr snapToGrid="0">
      <p:cViewPr varScale="1">
        <p:scale>
          <a:sx n="76" d="100"/>
          <a:sy n="76" d="100"/>
        </p:scale>
        <p:origin x="15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588754" y="1124125"/>
            <a:ext cx="10360152" cy="5029200"/>
          </a:xfrm>
        </p:spPr>
        <p:txBody>
          <a:bodyPr anchor="ctr"/>
          <a:lstStyle/>
          <a:p>
            <a:r>
              <a:rPr lang="en-US" dirty="0"/>
              <a:t>Time Series Prediction using RNN</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486F-B09A-C0F2-EF0A-A01DC0BA6FA4}"/>
              </a:ext>
            </a:extLst>
          </p:cNvPr>
          <p:cNvSpPr>
            <a:spLocks noGrp="1"/>
          </p:cNvSpPr>
          <p:nvPr>
            <p:ph type="title"/>
          </p:nvPr>
        </p:nvSpPr>
        <p:spPr>
          <a:xfrm>
            <a:off x="311277" y="897510"/>
            <a:ext cx="10360152" cy="914400"/>
          </a:xfrm>
        </p:spPr>
        <p:txBody>
          <a:bodyPr anchor="b">
            <a:normAutofit/>
          </a:bodyPr>
          <a:lstStyle/>
          <a:p>
            <a:r>
              <a:rPr lang="en-IN" dirty="0"/>
              <a:t>Time Series Prediction</a:t>
            </a:r>
          </a:p>
        </p:txBody>
      </p:sp>
      <p:pic>
        <p:nvPicPr>
          <p:cNvPr id="2050" name="Picture 2" descr="Time Series Analysis Introduction - Statistics By Jim">
            <a:extLst>
              <a:ext uri="{FF2B5EF4-FFF2-40B4-BE49-F238E27FC236}">
                <a16:creationId xmlns:a16="http://schemas.microsoft.com/office/drawing/2014/main" id="{23BEBDFE-29C9-0E5A-B516-83D5101832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75" y="2544180"/>
            <a:ext cx="4576953" cy="305130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318355E-35D3-9827-44C6-8FA272F2B6ED}"/>
              </a:ext>
            </a:extLst>
          </p:cNvPr>
          <p:cNvSpPr>
            <a:spLocks noGrp="1"/>
          </p:cNvSpPr>
          <p:nvPr>
            <p:ph sz="quarter" idx="12"/>
          </p:nvPr>
        </p:nvSpPr>
        <p:spPr>
          <a:xfrm>
            <a:off x="4888230" y="1074316"/>
            <a:ext cx="7208695" cy="5253437"/>
          </a:xfrm>
        </p:spPr>
        <p:txBody>
          <a:bodyPr>
            <a:noAutofit/>
          </a:bodyPr>
          <a:lstStyle/>
          <a:p>
            <a:r>
              <a:rPr lang="en-IN" dirty="0"/>
              <a:t>Time series prediction, or time series forecasting, is a branch of data analysis and predictive </a:t>
            </a:r>
            <a:r>
              <a:rPr lang="en-IN" dirty="0" err="1"/>
              <a:t>modeling</a:t>
            </a:r>
            <a:r>
              <a:rPr lang="en-IN" dirty="0"/>
              <a:t> that aims to make predictions about future values based on historical data points in chronological order.</a:t>
            </a:r>
          </a:p>
          <a:p>
            <a:r>
              <a:rPr lang="en-IN" dirty="0"/>
              <a:t> In a time series, data is collected and recorded over regular intervals of time (i.e. hourly, daily, monthly, or yearly). Examples of time series data include stock prices, weather measurements, sales figures, website traffic, and more</a:t>
            </a:r>
          </a:p>
          <a:p>
            <a:pPr marL="0" indent="0">
              <a:buNone/>
            </a:pPr>
            <a:r>
              <a:rPr lang="en-IN" dirty="0"/>
              <a:t>The fields of application of Time series Analysis are numerous: Demand Planning is one of the most common application, however, from industry to industry there are other possible uses. For instance: </a:t>
            </a:r>
          </a:p>
          <a:p>
            <a:pPr marL="342900" indent="-342900">
              <a:buFont typeface="Arial" panose="020B0604020202020204" pitchFamily="34" charset="0"/>
              <a:buChar char="•"/>
            </a:pPr>
            <a:r>
              <a:rPr lang="en-IN" dirty="0"/>
              <a:t>Forecasting of shipped packages: workforce planning </a:t>
            </a:r>
          </a:p>
          <a:p>
            <a:pPr marL="342900" indent="-342900">
              <a:buFont typeface="Arial" panose="020B0604020202020204" pitchFamily="34" charset="0"/>
              <a:buChar char="•"/>
            </a:pPr>
            <a:r>
              <a:rPr lang="en-IN" dirty="0"/>
              <a:t>Forecasting of sales during promotions: optimizing warehouses</a:t>
            </a:r>
          </a:p>
          <a:p>
            <a:pPr marL="342900" indent="-342900">
              <a:buFont typeface="Arial" panose="020B0604020202020204" pitchFamily="34" charset="0"/>
              <a:buChar char="•"/>
            </a:pPr>
            <a:r>
              <a:rPr lang="en-IN" dirty="0"/>
              <a:t>Claims prediction: determining insurance policies </a:t>
            </a:r>
          </a:p>
          <a:p>
            <a:pPr marL="342900" indent="-342900">
              <a:buFont typeface="Arial" panose="020B0604020202020204" pitchFamily="34" charset="0"/>
              <a:buChar char="•"/>
            </a:pPr>
            <a:r>
              <a:rPr lang="en-IN" dirty="0"/>
              <a:t>Predictive Maintenance: improving operational efficiency </a:t>
            </a:r>
          </a:p>
          <a:p>
            <a:pPr marL="342900" indent="-342900">
              <a:buFont typeface="Arial" panose="020B0604020202020204" pitchFamily="34" charset="0"/>
              <a:buChar char="•"/>
            </a:pPr>
            <a:r>
              <a:rPr lang="en-IN" dirty="0"/>
              <a:t>Energy load forecasting: better planning and trading strategies</a:t>
            </a:r>
          </a:p>
        </p:txBody>
      </p:sp>
      <p:sp>
        <p:nvSpPr>
          <p:cNvPr id="4" name="Slide Number Placeholder 3">
            <a:extLst>
              <a:ext uri="{FF2B5EF4-FFF2-40B4-BE49-F238E27FC236}">
                <a16:creationId xmlns:a16="http://schemas.microsoft.com/office/drawing/2014/main" id="{1BF9CFE0-2F62-4D98-9377-5AE704390D0A}"/>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2</a:t>
            </a:fld>
            <a:endParaRPr lang="en-US"/>
          </a:p>
        </p:txBody>
      </p:sp>
    </p:spTree>
    <p:extLst>
      <p:ext uri="{BB962C8B-B14F-4D97-AF65-F5344CB8AC3E}">
        <p14:creationId xmlns:p14="http://schemas.microsoft.com/office/powerpoint/2010/main" val="168097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419450" y="1317072"/>
            <a:ext cx="10117122" cy="5201174"/>
          </a:xfrm>
        </p:spPr>
        <p:txBody>
          <a:bodyPr>
            <a:normAutofit/>
          </a:bodyPr>
          <a:lstStyle/>
          <a:p>
            <a:r>
              <a:rPr lang="en-IN" dirty="0">
                <a:latin typeface="Times New Roman" panose="02020603050405020304" pitchFamily="18" charset="0"/>
                <a:cs typeface="Times New Roman" panose="02020603050405020304" pitchFamily="18" charset="0"/>
              </a:rPr>
              <a:t>Recurrent Neural Networks (RNNs) offer several advantages for time series prediction tasks. </a:t>
            </a:r>
          </a:p>
          <a:p>
            <a:r>
              <a:rPr lang="en-IN" dirty="0">
                <a:latin typeface="Times New Roman" panose="02020603050405020304" pitchFamily="18" charset="0"/>
                <a:cs typeface="Times New Roman" panose="02020603050405020304" pitchFamily="18" charset="0"/>
              </a:rPr>
              <a:t>They can handle sequential data of varying lengths, capturing long-term dependencies and temporal patterns effectively. RNNs accommodate irregularly spaced time intervals and adapt to different forecasting tasks with input and output sequences of varying lengths.</a:t>
            </a:r>
          </a:p>
          <a:p>
            <a:r>
              <a:rPr lang="en-IN" dirty="0">
                <a:latin typeface="Times New Roman" panose="02020603050405020304" pitchFamily="18" charset="0"/>
                <a:cs typeface="Times New Roman" panose="02020603050405020304" pitchFamily="18" charset="0"/>
              </a:rPr>
              <a:t>The vanishing gradient problem is a challenge that affects the training of deep neural networks, including Recurrent Neural Networks (RNNs). </a:t>
            </a:r>
          </a:p>
          <a:p>
            <a:r>
              <a:rPr lang="en-IN" dirty="0">
                <a:latin typeface="Times New Roman" panose="02020603050405020304" pitchFamily="18" charset="0"/>
                <a:cs typeface="Times New Roman" panose="02020603050405020304" pitchFamily="18" charset="0"/>
              </a:rPr>
              <a:t>It occurs when gradients, which indicate the direction and magnitude of updates to network weights during training, become very small as they propagate backward through layers. This phenomenon hinders the ability of RNNs to learn long-range dependencies and can lead to slow or ineffective training.</a:t>
            </a:r>
          </a:p>
          <a:p>
            <a:r>
              <a:rPr lang="en-IN" dirty="0">
                <a:latin typeface="Times New Roman" panose="02020603050405020304" pitchFamily="18" charset="0"/>
                <a:cs typeface="Times New Roman" panose="02020603050405020304" pitchFamily="18" charset="0"/>
              </a:rPr>
              <a:t>While techniques like LSTMs and GRUs mitigate some issues, other advanced architectures like Transformers might outperform RNNs in certain complex time series scenarios, necessitating careful model selection.</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
        <p:nvSpPr>
          <p:cNvPr id="2" name="Title 1">
            <a:extLst>
              <a:ext uri="{FF2B5EF4-FFF2-40B4-BE49-F238E27FC236}">
                <a16:creationId xmlns:a16="http://schemas.microsoft.com/office/drawing/2014/main" id="{CF8A0802-88D4-5C55-7E0E-03949B7C096A}"/>
              </a:ext>
            </a:extLst>
          </p:cNvPr>
          <p:cNvSpPr>
            <a:spLocks noGrp="1"/>
          </p:cNvSpPr>
          <p:nvPr>
            <p:ph type="title"/>
          </p:nvPr>
        </p:nvSpPr>
        <p:spPr>
          <a:xfrm>
            <a:off x="645953" y="209725"/>
            <a:ext cx="7534275" cy="914400"/>
          </a:xfrm>
        </p:spPr>
        <p:txBody>
          <a:bodyPr/>
          <a:lstStyle/>
          <a:p>
            <a:r>
              <a:rPr lang="en-US" dirty="0"/>
              <a:t>Recurrent Neural Networks (RNNs) </a:t>
            </a:r>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D417F8-A381-E95E-0D39-4EA195878351}"/>
              </a:ext>
            </a:extLst>
          </p:cNvPr>
          <p:cNvSpPr>
            <a:spLocks noGrp="1"/>
          </p:cNvSpPr>
          <p:nvPr>
            <p:ph type="sldNum" sz="quarter" idx="4"/>
          </p:nvPr>
        </p:nvSpPr>
        <p:spPr/>
        <p:txBody>
          <a:bodyPr/>
          <a:lstStyle/>
          <a:p>
            <a:fld id="{58FB4751-880F-D840-AAA9-3A15815CC996}" type="slidenum">
              <a:rPr lang="en-US" smtClean="0"/>
              <a:pPr/>
              <a:t>4</a:t>
            </a:fld>
            <a:endParaRPr lang="en-US" dirty="0"/>
          </a:p>
        </p:txBody>
      </p:sp>
      <p:pic>
        <p:nvPicPr>
          <p:cNvPr id="4" name="Picture 3" descr="A screenshot of a computer&#10;&#10;Description automatically generated">
            <a:extLst>
              <a:ext uri="{FF2B5EF4-FFF2-40B4-BE49-F238E27FC236}">
                <a16:creationId xmlns:a16="http://schemas.microsoft.com/office/drawing/2014/main" id="{8B95BD53-DD01-6F9A-702B-F574E23709E8}"/>
              </a:ext>
            </a:extLst>
          </p:cNvPr>
          <p:cNvPicPr>
            <a:picLocks noChangeAspect="1"/>
          </p:cNvPicPr>
          <p:nvPr/>
        </p:nvPicPr>
        <p:blipFill>
          <a:blip r:embed="rId2"/>
          <a:srcRect l="28517" t="24186" r="29448" b="14263"/>
          <a:stretch/>
        </p:blipFill>
        <p:spPr>
          <a:xfrm>
            <a:off x="2136396" y="167667"/>
            <a:ext cx="7919207" cy="652266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66859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1831848" y="-58723"/>
            <a:ext cx="10360152" cy="1551963"/>
          </a:xfrm>
        </p:spPr>
        <p:txBody>
          <a:bodyPr/>
          <a:lstStyle/>
          <a:p>
            <a:pPr algn="ctr"/>
            <a:r>
              <a:rPr lang="en-IN" dirty="0"/>
              <a:t>Long Short-Term Memory (LSTM) and Gated Recurrent Unit (GRU)</a:t>
            </a: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182846" y="1686187"/>
            <a:ext cx="9553279" cy="4282580"/>
          </a:xfrm>
        </p:spPr>
        <p:txBody>
          <a:bodyPr/>
          <a:lstStyle/>
          <a:p>
            <a:r>
              <a:rPr lang="en-IN" dirty="0"/>
              <a:t>1)Traditional RNNs struggle with the vanishing gradient problem, which makes it difficult for the network to identify long-term dependencies in sequential data. However, this challenge is elegantly addressed by LSTM, as it incorporates specialized memory cells and gating mechanisms that preserve and control the flow of gradients over extended sequences. This enables the network to capture long-term dependencies more effectively and significantly enhances its ability to learn from sequential data. LSTM has three gates (input, forget, and output) and excels at capturing long-term dependencies.</a:t>
            </a:r>
          </a:p>
          <a:p>
            <a:r>
              <a:rPr lang="en-IN" dirty="0"/>
              <a:t>2)Gated Recurrent Unit (GRU), a simplified version of LSTM with two gates (reset and update), maintains efficiency and performance similar to LSTM, making it widely used in time series tasks.</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6D048D-9146-9476-F6DC-311F7DDC3898}"/>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3" name="AutoShape 4">
            <a:extLst>
              <a:ext uri="{FF2B5EF4-FFF2-40B4-BE49-F238E27FC236}">
                <a16:creationId xmlns:a16="http://schemas.microsoft.com/office/drawing/2014/main" id="{5C6422E9-4EBE-02DB-383E-A004D87A5974}"/>
              </a:ext>
            </a:extLst>
          </p:cNvPr>
          <p:cNvSpPr>
            <a:spLocks noChangeAspect="1" noChangeArrowheads="1"/>
          </p:cNvSpPr>
          <p:nvPr/>
        </p:nvSpPr>
        <p:spPr bwMode="auto">
          <a:xfrm>
            <a:off x="2558643" y="540391"/>
            <a:ext cx="6425966" cy="30410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computer">
            <a:extLst>
              <a:ext uri="{FF2B5EF4-FFF2-40B4-BE49-F238E27FC236}">
                <a16:creationId xmlns:a16="http://schemas.microsoft.com/office/drawing/2014/main" id="{EC67E317-6630-72F2-B99D-A99F05FB6122}"/>
              </a:ext>
            </a:extLst>
          </p:cNvPr>
          <p:cNvPicPr>
            <a:picLocks noChangeAspect="1"/>
          </p:cNvPicPr>
          <p:nvPr/>
        </p:nvPicPr>
        <p:blipFill>
          <a:blip r:embed="rId2"/>
          <a:srcRect l="28555" t="26054" r="29886" b="10215"/>
          <a:stretch/>
        </p:blipFill>
        <p:spPr>
          <a:xfrm>
            <a:off x="763398" y="58723"/>
            <a:ext cx="10590401" cy="6799277"/>
          </a:xfrm>
          <a:prstGeom prst="rect">
            <a:avLst/>
          </a:prstGeom>
        </p:spPr>
      </p:pic>
    </p:spTree>
    <p:extLst>
      <p:ext uri="{BB962C8B-B14F-4D97-AF65-F5344CB8AC3E}">
        <p14:creationId xmlns:p14="http://schemas.microsoft.com/office/powerpoint/2010/main" val="263185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0" y="308344"/>
            <a:ext cx="5641848" cy="5029200"/>
          </a:xfrm>
        </p:spPr>
        <p:txBody>
          <a:bodyPr anchor="ctr">
            <a:normAutofit/>
          </a:bodyPr>
          <a:lstStyle/>
          <a:p>
            <a:r>
              <a:rPr lang="en-US" dirty="0"/>
              <a:t>Comparison of Performance of Simple RNN &amp; LSTM &amp; GRU</a:t>
            </a:r>
          </a:p>
        </p:txBody>
      </p:sp>
      <p:pic>
        <p:nvPicPr>
          <p:cNvPr id="8" name="Picture 7" descr="A graph of different colored lines&#10;&#10;Description automatically generated with medium confidence">
            <a:extLst>
              <a:ext uri="{FF2B5EF4-FFF2-40B4-BE49-F238E27FC236}">
                <a16:creationId xmlns:a16="http://schemas.microsoft.com/office/drawing/2014/main" id="{7D5A1598-66CC-D81C-7B11-645ADE33D7BB}"/>
              </a:ext>
            </a:extLst>
          </p:cNvPr>
          <p:cNvPicPr>
            <a:picLocks noChangeAspect="1"/>
          </p:cNvPicPr>
          <p:nvPr/>
        </p:nvPicPr>
        <p:blipFill>
          <a:blip r:embed="rId2"/>
          <a:srcRect t="7019"/>
          <a:stretch/>
        </p:blipFill>
        <p:spPr>
          <a:xfrm>
            <a:off x="4603899" y="707546"/>
            <a:ext cx="7466880" cy="5618826"/>
          </a:xfrm>
          <a:prstGeom prst="rect">
            <a:avLst/>
          </a:prstGeom>
          <a:noFill/>
        </p:spPr>
      </p:pic>
      <p:sp>
        <p:nvSpPr>
          <p:cNvPr id="5" name="Slide Number Placeholder 4" hidden="1">
            <a:extLst>
              <a:ext uri="{FF2B5EF4-FFF2-40B4-BE49-F238E27FC236}">
                <a16:creationId xmlns:a16="http://schemas.microsoft.com/office/drawing/2014/main" id="{7F576313-F1C8-57CB-82F6-54BC07D3B9F4}"/>
              </a:ext>
            </a:extLst>
          </p:cNvPr>
          <p:cNvSpPr>
            <a:spLocks noGrp="1"/>
          </p:cNvSpPr>
          <p:nvPr>
            <p:ph type="sldNum" sz="quarter" idx="4294967295"/>
          </p:nvPr>
        </p:nvSpPr>
        <p:spPr>
          <a:xfrm>
            <a:off x="11353800" y="5879804"/>
            <a:ext cx="661416" cy="895899"/>
          </a:xfrm>
        </p:spPr>
        <p:txBody>
          <a:bodyPr/>
          <a:lstStyle/>
          <a:p>
            <a:pPr>
              <a:spcAft>
                <a:spcPts val="600"/>
              </a:spcAft>
            </a:pPr>
            <a:fld id="{58FB4751-880F-D840-AAA9-3A15815CC996}" type="slidenum">
              <a:rPr lang="en-US" smtClean="0"/>
              <a:pPr>
                <a:spcAft>
                  <a:spcPts val="600"/>
                </a:spcAft>
              </a:pPr>
              <a:t>7</a:t>
            </a:fld>
            <a:endParaRPr lang="en-US"/>
          </a:p>
        </p:txBody>
      </p:sp>
    </p:spTree>
    <p:extLst>
      <p:ext uri="{BB962C8B-B14F-4D97-AF65-F5344CB8AC3E}">
        <p14:creationId xmlns:p14="http://schemas.microsoft.com/office/powerpoint/2010/main" val="53780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008475" y="914400"/>
            <a:ext cx="5641848" cy="5029200"/>
          </a:xfrm>
        </p:spPr>
        <p:txBody>
          <a:bodyPr/>
          <a:lstStyle/>
          <a:p>
            <a:r>
              <a:rPr lang="en-US" sz="6000"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{DA3A7BC3-65E8-4CDD-B6E5-41D6747077F6}tf11964407_win32</Template>
  <TotalTime>22</TotalTime>
  <Words>496</Words>
  <Application>Microsoft Office PowerPoint</Application>
  <PresentationFormat>Widescreen</PresentationFormat>
  <Paragraphs>31</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 Light</vt:lpstr>
      <vt:lpstr>Sagona Book</vt:lpstr>
      <vt:lpstr>Times New Roman</vt:lpstr>
      <vt:lpstr>Custom</vt:lpstr>
      <vt:lpstr>Time Series Prediction using RNN</vt:lpstr>
      <vt:lpstr>Time Series Prediction</vt:lpstr>
      <vt:lpstr>Recurrent Neural Networks (RNNs) </vt:lpstr>
      <vt:lpstr>PowerPoint Presentation</vt:lpstr>
      <vt:lpstr>Long Short-Term Memory (LSTM) and Gated Recurrent Unit (GRU)</vt:lpstr>
      <vt:lpstr>PowerPoint Presentation</vt:lpstr>
      <vt:lpstr>Comparison of Performance of Simple RNN &amp; LSTM &amp; GRU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kashishdingreja@gmail.com</dc:creator>
  <cp:lastModifiedBy>kashishdingreja@gmail.com</cp:lastModifiedBy>
  <cp:revision>1</cp:revision>
  <dcterms:created xsi:type="dcterms:W3CDTF">2024-09-23T02:43:43Z</dcterms:created>
  <dcterms:modified xsi:type="dcterms:W3CDTF">2024-09-23T03:06:22Z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