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E5BBA-5CAF-4632-B842-FEF56C14791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AB5E3-567D-4E76-921A-C1C467C00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5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B5E3-567D-4E76-921A-C1C467C005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Predicting Road Accidents in Seattle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2"/>
                </a:solidFill>
              </a:rPr>
              <a:t>Predicting road accidents severity considering nature </a:t>
            </a:r>
            <a:r>
              <a:rPr lang="en-IN" sz="2800" b="1" dirty="0">
                <a:solidFill>
                  <a:schemeClr val="tx2"/>
                </a:solidFill>
              </a:rPr>
              <a:t>factors </a:t>
            </a:r>
            <a:r>
              <a:rPr lang="en-IN" sz="2800" b="1" dirty="0" smtClean="0">
                <a:solidFill>
                  <a:schemeClr val="tx2"/>
                </a:solidFill>
              </a:rPr>
              <a:t>and human factors as y-variable</a:t>
            </a:r>
            <a:endParaRPr lang="en-IN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According to 2017 WSDOT (Washington State Department of Transportation) data, a car accident occurs </a:t>
            </a:r>
            <a:r>
              <a:rPr lang="en-IN" sz="1800" b="1" i="1" dirty="0"/>
              <a:t>every 4 minutes and a person dies due to a car crash every 20 </a:t>
            </a:r>
            <a:r>
              <a:rPr lang="en-IN" sz="1800" b="1" i="1" dirty="0" smtClean="0"/>
              <a:t>hours</a:t>
            </a:r>
          </a:p>
          <a:p>
            <a:endParaRPr lang="en-IN" sz="1800" b="1" i="1" dirty="0" smtClean="0"/>
          </a:p>
          <a:p>
            <a:r>
              <a:rPr lang="en-IN" sz="1800" dirty="0"/>
              <a:t>Predicting road accidents will help Seattle Department of Transportation </a:t>
            </a:r>
            <a:endParaRPr lang="en-IN" sz="1800" dirty="0" smtClean="0"/>
          </a:p>
          <a:p>
            <a:pPr lvl="1"/>
            <a:r>
              <a:rPr lang="en-IN" sz="1800" dirty="0" smtClean="0"/>
              <a:t>To improve </a:t>
            </a:r>
            <a:r>
              <a:rPr lang="en-IN" sz="1800" dirty="0"/>
              <a:t>traffic policies </a:t>
            </a:r>
            <a:endParaRPr lang="en-IN" sz="1800" dirty="0" smtClean="0"/>
          </a:p>
          <a:p>
            <a:pPr lvl="1"/>
            <a:r>
              <a:rPr lang="en-IN" sz="1800" dirty="0" smtClean="0"/>
              <a:t>Update </a:t>
            </a:r>
            <a:r>
              <a:rPr lang="en-IN" sz="1800" dirty="0"/>
              <a:t>public facilities such as street lamp, speed bumps at proper </a:t>
            </a:r>
            <a:r>
              <a:rPr lang="en-IN" sz="1800" dirty="0" smtClean="0"/>
              <a:t>positions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1800" dirty="0"/>
              <a:t>Car rental or insurance companies </a:t>
            </a:r>
            <a:r>
              <a:rPr lang="en-IN" sz="1800" dirty="0" smtClean="0"/>
              <a:t>can also use this model to classify </a:t>
            </a:r>
            <a:r>
              <a:rPr lang="en-IN" sz="1800" dirty="0"/>
              <a:t>potential customers and design different </a:t>
            </a:r>
            <a:r>
              <a:rPr lang="en-IN" sz="1800" dirty="0" smtClean="0"/>
              <a:t>services based </a:t>
            </a:r>
            <a:r>
              <a:rPr lang="en-IN" sz="1800" dirty="0"/>
              <a:t>on customers driving </a:t>
            </a:r>
            <a:r>
              <a:rPr lang="en-IN" sz="1800" dirty="0" smtClean="0"/>
              <a:t>habits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1338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Seattle Department of Transportation provides traffic accident data with all kinds of collisions from 2004 for almost 15 </a:t>
            </a:r>
            <a:r>
              <a:rPr lang="en-IN" sz="1800" dirty="0" smtClean="0"/>
              <a:t>years</a:t>
            </a:r>
          </a:p>
          <a:p>
            <a:endParaRPr lang="en-IN" sz="1800" b="1" i="1" dirty="0" smtClean="0"/>
          </a:p>
          <a:p>
            <a:r>
              <a:rPr lang="en-IN" sz="1800" dirty="0"/>
              <a:t>In total, </a:t>
            </a:r>
            <a:r>
              <a:rPr lang="en-IN" sz="1800" dirty="0" smtClean="0"/>
              <a:t>194673 </a:t>
            </a:r>
            <a:r>
              <a:rPr lang="en-IN" sz="1800" dirty="0"/>
              <a:t>rows and </a:t>
            </a:r>
            <a:r>
              <a:rPr lang="en-IN" sz="1800" dirty="0" smtClean="0"/>
              <a:t>38 </a:t>
            </a:r>
            <a:r>
              <a:rPr lang="en-IN" sz="1800" dirty="0"/>
              <a:t>features in the raw </a:t>
            </a:r>
            <a:r>
              <a:rPr lang="en-IN" sz="1800" dirty="0" smtClean="0"/>
              <a:t>dataset</a:t>
            </a:r>
          </a:p>
          <a:p>
            <a:endParaRPr lang="en-IN" sz="1800" dirty="0" smtClean="0"/>
          </a:p>
          <a:p>
            <a:r>
              <a:rPr lang="en-IN" sz="1800" dirty="0" smtClean="0"/>
              <a:t>For the features, where the majority of data was missing were dropped</a:t>
            </a:r>
          </a:p>
          <a:p>
            <a:endParaRPr lang="en-IN" sz="1800" dirty="0"/>
          </a:p>
          <a:p>
            <a:r>
              <a:rPr lang="en-IN" sz="1800" dirty="0" smtClean="0"/>
              <a:t>Cleaned </a:t>
            </a:r>
            <a:r>
              <a:rPr lang="en-IN" sz="1800" dirty="0"/>
              <a:t>data contains </a:t>
            </a:r>
            <a:r>
              <a:rPr lang="en-IN" sz="1800" dirty="0" smtClean="0"/>
              <a:t>31 features</a:t>
            </a:r>
          </a:p>
          <a:p>
            <a:endParaRPr lang="en-IN" sz="1800" dirty="0"/>
          </a:p>
          <a:p>
            <a:r>
              <a:rPr lang="en-IN" sz="1800" dirty="0"/>
              <a:t>To predict the damage level of road accidents, the indicator 'SEVERITUCODE' is chosen as the dependent </a:t>
            </a:r>
            <a:r>
              <a:rPr lang="en-IN" sz="1800" dirty="0" smtClean="0"/>
              <a:t>variable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18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2"/>
                </a:solidFill>
              </a:rPr>
              <a:t>Majority of accidents happened on a Friday, around the block when the weather condition was clear</a:t>
            </a:r>
            <a:endParaRPr lang="en-IN" sz="2800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30062"/>
            <a:ext cx="8111769" cy="2423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" y="1427640"/>
            <a:ext cx="3640880" cy="215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397974"/>
            <a:ext cx="3412179" cy="27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Mostly two vehicle were involved in an accident and neither of it were parked. The weather condition seems to be dry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3509942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62" y="1417638"/>
            <a:ext cx="3498508" cy="2717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84" y="4108007"/>
            <a:ext cx="5257800" cy="25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532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1247393"/>
            <a:ext cx="380328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" y="3939518"/>
            <a:ext cx="4724400" cy="1568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6019800"/>
            <a:ext cx="1495425" cy="4476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35857"/>
              </p:ext>
            </p:extLst>
          </p:nvPr>
        </p:nvGraphicFramePr>
        <p:xfrm>
          <a:off x="6248400" y="5837090"/>
          <a:ext cx="2662914" cy="6667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638"/>
                <a:gridCol w="887638"/>
                <a:gridCol w="887638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Jaccard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F1-score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LogLoss</a:t>
                      </a:r>
                      <a:endParaRPr lang="en-IN" sz="1800" dirty="0"/>
                    </a:p>
                  </a:txBody>
                  <a:tcPr anchor="ctr"/>
                </a:tc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0.74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0.83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0.55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419600" y="1716171"/>
            <a:ext cx="3657600" cy="666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By setting </a:t>
            </a:r>
            <a:r>
              <a:rPr lang="en-IN" sz="1200" dirty="0"/>
              <a:t>the value of </a:t>
            </a:r>
            <a:r>
              <a:rPr lang="en-IN" sz="1200" b="1" i="1" dirty="0"/>
              <a:t>c at 0.001 and </a:t>
            </a:r>
            <a:r>
              <a:rPr lang="en-IN" sz="1200" b="1" i="1" dirty="0" smtClean="0"/>
              <a:t>solver at liblinear</a:t>
            </a:r>
            <a:r>
              <a:rPr lang="en-IN" sz="1200" dirty="0" smtClean="0"/>
              <a:t> maximum testing accuracy is achieved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61113" y="1930348"/>
            <a:ext cx="928086" cy="2137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336" y="3568689"/>
            <a:ext cx="2252749" cy="297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 smtClean="0">
                <a:solidFill>
                  <a:schemeClr val="tx2"/>
                </a:solidFill>
              </a:rPr>
              <a:t>Classification Report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235426" y="4114800"/>
            <a:ext cx="36576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The model is able to predict the severity code 1 – Property damage with a recall value of 0.96 (96% accurate) </a:t>
            </a:r>
          </a:p>
          <a:p>
            <a:r>
              <a:rPr lang="en-IN" sz="1200" dirty="0" smtClean="0"/>
              <a:t>For severity code 2 – Injury the recall value is 0.24 (24% accurate)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4419027" y="4640362"/>
            <a:ext cx="928086" cy="2137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6213" y="5654994"/>
            <a:ext cx="2252749" cy="297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 smtClean="0">
                <a:solidFill>
                  <a:schemeClr val="tx2"/>
                </a:solidFill>
              </a:rPr>
              <a:t>Confusion Matrix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1571883" y="6035885"/>
            <a:ext cx="928086" cy="2137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74085" y="5722497"/>
            <a:ext cx="3657600" cy="8842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The model predicted severity code 1 correctly 35,701 instances and failed in 1665 instances</a:t>
            </a:r>
          </a:p>
          <a:p>
            <a:r>
              <a:rPr lang="en-IN" sz="1200" dirty="0"/>
              <a:t>The model predicted severity code </a:t>
            </a:r>
            <a:r>
              <a:rPr lang="en-IN" sz="1200" dirty="0" smtClean="0"/>
              <a:t>2 </a:t>
            </a:r>
            <a:r>
              <a:rPr lang="en-IN" sz="1200" dirty="0"/>
              <a:t>correctly </a:t>
            </a:r>
            <a:r>
              <a:rPr lang="en-IN" sz="1200" dirty="0" smtClean="0"/>
              <a:t>12,592 instances </a:t>
            </a:r>
            <a:r>
              <a:rPr lang="en-IN" sz="1200" dirty="0"/>
              <a:t>and failed </a:t>
            </a:r>
            <a:r>
              <a:rPr lang="en-IN" sz="1200" dirty="0" smtClean="0"/>
              <a:t>in 4063 instances</a:t>
            </a:r>
            <a:endParaRPr lang="en-IN" sz="12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453482" y="5506277"/>
            <a:ext cx="2252749" cy="2974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 smtClean="0">
                <a:solidFill>
                  <a:schemeClr val="tx2"/>
                </a:solidFill>
              </a:rPr>
              <a:t>Overall Model Score</a:t>
            </a:r>
            <a:endParaRPr lang="en-IN" sz="1600" b="1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" y="3495293"/>
            <a:ext cx="899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213" y="5506277"/>
            <a:ext cx="899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1335" y="913262"/>
            <a:ext cx="2874265" cy="297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 smtClean="0">
                <a:solidFill>
                  <a:schemeClr val="tx2"/>
                </a:solidFill>
              </a:rPr>
              <a:t>Find the right c value and solver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62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k-nearest neighbors (KNN)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3356689" cy="209073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1828800"/>
            <a:ext cx="3657600" cy="666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By setting </a:t>
            </a:r>
            <a:r>
              <a:rPr lang="en-IN" sz="1200" dirty="0"/>
              <a:t>the value of </a:t>
            </a:r>
            <a:r>
              <a:rPr lang="en-IN" sz="1200" b="1" i="1" dirty="0" smtClean="0"/>
              <a:t>k at 8 </a:t>
            </a:r>
            <a:r>
              <a:rPr lang="en-IN" sz="1200" dirty="0" smtClean="0"/>
              <a:t>maximum testing accuracy is achieved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280113" y="2042977"/>
            <a:ext cx="928086" cy="2137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335" y="913262"/>
            <a:ext cx="2874265" cy="297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 smtClean="0">
                <a:solidFill>
                  <a:schemeClr val="tx2"/>
                </a:solidFill>
              </a:rPr>
              <a:t>Find the right k value</a:t>
            </a:r>
            <a:endParaRPr lang="en-IN" sz="16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" y="36576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2"/>
              </p:ext>
            </p:extLst>
          </p:nvPr>
        </p:nvGraphicFramePr>
        <p:xfrm>
          <a:off x="7130139" y="2859209"/>
          <a:ext cx="1775276" cy="6667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638"/>
                <a:gridCol w="887638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Jaccard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F1-score</a:t>
                      </a:r>
                      <a:endParaRPr lang="en-IN" sz="1400" dirty="0"/>
                    </a:p>
                  </a:txBody>
                  <a:tcPr anchor="ctr"/>
                </a:tc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0.73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0.71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6848579" y="2514600"/>
            <a:ext cx="2252749" cy="2974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 smtClean="0">
                <a:solidFill>
                  <a:schemeClr val="tx2"/>
                </a:solidFill>
              </a:rPr>
              <a:t>Overall Model Score</a:t>
            </a:r>
            <a:endParaRPr lang="en-IN" sz="1600" b="1" dirty="0">
              <a:solidFill>
                <a:schemeClr val="tx2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3296" y="3674750"/>
            <a:ext cx="8229600" cy="63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tx2"/>
                </a:solidFill>
              </a:rPr>
              <a:t>Decision tree classifier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813555"/>
            <a:ext cx="2770608" cy="146288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1791" y="4393375"/>
            <a:ext cx="2874265" cy="297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 smtClean="0">
                <a:solidFill>
                  <a:schemeClr val="tx2"/>
                </a:solidFill>
              </a:rPr>
              <a:t>Find the right d value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200123" y="5166293"/>
            <a:ext cx="3505477" cy="6667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By setting </a:t>
            </a:r>
            <a:r>
              <a:rPr lang="en-IN" sz="1200" dirty="0"/>
              <a:t>the value of </a:t>
            </a:r>
            <a:r>
              <a:rPr lang="en-IN" sz="1200" b="1" i="1" dirty="0" smtClean="0"/>
              <a:t>k at 5 </a:t>
            </a:r>
            <a:r>
              <a:rPr lang="en-IN" sz="1200" dirty="0" smtClean="0"/>
              <a:t>maximum testing accuracy is achieved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441636" y="5380470"/>
            <a:ext cx="928086" cy="2137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43215"/>
              </p:ext>
            </p:extLst>
          </p:nvPr>
        </p:nvGraphicFramePr>
        <p:xfrm>
          <a:off x="7151475" y="6028935"/>
          <a:ext cx="1775276" cy="6667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638"/>
                <a:gridCol w="887638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Jaccard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F1-score</a:t>
                      </a:r>
                      <a:endParaRPr lang="en-IN" sz="1400" dirty="0"/>
                    </a:p>
                  </a:txBody>
                  <a:tcPr anchor="ctr"/>
                </a:tc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0.75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0.71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6869915" y="5684326"/>
            <a:ext cx="2252749" cy="2974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 smtClean="0">
                <a:solidFill>
                  <a:schemeClr val="tx2"/>
                </a:solidFill>
              </a:rPr>
              <a:t>Overall Model Score</a:t>
            </a:r>
            <a:endParaRPr lang="en-IN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2"/>
                </a:solidFill>
              </a:rPr>
              <a:t>Results/Conclusion</a:t>
            </a:r>
            <a:endParaRPr lang="en-IN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32997"/>
              </p:ext>
            </p:extLst>
          </p:nvPr>
        </p:nvGraphicFramePr>
        <p:xfrm>
          <a:off x="457200" y="1417638"/>
          <a:ext cx="5867400" cy="1432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  <a:gridCol w="1104900"/>
                <a:gridCol w="1466850"/>
                <a:gridCol w="146685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Jaccard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F1-score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LogLoss</a:t>
                      </a:r>
                      <a:endParaRPr lang="en-IN" sz="20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solidFill>
                            <a:schemeClr val="tx2"/>
                          </a:solidFill>
                        </a:rPr>
                        <a:t>Logistic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0.55</a:t>
                      </a:r>
                      <a:endParaRPr lang="en-IN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solidFill>
                            <a:schemeClr val="tx2"/>
                          </a:solidFill>
                        </a:rPr>
                        <a:t>KNN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solidFill>
                            <a:schemeClr val="tx2"/>
                          </a:solidFill>
                        </a:rPr>
                        <a:t>Decision tree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1752600"/>
            <a:ext cx="685800" cy="3813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9392" y="3188208"/>
            <a:ext cx="8229600" cy="32766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Logistic regression model can be used for predicting the accident severity from the data provided as it has the highest F1 – score</a:t>
            </a:r>
          </a:p>
          <a:p>
            <a:endParaRPr lang="en-IN" sz="1800" b="1" i="1" dirty="0"/>
          </a:p>
          <a:p>
            <a:r>
              <a:rPr lang="en-IN" sz="1800" dirty="0" smtClean="0"/>
              <a:t>However, model can be further improvised if we have the missing data for other </a:t>
            </a:r>
            <a:r>
              <a:rPr lang="en-IN" sz="1800" dirty="0"/>
              <a:t>critical variables like 'INATTENTIONIND','UNDERINFL', and 'SPEEDING' 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7924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440</Words>
  <Application>Microsoft Office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Predicting Road Accidents in Seattle</vt:lpstr>
      <vt:lpstr>Predicting road accidents severity considering nature factors and human factors as y-variable</vt:lpstr>
      <vt:lpstr>Data acquisition and cleaning</vt:lpstr>
      <vt:lpstr>Majority of accidents happened on a Friday, around the block when the weather condition was clear</vt:lpstr>
      <vt:lpstr>Mostly two vehicle were involved in an accident and neither of it were parked. The weather condition seems to be dry</vt:lpstr>
      <vt:lpstr>Logistic Regression</vt:lpstr>
      <vt:lpstr>k-nearest neighbors (KNN) algorithm</vt:lpstr>
      <vt:lpstr>Results/Conclusion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Road Accidents in Seattle</dc:title>
  <dc:creator>Sowjanya</dc:creator>
  <cp:lastModifiedBy>shashikanth Kankekar</cp:lastModifiedBy>
  <cp:revision>29</cp:revision>
  <dcterms:created xsi:type="dcterms:W3CDTF">2006-08-16T00:00:00Z</dcterms:created>
  <dcterms:modified xsi:type="dcterms:W3CDTF">2020-09-23T20:19:59Z</dcterms:modified>
</cp:coreProperties>
</file>