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f81a6dd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f81a6dd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c5b8f35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c5b8f35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f81a6dd3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f81a6dd3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f81a6dd3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f81a6dd3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f81a6dd3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f81a6dd3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f81a6dd3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5f81a6dd3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f81a6dd3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f81a6dd3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f81a6dd3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f81a6dd3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f81a6dd3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f81a6dd3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f81a6dd3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f81a6dd3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f81a6dd3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f81a6dd3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f81a6dd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f81a6dd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f81a6dd3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5f81a6dd3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f81a6dd3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f81a6dd3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f81a6dd31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f81a6dd3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5f3ab61f3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5f3ab61f3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f81a6dd31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5f81a6dd31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fbba249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5fbba249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f81a6dd3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f81a6dd3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f81a6dd3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f81a6dd3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f81a6dd3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f81a6dd3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f81a6dd3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f81a6dd3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f3ab61f3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f3ab61f3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c5b8f35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c5b8f35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c5b8f35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c5b8f35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54450" y="762800"/>
            <a:ext cx="7835100" cy="1293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200">
                <a:solidFill>
                  <a:srgbClr val="C00000"/>
                </a:solidFill>
                <a:latin typeface="Calibri"/>
                <a:ea typeface="Calibri"/>
                <a:cs typeface="Calibri"/>
                <a:sym typeface="Calibri"/>
              </a:rPr>
              <a:t>Capstone Project</a:t>
            </a:r>
            <a:endParaRPr b="1" sz="7200">
              <a:solidFill>
                <a:srgbClr val="C00000"/>
              </a:solidFill>
              <a:latin typeface="Calibri"/>
              <a:ea typeface="Calibri"/>
              <a:cs typeface="Calibri"/>
              <a:sym typeface="Calibri"/>
            </a:endParaRPr>
          </a:p>
        </p:txBody>
      </p:sp>
      <p:sp>
        <p:nvSpPr>
          <p:cNvPr id="55" name="Google Shape;55;p13"/>
          <p:cNvSpPr txBox="1"/>
          <p:nvPr/>
        </p:nvSpPr>
        <p:spPr>
          <a:xfrm>
            <a:off x="3018550" y="2942250"/>
            <a:ext cx="3000000" cy="1828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rgbClr val="2F5496"/>
                </a:solidFill>
              </a:rPr>
              <a:t>Team- Data Minds</a:t>
            </a:r>
            <a:endParaRPr b="1" sz="2400">
              <a:solidFill>
                <a:srgbClr val="2F5496"/>
              </a:solidFill>
            </a:endParaRPr>
          </a:p>
          <a:p>
            <a:pPr indent="0" lvl="0" marL="0" rtl="0" algn="ctr">
              <a:lnSpc>
                <a:spcPct val="115000"/>
              </a:lnSpc>
              <a:spcBef>
                <a:spcPts val="0"/>
              </a:spcBef>
              <a:spcAft>
                <a:spcPts val="0"/>
              </a:spcAft>
              <a:buNone/>
            </a:pPr>
            <a:r>
              <a:rPr b="1" lang="en" sz="2400">
                <a:solidFill>
                  <a:srgbClr val="2F5496"/>
                </a:solidFill>
              </a:rPr>
              <a:t>Team Members</a:t>
            </a:r>
            <a:endParaRPr b="1" sz="2400">
              <a:solidFill>
                <a:srgbClr val="2F5496"/>
              </a:solidFill>
            </a:endParaRPr>
          </a:p>
          <a:p>
            <a:pPr indent="0" lvl="0" marL="0" rtl="0" algn="ctr">
              <a:lnSpc>
                <a:spcPct val="115000"/>
              </a:lnSpc>
              <a:spcBef>
                <a:spcPts val="0"/>
              </a:spcBef>
              <a:spcAft>
                <a:spcPts val="0"/>
              </a:spcAft>
              <a:buNone/>
            </a:pPr>
            <a:r>
              <a:rPr b="1" lang="en" sz="2400">
                <a:solidFill>
                  <a:srgbClr val="2F5496"/>
                </a:solidFill>
              </a:rPr>
              <a:t>Uday Kant</a:t>
            </a:r>
            <a:endParaRPr b="1" sz="2400">
              <a:solidFill>
                <a:srgbClr val="2F5496"/>
              </a:solidFill>
            </a:endParaRPr>
          </a:p>
          <a:p>
            <a:pPr indent="0" lvl="0" marL="0" rtl="0" algn="ctr">
              <a:lnSpc>
                <a:spcPct val="115000"/>
              </a:lnSpc>
              <a:spcBef>
                <a:spcPts val="0"/>
              </a:spcBef>
              <a:spcAft>
                <a:spcPts val="0"/>
              </a:spcAft>
              <a:buNone/>
            </a:pPr>
            <a:r>
              <a:rPr b="1" lang="en" sz="2400">
                <a:solidFill>
                  <a:srgbClr val="2F5496"/>
                </a:solidFill>
              </a:rPr>
              <a:t>Sonu Kumar</a:t>
            </a:r>
            <a:endParaRPr b="1" sz="2400">
              <a:solidFill>
                <a:srgbClr val="2F5496"/>
              </a:solidFill>
            </a:endParaRPr>
          </a:p>
        </p:txBody>
      </p:sp>
      <p:sp>
        <p:nvSpPr>
          <p:cNvPr id="56" name="Google Shape;56;p13"/>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57" name="Google Shape;57;p13"/>
          <p:cNvSpPr txBox="1"/>
          <p:nvPr/>
        </p:nvSpPr>
        <p:spPr>
          <a:xfrm>
            <a:off x="2244825" y="1983300"/>
            <a:ext cx="4805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2F5496"/>
                </a:solidFill>
              </a:rPr>
              <a:t>Credit Card Default Prediction</a:t>
            </a:r>
            <a:endParaRPr b="1" sz="2400">
              <a:solidFill>
                <a:srgbClr val="2F549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131" name="Google Shape;131;p22"/>
          <p:cNvSpPr txBox="1"/>
          <p:nvPr/>
        </p:nvSpPr>
        <p:spPr>
          <a:xfrm>
            <a:off x="994550" y="1587250"/>
            <a:ext cx="61881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32" name="Google Shape;132;p22"/>
          <p:cNvSpPr txBox="1"/>
          <p:nvPr/>
        </p:nvSpPr>
        <p:spPr>
          <a:xfrm>
            <a:off x="109650" y="823750"/>
            <a:ext cx="89247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2F5496"/>
              </a:buClr>
              <a:buSzPts val="2000"/>
              <a:buFont typeface="Calibri"/>
              <a:buChar char="●"/>
            </a:pPr>
            <a:r>
              <a:rPr b="1" lang="en" sz="2000">
                <a:solidFill>
                  <a:srgbClr val="2F5496"/>
                </a:solidFill>
                <a:highlight>
                  <a:srgbClr val="FFFFFF"/>
                </a:highlight>
                <a:latin typeface="Calibri"/>
                <a:ea typeface="Calibri"/>
                <a:cs typeface="Calibri"/>
                <a:sym typeface="Calibri"/>
              </a:rPr>
              <a:t>Pairplot visualizes given data to find the relationship between them where the variables can be continuous or categorical. </a:t>
            </a:r>
            <a:endParaRPr b="1" sz="2000">
              <a:solidFill>
                <a:srgbClr val="2F5496"/>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b="1" sz="2000">
              <a:solidFill>
                <a:srgbClr val="2F5496"/>
              </a:solidFill>
              <a:highlight>
                <a:srgbClr val="FFFFFF"/>
              </a:highlight>
              <a:latin typeface="Calibri"/>
              <a:ea typeface="Calibri"/>
              <a:cs typeface="Calibri"/>
              <a:sym typeface="Calibri"/>
            </a:endParaRPr>
          </a:p>
          <a:p>
            <a:pPr indent="-355600" lvl="0" marL="457200" rtl="0" algn="l">
              <a:spcBef>
                <a:spcPts val="0"/>
              </a:spcBef>
              <a:spcAft>
                <a:spcPts val="0"/>
              </a:spcAft>
              <a:buClr>
                <a:srgbClr val="2F5496"/>
              </a:buClr>
              <a:buSzPts val="2000"/>
              <a:buFont typeface="Calibri"/>
              <a:buChar char="●"/>
            </a:pPr>
            <a:r>
              <a:rPr b="1" lang="en" sz="2000">
                <a:solidFill>
                  <a:srgbClr val="2F5496"/>
                </a:solidFill>
                <a:highlight>
                  <a:srgbClr val="FFFFFF"/>
                </a:highlight>
                <a:latin typeface="Calibri"/>
                <a:ea typeface="Calibri"/>
                <a:cs typeface="Calibri"/>
                <a:sym typeface="Calibri"/>
              </a:rPr>
              <a:t>Plot pairwise relationships in a data-set.</a:t>
            </a:r>
            <a:endParaRPr b="1" sz="2000">
              <a:solidFill>
                <a:srgbClr val="2F5496"/>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b="1" sz="2000">
              <a:solidFill>
                <a:srgbClr val="2F5496"/>
              </a:solidFill>
              <a:highlight>
                <a:srgbClr val="FFFFFF"/>
              </a:highlight>
              <a:latin typeface="Calibri"/>
              <a:ea typeface="Calibri"/>
              <a:cs typeface="Calibri"/>
              <a:sym typeface="Calibri"/>
            </a:endParaRPr>
          </a:p>
          <a:p>
            <a:pPr indent="-355600" lvl="0" marL="457200" rtl="0" algn="l">
              <a:spcBef>
                <a:spcPts val="0"/>
              </a:spcBef>
              <a:spcAft>
                <a:spcPts val="0"/>
              </a:spcAft>
              <a:buClr>
                <a:srgbClr val="2F5496"/>
              </a:buClr>
              <a:buSzPts val="2000"/>
              <a:buFont typeface="Calibri"/>
              <a:buChar char="●"/>
            </a:pPr>
            <a:r>
              <a:rPr b="1" lang="en" sz="2000">
                <a:solidFill>
                  <a:srgbClr val="2F5496"/>
                </a:solidFill>
                <a:highlight>
                  <a:srgbClr val="FFFFFF"/>
                </a:highlight>
                <a:latin typeface="Calibri"/>
                <a:ea typeface="Calibri"/>
                <a:cs typeface="Calibri"/>
                <a:sym typeface="Calibri"/>
              </a:rPr>
              <a:t>The distribution of the bill amounts and pay amounts are right skewed. For models requirement we have to do normalisation of data , a log transformation or standardisation can be used.</a:t>
            </a:r>
            <a:endParaRPr b="1" sz="2000">
              <a:solidFill>
                <a:srgbClr val="2F5496"/>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nvSpPr>
        <p:spPr>
          <a:xfrm>
            <a:off x="0" y="533950"/>
            <a:ext cx="423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00000"/>
                </a:solidFill>
              </a:rPr>
              <a:t>5. 	</a:t>
            </a:r>
            <a:r>
              <a:rPr b="1" lang="en" sz="3600">
                <a:solidFill>
                  <a:srgbClr val="C00000"/>
                </a:solidFill>
              </a:rPr>
              <a:t>Sample Data</a:t>
            </a:r>
            <a:endParaRPr sz="3600">
              <a:solidFill>
                <a:srgbClr val="C00000"/>
              </a:solidFill>
            </a:endParaRPr>
          </a:p>
        </p:txBody>
      </p:sp>
      <p:sp>
        <p:nvSpPr>
          <p:cNvPr id="138" name="Google Shape;138;p23"/>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139" name="Google Shape;139;p23"/>
          <p:cNvSpPr txBox="1"/>
          <p:nvPr/>
        </p:nvSpPr>
        <p:spPr>
          <a:xfrm>
            <a:off x="915350" y="1411950"/>
            <a:ext cx="68217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rgbClr val="2F5496"/>
              </a:buClr>
              <a:buSzPts val="1600"/>
              <a:buFont typeface="Calibri"/>
              <a:buChar char="●"/>
            </a:pPr>
            <a:r>
              <a:rPr b="1" lang="en" sz="1600">
                <a:solidFill>
                  <a:srgbClr val="2F5496"/>
                </a:solidFill>
                <a:highlight>
                  <a:srgbClr val="FFFFFF"/>
                </a:highlight>
                <a:latin typeface="Calibri"/>
                <a:ea typeface="Calibri"/>
                <a:cs typeface="Calibri"/>
                <a:sym typeface="Calibri"/>
              </a:rPr>
              <a:t>We have 30,000 of rows so </a:t>
            </a:r>
            <a:r>
              <a:rPr b="1" lang="en" sz="1600">
                <a:solidFill>
                  <a:srgbClr val="2F5496"/>
                </a:solidFill>
                <a:highlight>
                  <a:srgbClr val="FFFFFF"/>
                </a:highlight>
                <a:latin typeface="Calibri"/>
                <a:ea typeface="Calibri"/>
                <a:cs typeface="Calibri"/>
                <a:sym typeface="Calibri"/>
              </a:rPr>
              <a:t>sometimes</a:t>
            </a:r>
            <a:r>
              <a:rPr b="1" lang="en" sz="1600">
                <a:solidFill>
                  <a:srgbClr val="2F5496"/>
                </a:solidFill>
                <a:highlight>
                  <a:srgbClr val="FFFFFF"/>
                </a:highlight>
                <a:latin typeface="Calibri"/>
                <a:ea typeface="Calibri"/>
                <a:cs typeface="Calibri"/>
                <a:sym typeface="Calibri"/>
              </a:rPr>
              <a:t> it takes huge amount of time for doing </a:t>
            </a:r>
            <a:r>
              <a:rPr b="1" lang="en" sz="1600">
                <a:solidFill>
                  <a:srgbClr val="2F5496"/>
                </a:solidFill>
                <a:highlight>
                  <a:srgbClr val="FFFFFF"/>
                </a:highlight>
                <a:latin typeface="Calibri"/>
                <a:ea typeface="Calibri"/>
                <a:cs typeface="Calibri"/>
                <a:sym typeface="Calibri"/>
              </a:rPr>
              <a:t>gridsearchcv</a:t>
            </a:r>
            <a:r>
              <a:rPr b="1" lang="en" sz="1600">
                <a:solidFill>
                  <a:srgbClr val="2F5496"/>
                </a:solidFill>
                <a:highlight>
                  <a:srgbClr val="FFFFFF"/>
                </a:highlight>
                <a:latin typeface="Calibri"/>
                <a:ea typeface="Calibri"/>
                <a:cs typeface="Calibri"/>
                <a:sym typeface="Calibri"/>
              </a:rPr>
              <a:t>. so, we sampled the dataset so that all features distribution are preserved. this is done mainly to speed up the computation.</a:t>
            </a:r>
            <a:endParaRPr b="1" sz="1600">
              <a:solidFill>
                <a:srgbClr val="2F5496"/>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2F5496"/>
              </a:buClr>
              <a:buSzPts val="1600"/>
              <a:buFont typeface="Calibri"/>
              <a:buChar char="●"/>
            </a:pPr>
            <a:r>
              <a:rPr b="1" lang="en" sz="1600">
                <a:solidFill>
                  <a:srgbClr val="2F5496"/>
                </a:solidFill>
                <a:highlight>
                  <a:srgbClr val="FFFFFF"/>
                </a:highlight>
                <a:latin typeface="Calibri"/>
                <a:ea typeface="Calibri"/>
                <a:cs typeface="Calibri"/>
                <a:sym typeface="Calibri"/>
              </a:rPr>
              <a:t>We take a small sample here instead of running experiments, feature engineering, and training models on all the dataset.Typically, 10–20% sampled data from original dataset is enough.</a:t>
            </a:r>
            <a:endParaRPr b="1" sz="1600">
              <a:solidFill>
                <a:srgbClr val="2F5496"/>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2F5496"/>
              </a:buClr>
              <a:buSzPts val="1600"/>
              <a:buFont typeface="Calibri"/>
              <a:buChar char="●"/>
            </a:pPr>
            <a:r>
              <a:rPr b="1" lang="en" sz="1600">
                <a:solidFill>
                  <a:srgbClr val="2F5496"/>
                </a:solidFill>
                <a:highlight>
                  <a:srgbClr val="FFFFFF"/>
                </a:highlight>
                <a:latin typeface="Calibri"/>
                <a:ea typeface="Calibri"/>
                <a:cs typeface="Calibri"/>
                <a:sym typeface="Calibri"/>
              </a:rPr>
              <a:t>Here we are taking 20% as a sample data from original dataset.</a:t>
            </a:r>
            <a:endParaRPr b="1" sz="1600">
              <a:solidFill>
                <a:srgbClr val="2F5496"/>
              </a:solidFill>
              <a:highlight>
                <a:srgbClr val="FFFFFF"/>
              </a:highlight>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pic>
        <p:nvPicPr>
          <p:cNvPr id="145" name="Google Shape;145;p24"/>
          <p:cNvPicPr preferRelativeResize="0"/>
          <p:nvPr/>
        </p:nvPicPr>
        <p:blipFill>
          <a:blip r:embed="rId3">
            <a:alphaModFix/>
          </a:blip>
          <a:stretch>
            <a:fillRect/>
          </a:stretch>
        </p:blipFill>
        <p:spPr>
          <a:xfrm>
            <a:off x="184775" y="703225"/>
            <a:ext cx="8595349" cy="3737749"/>
          </a:xfrm>
          <a:prstGeom prst="rect">
            <a:avLst/>
          </a:prstGeom>
          <a:noFill/>
          <a:ln>
            <a:noFill/>
          </a:ln>
        </p:spPr>
      </p:pic>
      <p:sp>
        <p:nvSpPr>
          <p:cNvPr id="146" name="Google Shape;146;p24"/>
          <p:cNvSpPr txBox="1"/>
          <p:nvPr/>
        </p:nvSpPr>
        <p:spPr>
          <a:xfrm>
            <a:off x="423100" y="4330475"/>
            <a:ext cx="7878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F5496"/>
                </a:solidFill>
                <a:highlight>
                  <a:srgbClr val="FFFFFF"/>
                </a:highlight>
                <a:latin typeface="Calibri"/>
                <a:ea typeface="Calibri"/>
                <a:cs typeface="Calibri"/>
                <a:sym typeface="Calibri"/>
              </a:rPr>
              <a:t>From the above collinearity, we can observe that PAY_0, PAY_X variables are the strongest predictors of default, followed by the LIMIT_BAL and PAY_AMT_X variables.</a:t>
            </a:r>
            <a:endParaRPr b="1" sz="1600">
              <a:solidFill>
                <a:srgbClr val="2F5496"/>
              </a:solidFill>
              <a:latin typeface="Calibri"/>
              <a:ea typeface="Calibri"/>
              <a:cs typeface="Calibri"/>
              <a:sym typeface="Calibri"/>
            </a:endParaRPr>
          </a:p>
        </p:txBody>
      </p:sp>
      <p:sp>
        <p:nvSpPr>
          <p:cNvPr id="147" name="Google Shape;147;p24"/>
          <p:cNvSpPr txBox="1"/>
          <p:nvPr/>
        </p:nvSpPr>
        <p:spPr>
          <a:xfrm>
            <a:off x="140650" y="140650"/>
            <a:ext cx="5806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C00000"/>
                </a:solidFill>
              </a:rPr>
              <a:t>6</a:t>
            </a:r>
            <a:r>
              <a:rPr b="1" lang="en" sz="2000">
                <a:solidFill>
                  <a:srgbClr val="C00000"/>
                </a:solidFill>
              </a:rPr>
              <a:t>. Correlation between features of the dataset</a:t>
            </a:r>
            <a:r>
              <a:rPr b="1" lang="en" sz="2600">
                <a:solidFill>
                  <a:srgbClr val="C00000"/>
                </a:solidFill>
              </a:rPr>
              <a:t>	</a:t>
            </a:r>
            <a:endParaRPr b="1"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b="1" sz="260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nvSpPr>
        <p:spPr>
          <a:xfrm>
            <a:off x="132075" y="357225"/>
            <a:ext cx="4239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C00000"/>
                </a:solidFill>
              </a:rPr>
              <a:t>7</a:t>
            </a:r>
            <a:r>
              <a:rPr b="1" lang="en" sz="3100">
                <a:solidFill>
                  <a:srgbClr val="C00000"/>
                </a:solidFill>
              </a:rPr>
              <a:t>. 	Data cleaning</a:t>
            </a:r>
            <a:endParaRPr sz="3100">
              <a:solidFill>
                <a:srgbClr val="C00000"/>
              </a:solidFill>
            </a:endParaRPr>
          </a:p>
        </p:txBody>
      </p:sp>
      <p:sp>
        <p:nvSpPr>
          <p:cNvPr id="153" name="Google Shape;153;p25"/>
          <p:cNvSpPr txBox="1"/>
          <p:nvPr/>
        </p:nvSpPr>
        <p:spPr>
          <a:xfrm>
            <a:off x="273100" y="1273825"/>
            <a:ext cx="786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F5496"/>
                </a:solidFill>
                <a:highlight>
                  <a:srgbClr val="FFFFFF"/>
                </a:highlight>
                <a:latin typeface="Calibri"/>
                <a:ea typeface="Calibri"/>
                <a:cs typeface="Calibri"/>
                <a:sym typeface="Calibri"/>
              </a:rPr>
              <a:t>1.</a:t>
            </a:r>
            <a:r>
              <a:rPr b="1" lang="en">
                <a:solidFill>
                  <a:srgbClr val="2F5496"/>
                </a:solidFill>
                <a:highlight>
                  <a:srgbClr val="FFFFFF"/>
                </a:highlight>
                <a:latin typeface="Calibri"/>
                <a:ea typeface="Calibri"/>
                <a:cs typeface="Calibri"/>
                <a:sym typeface="Calibri"/>
              </a:rPr>
              <a:t>EDUCATION has category 5 and 6 that are unlabelled, moreover the category 0 is undocumented.</a:t>
            </a:r>
            <a:endParaRPr b="1">
              <a:solidFill>
                <a:srgbClr val="2F5496"/>
              </a:solidFill>
              <a:highlight>
                <a:srgbClr val="FFFFFF"/>
              </a:highlight>
              <a:latin typeface="Calibri"/>
              <a:ea typeface="Calibri"/>
              <a:cs typeface="Calibri"/>
              <a:sym typeface="Calibri"/>
            </a:endParaRPr>
          </a:p>
          <a:p>
            <a:pPr indent="0" lvl="0" marL="0" rtl="0" algn="l">
              <a:spcBef>
                <a:spcPts val="0"/>
              </a:spcBef>
              <a:spcAft>
                <a:spcPts val="0"/>
              </a:spcAft>
              <a:buNone/>
            </a:pPr>
            <a:r>
              <a:rPr b="1" lang="en">
                <a:solidFill>
                  <a:srgbClr val="2F5496"/>
                </a:solidFill>
                <a:highlight>
                  <a:srgbClr val="FFFFFF"/>
                </a:highlight>
                <a:latin typeface="Calibri"/>
                <a:ea typeface="Calibri"/>
                <a:cs typeface="Calibri"/>
                <a:sym typeface="Calibri"/>
              </a:rPr>
              <a:t>The 0 (undocumented), 5 and 6 (label unknown) in EDUCATION can also be put in    a 'Other' cathegory (thus 4)</a:t>
            </a:r>
            <a:endParaRPr b="1">
              <a:solidFill>
                <a:srgbClr val="2F5496"/>
              </a:solidFill>
              <a:highlight>
                <a:srgbClr val="FFFFFF"/>
              </a:highlight>
              <a:latin typeface="Calibri"/>
              <a:ea typeface="Calibri"/>
              <a:cs typeface="Calibri"/>
              <a:sym typeface="Calibri"/>
            </a:endParaRPr>
          </a:p>
        </p:txBody>
      </p:sp>
      <p:sp>
        <p:nvSpPr>
          <p:cNvPr id="154" name="Google Shape;154;p25"/>
          <p:cNvSpPr txBox="1"/>
          <p:nvPr/>
        </p:nvSpPr>
        <p:spPr>
          <a:xfrm>
            <a:off x="273100" y="2141738"/>
            <a:ext cx="76932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600"/>
              </a:spcBef>
              <a:spcAft>
                <a:spcPts val="0"/>
              </a:spcAft>
              <a:buNone/>
            </a:pPr>
            <a:r>
              <a:rPr b="1" lang="en">
                <a:solidFill>
                  <a:srgbClr val="2F5496"/>
                </a:solidFill>
                <a:highlight>
                  <a:srgbClr val="FFFFFF"/>
                </a:highlight>
                <a:latin typeface="Calibri"/>
                <a:ea typeface="Calibri"/>
                <a:cs typeface="Calibri"/>
                <a:sym typeface="Calibri"/>
              </a:rPr>
              <a:t>2.</a:t>
            </a:r>
            <a:r>
              <a:rPr b="1" lang="en">
                <a:solidFill>
                  <a:srgbClr val="2F5496"/>
                </a:solidFill>
                <a:highlight>
                  <a:srgbClr val="FFFFFF"/>
                </a:highlight>
                <a:latin typeface="Calibri"/>
                <a:ea typeface="Calibri"/>
                <a:cs typeface="Calibri"/>
                <a:sym typeface="Calibri"/>
              </a:rPr>
              <a:t>MARRIAGE has a label 0 that is undocumented.</a:t>
            </a:r>
            <a:endParaRPr b="1">
              <a:solidFill>
                <a:srgbClr val="2F5496"/>
              </a:solidFill>
              <a:highlight>
                <a:srgbClr val="FFFFFF"/>
              </a:highlight>
              <a:latin typeface="Calibri"/>
              <a:ea typeface="Calibri"/>
              <a:cs typeface="Calibri"/>
              <a:sym typeface="Calibri"/>
            </a:endParaRPr>
          </a:p>
          <a:p>
            <a:pPr indent="0" lvl="0" marL="0" rtl="0" algn="l">
              <a:lnSpc>
                <a:spcPct val="100000"/>
              </a:lnSpc>
              <a:spcBef>
                <a:spcPts val="600"/>
              </a:spcBef>
              <a:spcAft>
                <a:spcPts val="500"/>
              </a:spcAft>
              <a:buNone/>
            </a:pPr>
            <a:r>
              <a:rPr b="1" lang="en">
                <a:solidFill>
                  <a:srgbClr val="2F5496"/>
                </a:solidFill>
                <a:highlight>
                  <a:srgbClr val="FFFFFF"/>
                </a:highlight>
                <a:latin typeface="Calibri"/>
                <a:ea typeface="Calibri"/>
                <a:cs typeface="Calibri"/>
                <a:sym typeface="Calibri"/>
              </a:rPr>
              <a:t>The 0 in MARRIAGE can be safely categorized as 'Other' (thus 3).</a:t>
            </a:r>
            <a:endParaRPr b="1">
              <a:solidFill>
                <a:srgbClr val="2F5496"/>
              </a:solidFill>
              <a:highlight>
                <a:srgbClr val="FFFFFF"/>
              </a:highlight>
              <a:latin typeface="Calibri"/>
              <a:ea typeface="Calibri"/>
              <a:cs typeface="Calibri"/>
              <a:sym typeface="Calibri"/>
            </a:endParaRPr>
          </a:p>
        </p:txBody>
      </p:sp>
      <p:sp>
        <p:nvSpPr>
          <p:cNvPr id="155" name="Google Shape;155;p25"/>
          <p:cNvSpPr txBox="1"/>
          <p:nvPr/>
        </p:nvSpPr>
        <p:spPr>
          <a:xfrm>
            <a:off x="273100" y="2871050"/>
            <a:ext cx="786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F5496"/>
                </a:solidFill>
                <a:highlight>
                  <a:srgbClr val="FFFFFF"/>
                </a:highlight>
                <a:latin typeface="Calibri"/>
                <a:ea typeface="Calibri"/>
                <a:cs typeface="Calibri"/>
                <a:sym typeface="Calibri"/>
              </a:rPr>
              <a:t>3.</a:t>
            </a:r>
            <a:r>
              <a:rPr b="1" lang="en">
                <a:solidFill>
                  <a:srgbClr val="2F5496"/>
                </a:solidFill>
                <a:highlight>
                  <a:srgbClr val="FFFFFF"/>
                </a:highlight>
                <a:latin typeface="Calibri"/>
                <a:ea typeface="Calibri"/>
                <a:cs typeface="Calibri"/>
                <a:sym typeface="Calibri"/>
              </a:rPr>
              <a:t>PAY_1 to PAY_6 has a label 0 and -2 that is undocumented but 0 has maximum frequency. So as -1 declared as properly payment at time. We merge -1 and -2 to 0 as properly payment at time.</a:t>
            </a:r>
            <a:endParaRPr b="1">
              <a:solidFill>
                <a:srgbClr val="2F5496"/>
              </a:solidFill>
              <a:latin typeface="Calibri"/>
              <a:ea typeface="Calibri"/>
              <a:cs typeface="Calibri"/>
              <a:sym typeface="Calibri"/>
            </a:endParaRPr>
          </a:p>
        </p:txBody>
      </p:sp>
      <p:sp>
        <p:nvSpPr>
          <p:cNvPr id="156" name="Google Shape;156;p25"/>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nvSpPr>
        <p:spPr>
          <a:xfrm>
            <a:off x="140625" y="449500"/>
            <a:ext cx="45006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C00000"/>
                </a:solidFill>
                <a:highlight>
                  <a:srgbClr val="FFFFFF"/>
                </a:highlight>
              </a:rPr>
              <a:t>8.  </a:t>
            </a:r>
            <a:r>
              <a:rPr b="1" lang="en" sz="3100">
                <a:solidFill>
                  <a:srgbClr val="C00000"/>
                </a:solidFill>
                <a:highlight>
                  <a:srgbClr val="FFFFFF"/>
                </a:highlight>
              </a:rPr>
              <a:t>Feature Scaling</a:t>
            </a:r>
            <a:endParaRPr b="1" sz="3100">
              <a:solidFill>
                <a:srgbClr val="C00000"/>
              </a:solidFill>
              <a:highlight>
                <a:srgbClr val="FFFFFF"/>
              </a:highlight>
            </a:endParaRPr>
          </a:p>
        </p:txBody>
      </p:sp>
      <p:sp>
        <p:nvSpPr>
          <p:cNvPr id="162" name="Google Shape;162;p26"/>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163" name="Google Shape;163;p26"/>
          <p:cNvSpPr txBox="1"/>
          <p:nvPr/>
        </p:nvSpPr>
        <p:spPr>
          <a:xfrm>
            <a:off x="652975" y="1496850"/>
            <a:ext cx="71628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F5496"/>
              </a:buClr>
              <a:buSzPts val="1400"/>
              <a:buFont typeface="Calibri"/>
              <a:buChar char="●"/>
            </a:pPr>
            <a:r>
              <a:rPr b="1" lang="en">
                <a:solidFill>
                  <a:srgbClr val="2F5496"/>
                </a:solidFill>
                <a:highlight>
                  <a:schemeClr val="lt1"/>
                </a:highlight>
                <a:latin typeface="Calibri"/>
                <a:ea typeface="Calibri"/>
                <a:cs typeface="Calibri"/>
                <a:sym typeface="Calibri"/>
              </a:rPr>
              <a:t>It refers to putting the values in the same range or same scale so that no variable is dominated by the other. </a:t>
            </a:r>
            <a:endParaRPr b="1">
              <a:solidFill>
                <a:srgbClr val="2F5496"/>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a:solidFill>
                <a:srgbClr val="2F5496"/>
              </a:solidFill>
              <a:highlight>
                <a:schemeClr val="lt1"/>
              </a:highlight>
              <a:latin typeface="Calibri"/>
              <a:ea typeface="Calibri"/>
              <a:cs typeface="Calibri"/>
              <a:sym typeface="Calibri"/>
            </a:endParaRPr>
          </a:p>
          <a:p>
            <a:pPr indent="-317500" lvl="0" marL="457200" rtl="0" algn="l">
              <a:spcBef>
                <a:spcPts val="0"/>
              </a:spcBef>
              <a:spcAft>
                <a:spcPts val="0"/>
              </a:spcAft>
              <a:buClr>
                <a:srgbClr val="2F5496"/>
              </a:buClr>
              <a:buSzPts val="1400"/>
              <a:buFont typeface="Calibri"/>
              <a:buChar char="●"/>
            </a:pPr>
            <a:r>
              <a:rPr b="1" lang="en">
                <a:solidFill>
                  <a:srgbClr val="2F5496"/>
                </a:solidFill>
                <a:highlight>
                  <a:schemeClr val="lt1"/>
                </a:highlight>
                <a:latin typeface="Calibri"/>
                <a:ea typeface="Calibri"/>
                <a:cs typeface="Calibri"/>
                <a:sym typeface="Calibri"/>
              </a:rPr>
              <a:t>It is mostly used in the categorical data where the categorical data where the categories are assigned simple integers such as 0,1,2,…. Which might represent different categories.</a:t>
            </a:r>
            <a:endParaRPr b="1">
              <a:solidFill>
                <a:srgbClr val="2F5496"/>
              </a:solidFill>
              <a:highlight>
                <a:schemeClr val="lt1"/>
              </a:highlight>
              <a:latin typeface="Calibri"/>
              <a:ea typeface="Calibri"/>
              <a:cs typeface="Calibri"/>
              <a:sym typeface="Calibri"/>
            </a:endParaRPr>
          </a:p>
          <a:p>
            <a:pPr indent="0" lvl="0" marL="457200" rtl="0" algn="l">
              <a:spcBef>
                <a:spcPts val="0"/>
              </a:spcBef>
              <a:spcAft>
                <a:spcPts val="0"/>
              </a:spcAft>
              <a:buNone/>
            </a:pPr>
            <a:r>
              <a:rPr b="1" lang="en">
                <a:solidFill>
                  <a:srgbClr val="2F5496"/>
                </a:solidFill>
                <a:highlight>
                  <a:schemeClr val="lt1"/>
                </a:highlight>
                <a:latin typeface="Calibri"/>
                <a:ea typeface="Calibri"/>
                <a:cs typeface="Calibri"/>
                <a:sym typeface="Calibri"/>
              </a:rPr>
              <a:t> </a:t>
            </a:r>
            <a:endParaRPr b="1">
              <a:solidFill>
                <a:srgbClr val="2F5496"/>
              </a:solidFill>
              <a:highlight>
                <a:schemeClr val="lt1"/>
              </a:highlight>
              <a:latin typeface="Calibri"/>
              <a:ea typeface="Calibri"/>
              <a:cs typeface="Calibri"/>
              <a:sym typeface="Calibri"/>
            </a:endParaRPr>
          </a:p>
          <a:p>
            <a:pPr indent="-317500" lvl="0" marL="457200" rtl="0" algn="l">
              <a:spcBef>
                <a:spcPts val="0"/>
              </a:spcBef>
              <a:spcAft>
                <a:spcPts val="0"/>
              </a:spcAft>
              <a:buClr>
                <a:srgbClr val="2F5496"/>
              </a:buClr>
              <a:buSzPts val="1400"/>
              <a:buFont typeface="Calibri"/>
              <a:buChar char="●"/>
            </a:pPr>
            <a:r>
              <a:rPr b="1" lang="en">
                <a:solidFill>
                  <a:srgbClr val="2F5496"/>
                </a:solidFill>
                <a:highlight>
                  <a:schemeClr val="lt1"/>
                </a:highlight>
                <a:latin typeface="Calibri"/>
                <a:ea typeface="Calibri"/>
                <a:cs typeface="Calibri"/>
                <a:sym typeface="Calibri"/>
              </a:rPr>
              <a:t>Here , we are using Z score normalisation. It calculates the Z score of each value and replaces the value with the calculated Z score.</a:t>
            </a:r>
            <a:endParaRPr b="1">
              <a:solidFill>
                <a:srgbClr val="2F5496"/>
              </a:solidFill>
              <a:highlight>
                <a:schemeClr val="lt1"/>
              </a:highlight>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90425" y="443550"/>
            <a:ext cx="6690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C00000"/>
                </a:solidFill>
                <a:highlight>
                  <a:srgbClr val="FFFFFF"/>
                </a:highlight>
              </a:rPr>
              <a:t>9.   </a:t>
            </a:r>
            <a:r>
              <a:rPr b="1" lang="en" sz="3100">
                <a:solidFill>
                  <a:srgbClr val="C00000"/>
                </a:solidFill>
                <a:highlight>
                  <a:srgbClr val="FFFFFF"/>
                </a:highlight>
              </a:rPr>
              <a:t>Applying train test split</a:t>
            </a:r>
            <a:endParaRPr sz="3100">
              <a:solidFill>
                <a:srgbClr val="C00000"/>
              </a:solidFill>
            </a:endParaRPr>
          </a:p>
        </p:txBody>
      </p:sp>
      <p:sp>
        <p:nvSpPr>
          <p:cNvPr id="169" name="Google Shape;169;p27"/>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170" name="Google Shape;170;p27"/>
          <p:cNvSpPr txBox="1"/>
          <p:nvPr/>
        </p:nvSpPr>
        <p:spPr>
          <a:xfrm>
            <a:off x="915375" y="1699975"/>
            <a:ext cx="7159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F5496"/>
                </a:solidFill>
                <a:latin typeface="Calibri"/>
                <a:ea typeface="Calibri"/>
                <a:cs typeface="Calibri"/>
                <a:sym typeface="Calibri"/>
              </a:rPr>
              <a:t>We have divided the entire data in two category. We have divided </a:t>
            </a:r>
            <a:r>
              <a:rPr b="1" lang="en" sz="2400">
                <a:solidFill>
                  <a:srgbClr val="FF0000"/>
                </a:solidFill>
                <a:latin typeface="Calibri"/>
                <a:ea typeface="Calibri"/>
                <a:cs typeface="Calibri"/>
                <a:sym typeface="Calibri"/>
              </a:rPr>
              <a:t>70 percent</a:t>
            </a:r>
            <a:r>
              <a:rPr b="1" lang="en" sz="2400">
                <a:solidFill>
                  <a:srgbClr val="2F5496"/>
                </a:solidFill>
                <a:latin typeface="Calibri"/>
                <a:ea typeface="Calibri"/>
                <a:cs typeface="Calibri"/>
                <a:sym typeface="Calibri"/>
              </a:rPr>
              <a:t> of data for training dataset and </a:t>
            </a:r>
            <a:r>
              <a:rPr b="1" lang="en" sz="2400">
                <a:solidFill>
                  <a:srgbClr val="FF0000"/>
                </a:solidFill>
                <a:latin typeface="Calibri"/>
                <a:ea typeface="Calibri"/>
                <a:cs typeface="Calibri"/>
                <a:sym typeface="Calibri"/>
              </a:rPr>
              <a:t>30 percent</a:t>
            </a:r>
            <a:r>
              <a:rPr b="1" lang="en" sz="2400">
                <a:solidFill>
                  <a:srgbClr val="2F5496"/>
                </a:solidFill>
                <a:latin typeface="Calibri"/>
                <a:ea typeface="Calibri"/>
                <a:cs typeface="Calibri"/>
                <a:sym typeface="Calibri"/>
              </a:rPr>
              <a:t> data for test dataset.</a:t>
            </a:r>
            <a:endParaRPr b="1" sz="2400">
              <a:solidFill>
                <a:srgbClr val="2F5496"/>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nvSpPr>
        <p:spPr>
          <a:xfrm>
            <a:off x="65375" y="621150"/>
            <a:ext cx="8754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C00000"/>
                </a:solidFill>
                <a:highlight>
                  <a:srgbClr val="FFFFFF"/>
                </a:highlight>
              </a:rPr>
              <a:t>10.   </a:t>
            </a:r>
            <a:r>
              <a:rPr b="1" lang="en" sz="1900">
                <a:solidFill>
                  <a:srgbClr val="C00000"/>
                </a:solidFill>
                <a:highlight>
                  <a:srgbClr val="FFFFFF"/>
                </a:highlight>
              </a:rPr>
              <a:t>Applying Machine Learning Algorithm for Classification Problem</a:t>
            </a:r>
            <a:endParaRPr b="1" sz="1700">
              <a:solidFill>
                <a:srgbClr val="C00000"/>
              </a:solidFill>
            </a:endParaRPr>
          </a:p>
        </p:txBody>
      </p:sp>
      <p:sp>
        <p:nvSpPr>
          <p:cNvPr id="176" name="Google Shape;176;p28"/>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177" name="Google Shape;177;p28"/>
          <p:cNvSpPr txBox="1"/>
          <p:nvPr/>
        </p:nvSpPr>
        <p:spPr>
          <a:xfrm>
            <a:off x="622850" y="1265775"/>
            <a:ext cx="8006700" cy="298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F5496"/>
                </a:solidFill>
                <a:latin typeface="Calibri"/>
                <a:ea typeface="Calibri"/>
                <a:cs typeface="Calibri"/>
                <a:sym typeface="Calibri"/>
              </a:rPr>
              <a:t>We have applied here different supervised machine learning.</a:t>
            </a:r>
            <a:endParaRPr b="1" sz="1600">
              <a:solidFill>
                <a:srgbClr val="2F5496"/>
              </a:solidFill>
              <a:latin typeface="Calibri"/>
              <a:ea typeface="Calibri"/>
              <a:cs typeface="Calibri"/>
              <a:sym typeface="Calibri"/>
            </a:endParaRPr>
          </a:p>
          <a:p>
            <a:pPr indent="0" lvl="0" marL="0" rtl="0" algn="l">
              <a:spcBef>
                <a:spcPts val="0"/>
              </a:spcBef>
              <a:spcAft>
                <a:spcPts val="0"/>
              </a:spcAft>
              <a:buNone/>
            </a:pPr>
            <a:r>
              <a:t/>
            </a:r>
            <a:endParaRPr b="1" sz="1600">
              <a:solidFill>
                <a:srgbClr val="2F5496"/>
              </a:solidFill>
              <a:latin typeface="Calibri"/>
              <a:ea typeface="Calibri"/>
              <a:cs typeface="Calibri"/>
              <a:sym typeface="Calibri"/>
            </a:endParaRPr>
          </a:p>
          <a:p>
            <a:pPr indent="0" lvl="0" marL="0" rtl="0" algn="l">
              <a:lnSpc>
                <a:spcPct val="115000"/>
              </a:lnSpc>
              <a:spcBef>
                <a:spcPts val="0"/>
              </a:spcBef>
              <a:spcAft>
                <a:spcPts val="0"/>
              </a:spcAft>
              <a:buNone/>
            </a:pPr>
            <a:r>
              <a:rPr b="1" lang="en" sz="1600">
                <a:solidFill>
                  <a:srgbClr val="2F5496"/>
                </a:solidFill>
                <a:highlight>
                  <a:srgbClr val="FFFFFF"/>
                </a:highlight>
                <a:latin typeface="Calibri"/>
                <a:ea typeface="Calibri"/>
                <a:cs typeface="Calibri"/>
                <a:sym typeface="Calibri"/>
              </a:rPr>
              <a:t>          a. </a:t>
            </a:r>
            <a:r>
              <a:rPr b="1" lang="en" sz="1600">
                <a:solidFill>
                  <a:srgbClr val="2F5496"/>
                </a:solidFill>
                <a:highlight>
                  <a:srgbClr val="FFFFFF"/>
                </a:highlight>
                <a:latin typeface="Calibri"/>
                <a:ea typeface="Calibri"/>
                <a:cs typeface="Calibri"/>
                <a:sym typeface="Calibri"/>
              </a:rPr>
              <a:t>Logistic regression </a:t>
            </a:r>
            <a:endParaRPr b="1" sz="1600">
              <a:solidFill>
                <a:srgbClr val="2F5496"/>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b="1" lang="en" sz="1600">
                <a:solidFill>
                  <a:srgbClr val="2F5496"/>
                </a:solidFill>
                <a:highlight>
                  <a:srgbClr val="FFFFFF"/>
                </a:highlight>
                <a:latin typeface="Calibri"/>
                <a:ea typeface="Calibri"/>
                <a:cs typeface="Calibri"/>
                <a:sym typeface="Calibri"/>
              </a:rPr>
              <a:t>b. Decision tree </a:t>
            </a:r>
            <a:endParaRPr b="1" sz="1600">
              <a:solidFill>
                <a:srgbClr val="2F5496"/>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b="1" lang="en" sz="1600">
                <a:solidFill>
                  <a:srgbClr val="2F5496"/>
                </a:solidFill>
                <a:highlight>
                  <a:srgbClr val="FFFFFF"/>
                </a:highlight>
                <a:latin typeface="Calibri"/>
                <a:ea typeface="Calibri"/>
                <a:cs typeface="Calibri"/>
                <a:sym typeface="Calibri"/>
              </a:rPr>
              <a:t>c. Random Forest </a:t>
            </a:r>
            <a:endParaRPr b="1" sz="1600">
              <a:solidFill>
                <a:srgbClr val="2F5496"/>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b="1" lang="en" sz="1600">
                <a:solidFill>
                  <a:srgbClr val="2F5496"/>
                </a:solidFill>
                <a:highlight>
                  <a:srgbClr val="FFFFFF"/>
                </a:highlight>
                <a:latin typeface="Calibri"/>
                <a:ea typeface="Calibri"/>
                <a:cs typeface="Calibri"/>
                <a:sym typeface="Calibri"/>
              </a:rPr>
              <a:t>d. Stochastic Gradient Descent </a:t>
            </a:r>
            <a:endParaRPr b="1" sz="1600">
              <a:solidFill>
                <a:srgbClr val="2F5496"/>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b="1" lang="en" sz="1600">
                <a:solidFill>
                  <a:srgbClr val="2F5496"/>
                </a:solidFill>
                <a:highlight>
                  <a:srgbClr val="FFFFFF"/>
                </a:highlight>
                <a:latin typeface="Calibri"/>
                <a:ea typeface="Calibri"/>
                <a:cs typeface="Calibri"/>
                <a:sym typeface="Calibri"/>
              </a:rPr>
              <a:t>e. K-Nearest Neighbour </a:t>
            </a:r>
            <a:endParaRPr b="1" sz="1600">
              <a:solidFill>
                <a:srgbClr val="2F5496"/>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b="1" lang="en">
                <a:solidFill>
                  <a:srgbClr val="2F5496"/>
                </a:solidFill>
                <a:highlight>
                  <a:srgbClr val="FFFFFF"/>
                </a:highlight>
                <a:latin typeface="Roboto"/>
                <a:ea typeface="Roboto"/>
                <a:cs typeface="Roboto"/>
                <a:sym typeface="Roboto"/>
              </a:rPr>
              <a:t>f.  Support Vector Machine</a:t>
            </a:r>
            <a:endParaRPr b="1" sz="1300">
              <a:solidFill>
                <a:srgbClr val="2F5496"/>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a:solidFill>
                <a:srgbClr val="2F5496"/>
              </a:solidFill>
              <a:latin typeface="Calibri"/>
              <a:ea typeface="Calibri"/>
              <a:cs typeface="Calibri"/>
              <a:sym typeface="Calibri"/>
            </a:endParaRPr>
          </a:p>
          <a:p>
            <a:pPr indent="0" lvl="0" marL="457200" rtl="0" algn="l">
              <a:spcBef>
                <a:spcPts val="0"/>
              </a:spcBef>
              <a:spcAft>
                <a:spcPts val="0"/>
              </a:spcAft>
              <a:buNone/>
            </a:pPr>
            <a:r>
              <a:t/>
            </a:r>
            <a:endParaRPr b="1">
              <a:solidFill>
                <a:srgbClr val="2F5496"/>
              </a:solidFill>
              <a:latin typeface="Calibri"/>
              <a:ea typeface="Calibri"/>
              <a:cs typeface="Calibri"/>
              <a:sym typeface="Calibri"/>
            </a:endParaRPr>
          </a:p>
          <a:p>
            <a:pPr indent="0" lvl="0" marL="0" rtl="0" algn="l">
              <a:spcBef>
                <a:spcPts val="0"/>
              </a:spcBef>
              <a:spcAft>
                <a:spcPts val="0"/>
              </a:spcAft>
              <a:buNone/>
            </a:pPr>
            <a:r>
              <a:t/>
            </a:r>
            <a:endParaRPr b="1">
              <a:solidFill>
                <a:srgbClr val="2F5496"/>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nvSpPr>
        <p:spPr>
          <a:xfrm>
            <a:off x="54475" y="599350"/>
            <a:ext cx="560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00000"/>
                </a:solidFill>
                <a:highlight>
                  <a:srgbClr val="FFFFFF"/>
                </a:highlight>
              </a:rPr>
              <a:t>a</a:t>
            </a:r>
            <a:r>
              <a:rPr b="1" lang="en" sz="3600">
                <a:solidFill>
                  <a:srgbClr val="C00000"/>
                </a:solidFill>
                <a:highlight>
                  <a:srgbClr val="FFFFFF"/>
                </a:highlight>
              </a:rPr>
              <a:t>. Logistic regression</a:t>
            </a:r>
            <a:endParaRPr b="1" sz="3600">
              <a:solidFill>
                <a:srgbClr val="C00000"/>
              </a:solidFill>
            </a:endParaRPr>
          </a:p>
        </p:txBody>
      </p:sp>
      <p:sp>
        <p:nvSpPr>
          <p:cNvPr id="183" name="Google Shape;183;p29"/>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184" name="Google Shape;184;p29"/>
          <p:cNvSpPr txBox="1"/>
          <p:nvPr/>
        </p:nvSpPr>
        <p:spPr>
          <a:xfrm>
            <a:off x="141650" y="1468625"/>
            <a:ext cx="52851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2F5496"/>
                </a:solidFill>
                <a:highlight>
                  <a:srgbClr val="FFFFFF"/>
                </a:highlight>
                <a:latin typeface="Calibri"/>
                <a:ea typeface="Calibri"/>
                <a:cs typeface="Calibri"/>
                <a:sym typeface="Calibri"/>
              </a:rPr>
              <a:t>In Logistic Regression, we wish to model a dependent variable(Y) in terms of one or more independent variables(X). It is a method for classification. This algorithm is used for the dependent variable that is Categorical. Y is modeled using a function that gives output between 0 and 1 for all values of X. In Logistic Regression, the Sigmoid Function is used.</a:t>
            </a:r>
            <a:endParaRPr b="1">
              <a:solidFill>
                <a:srgbClr val="2F5496"/>
              </a:solidFill>
              <a:latin typeface="Calibri"/>
              <a:ea typeface="Calibri"/>
              <a:cs typeface="Calibri"/>
              <a:sym typeface="Calibri"/>
            </a:endParaRPr>
          </a:p>
        </p:txBody>
      </p:sp>
      <p:pic>
        <p:nvPicPr>
          <p:cNvPr id="185" name="Google Shape;185;p29"/>
          <p:cNvPicPr preferRelativeResize="0"/>
          <p:nvPr/>
        </p:nvPicPr>
        <p:blipFill>
          <a:blip r:embed="rId3">
            <a:alphaModFix/>
          </a:blip>
          <a:stretch>
            <a:fillRect/>
          </a:stretch>
        </p:blipFill>
        <p:spPr>
          <a:xfrm>
            <a:off x="5557350" y="1113475"/>
            <a:ext cx="3412450" cy="2916540"/>
          </a:xfrm>
          <a:prstGeom prst="rect">
            <a:avLst/>
          </a:prstGeom>
          <a:noFill/>
          <a:ln>
            <a:noFill/>
          </a:ln>
        </p:spPr>
      </p:pic>
      <p:sp>
        <p:nvSpPr>
          <p:cNvPr id="186" name="Google Shape;186;p29"/>
          <p:cNvSpPr txBox="1"/>
          <p:nvPr/>
        </p:nvSpPr>
        <p:spPr>
          <a:xfrm>
            <a:off x="54475" y="3107825"/>
            <a:ext cx="4860300" cy="196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a:solidFill>
                  <a:srgbClr val="2F5496"/>
                </a:solidFill>
                <a:highlight>
                  <a:srgbClr val="FFFFFF"/>
                </a:highlight>
                <a:latin typeface="Calibri"/>
                <a:ea typeface="Calibri"/>
                <a:cs typeface="Calibri"/>
                <a:sym typeface="Calibri"/>
              </a:rPr>
              <a:t>By </a:t>
            </a:r>
            <a:r>
              <a:rPr b="1" lang="en">
                <a:solidFill>
                  <a:srgbClr val="2F5496"/>
                </a:solidFill>
                <a:highlight>
                  <a:srgbClr val="FFFFFF"/>
                </a:highlight>
                <a:latin typeface="Calibri"/>
                <a:ea typeface="Calibri"/>
                <a:cs typeface="Calibri"/>
                <a:sym typeface="Calibri"/>
              </a:rPr>
              <a:t>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60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Accuracy-0.81</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Precision-0.658031</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recall-0.324808</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f1 score-0.434932</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ROC-0.638983</a:t>
            </a:r>
            <a:endParaRPr b="1">
              <a:solidFill>
                <a:srgbClr val="2F5496"/>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nvSpPr>
        <p:spPr>
          <a:xfrm>
            <a:off x="174350" y="366225"/>
            <a:ext cx="402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00000"/>
                </a:solidFill>
                <a:highlight>
                  <a:srgbClr val="FFFFFF"/>
                </a:highlight>
              </a:rPr>
              <a:t>b. </a:t>
            </a:r>
            <a:r>
              <a:rPr b="1" lang="en" sz="3600">
                <a:solidFill>
                  <a:srgbClr val="C00000"/>
                </a:solidFill>
                <a:highlight>
                  <a:srgbClr val="FFFFFF"/>
                </a:highlight>
              </a:rPr>
              <a:t>Decision tree</a:t>
            </a:r>
            <a:endParaRPr b="1" sz="3600">
              <a:solidFill>
                <a:srgbClr val="C00000"/>
              </a:solidFill>
            </a:endParaRPr>
          </a:p>
        </p:txBody>
      </p:sp>
      <p:sp>
        <p:nvSpPr>
          <p:cNvPr id="192" name="Google Shape;192;p30"/>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193" name="Google Shape;193;p30"/>
          <p:cNvSpPr txBox="1"/>
          <p:nvPr/>
        </p:nvSpPr>
        <p:spPr>
          <a:xfrm>
            <a:off x="174350" y="1033150"/>
            <a:ext cx="4958400" cy="2555100"/>
          </a:xfrm>
          <a:prstGeom prst="rect">
            <a:avLst/>
          </a:prstGeom>
          <a:noFill/>
          <a:ln>
            <a:noFill/>
          </a:ln>
        </p:spPr>
        <p:txBody>
          <a:bodyPr anchorCtr="0" anchor="t" bIns="91425" lIns="91425" spcFirstLastPara="1" rIns="91425" wrap="square" tIns="91425">
            <a:spAutoFit/>
          </a:bodyPr>
          <a:lstStyle/>
          <a:p>
            <a:pPr indent="0" lvl="0" marL="0" marR="38100" rtl="0" algn="l">
              <a:lnSpc>
                <a:spcPct val="100000"/>
              </a:lnSpc>
              <a:spcBef>
                <a:spcPts val="0"/>
              </a:spcBef>
              <a:spcAft>
                <a:spcPts val="0"/>
              </a:spcAft>
              <a:buNone/>
            </a:pPr>
            <a:r>
              <a:rPr b="1" lang="en">
                <a:solidFill>
                  <a:srgbClr val="2F5496"/>
                </a:solidFill>
                <a:latin typeface="Calibri"/>
                <a:ea typeface="Calibri"/>
                <a:cs typeface="Calibri"/>
                <a:sym typeface="Calibri"/>
              </a:rPr>
              <a:t>The idea of a decision tree is to divide the data set into smaller data sets based on the descriptive features until you reach a small enough set that contains data points that fall under one label.</a:t>
            </a:r>
            <a:endParaRPr b="1">
              <a:solidFill>
                <a:srgbClr val="2F5496"/>
              </a:solidFill>
              <a:latin typeface="Calibri"/>
              <a:ea typeface="Calibri"/>
              <a:cs typeface="Calibri"/>
              <a:sym typeface="Calibri"/>
            </a:endParaRPr>
          </a:p>
          <a:p>
            <a:pPr indent="0" lvl="0" marL="0" marR="38100" rtl="0" algn="l">
              <a:lnSpc>
                <a:spcPct val="100000"/>
              </a:lnSpc>
              <a:spcBef>
                <a:spcPts val="0"/>
              </a:spcBef>
              <a:spcAft>
                <a:spcPts val="0"/>
              </a:spcAft>
              <a:buNone/>
            </a:pPr>
            <a:r>
              <a:rPr b="1" lang="en">
                <a:solidFill>
                  <a:srgbClr val="FF0000"/>
                </a:solidFill>
                <a:latin typeface="Calibri"/>
                <a:ea typeface="Calibri"/>
                <a:cs typeface="Calibri"/>
                <a:sym typeface="Calibri"/>
              </a:rPr>
              <a:t>Advantages of Decision Trees</a:t>
            </a:r>
            <a:endParaRPr b="1">
              <a:solidFill>
                <a:srgbClr val="FF0000"/>
              </a:solidFill>
              <a:latin typeface="Calibri"/>
              <a:ea typeface="Calibri"/>
              <a:cs typeface="Calibri"/>
              <a:sym typeface="Calibri"/>
            </a:endParaRPr>
          </a:p>
          <a:p>
            <a:pPr indent="0" lvl="0" marL="0" marR="38100" rtl="0" algn="l">
              <a:lnSpc>
                <a:spcPct val="100000"/>
              </a:lnSpc>
              <a:spcBef>
                <a:spcPts val="0"/>
              </a:spcBef>
              <a:spcAft>
                <a:spcPts val="0"/>
              </a:spcAft>
              <a:buNone/>
            </a:pPr>
            <a:r>
              <a:rPr b="1" lang="en">
                <a:solidFill>
                  <a:srgbClr val="2F5496"/>
                </a:solidFill>
                <a:latin typeface="Calibri"/>
                <a:ea typeface="Calibri"/>
                <a:cs typeface="Calibri"/>
                <a:sym typeface="Calibri"/>
              </a:rPr>
              <a:t>Decision trees are easy to interpret. To build a decision tree requires little data preparation from the user- there is no need to normalize data</a:t>
            </a:r>
            <a:endParaRPr b="1">
              <a:solidFill>
                <a:srgbClr val="2F5496"/>
              </a:solidFill>
              <a:latin typeface="Calibri"/>
              <a:ea typeface="Calibri"/>
              <a:cs typeface="Calibri"/>
              <a:sym typeface="Calibri"/>
            </a:endParaRPr>
          </a:p>
          <a:p>
            <a:pPr indent="0" lvl="0" marL="0" marR="38100" rtl="0" algn="l">
              <a:lnSpc>
                <a:spcPct val="100000"/>
              </a:lnSpc>
              <a:spcBef>
                <a:spcPts val="0"/>
              </a:spcBef>
              <a:spcAft>
                <a:spcPts val="0"/>
              </a:spcAft>
              <a:buNone/>
            </a:pPr>
            <a:r>
              <a:rPr b="1" lang="en">
                <a:solidFill>
                  <a:srgbClr val="FF0000"/>
                </a:solidFill>
                <a:latin typeface="Calibri"/>
                <a:ea typeface="Calibri"/>
                <a:cs typeface="Calibri"/>
                <a:sym typeface="Calibri"/>
              </a:rPr>
              <a:t>Disadvantages of Decision Trees</a:t>
            </a:r>
            <a:endParaRPr b="1">
              <a:solidFill>
                <a:srgbClr val="FF0000"/>
              </a:solidFill>
              <a:latin typeface="Calibri"/>
              <a:ea typeface="Calibri"/>
              <a:cs typeface="Calibri"/>
              <a:sym typeface="Calibri"/>
            </a:endParaRPr>
          </a:p>
          <a:p>
            <a:pPr indent="0" lvl="0" marL="0" marR="38100" rtl="0" algn="l">
              <a:lnSpc>
                <a:spcPct val="100000"/>
              </a:lnSpc>
              <a:spcBef>
                <a:spcPts val="0"/>
              </a:spcBef>
              <a:spcAft>
                <a:spcPts val="0"/>
              </a:spcAft>
              <a:buNone/>
            </a:pPr>
            <a:r>
              <a:rPr b="1" lang="en">
                <a:solidFill>
                  <a:srgbClr val="2F5496"/>
                </a:solidFill>
                <a:latin typeface="Calibri"/>
                <a:ea typeface="Calibri"/>
                <a:cs typeface="Calibri"/>
                <a:sym typeface="Calibri"/>
              </a:rPr>
              <a:t>Decision trees are likely to overfit noisy data. The probability of overfitting on noise increases as a tree gets deeper</a:t>
            </a:r>
            <a:endParaRPr b="1">
              <a:solidFill>
                <a:srgbClr val="2F5496"/>
              </a:solidFill>
              <a:latin typeface="Calibri"/>
              <a:ea typeface="Calibri"/>
              <a:cs typeface="Calibri"/>
              <a:sym typeface="Calibri"/>
            </a:endParaRPr>
          </a:p>
        </p:txBody>
      </p:sp>
      <p:pic>
        <p:nvPicPr>
          <p:cNvPr id="194" name="Google Shape;194;p30"/>
          <p:cNvPicPr preferRelativeResize="0"/>
          <p:nvPr/>
        </p:nvPicPr>
        <p:blipFill>
          <a:blip r:embed="rId3">
            <a:alphaModFix/>
          </a:blip>
          <a:stretch>
            <a:fillRect/>
          </a:stretch>
        </p:blipFill>
        <p:spPr>
          <a:xfrm>
            <a:off x="5579375" y="771600"/>
            <a:ext cx="3335925" cy="3205900"/>
          </a:xfrm>
          <a:prstGeom prst="rect">
            <a:avLst/>
          </a:prstGeom>
          <a:noFill/>
          <a:ln>
            <a:noFill/>
          </a:ln>
        </p:spPr>
      </p:pic>
      <p:sp>
        <p:nvSpPr>
          <p:cNvPr id="195" name="Google Shape;195;p30"/>
          <p:cNvSpPr txBox="1"/>
          <p:nvPr/>
        </p:nvSpPr>
        <p:spPr>
          <a:xfrm>
            <a:off x="174350" y="3381175"/>
            <a:ext cx="5317800" cy="1895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600"/>
              </a:spcBef>
              <a:spcAft>
                <a:spcPts val="0"/>
              </a:spcAft>
              <a:buNone/>
            </a:pPr>
            <a:r>
              <a:rPr b="1" lang="en">
                <a:solidFill>
                  <a:srgbClr val="2F5496"/>
                </a:solidFill>
                <a:highlight>
                  <a:srgbClr val="FFFFFF"/>
                </a:highlight>
                <a:latin typeface="Calibri"/>
                <a:ea typeface="Calibri"/>
                <a:cs typeface="Calibri"/>
                <a:sym typeface="Calibri"/>
              </a:rPr>
              <a:t>By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indent="0" lvl="0" marL="0" rtl="0" algn="l">
              <a:lnSpc>
                <a:spcPct val="100000"/>
              </a:lnSpc>
              <a:spcBef>
                <a:spcPts val="500"/>
              </a:spcBef>
              <a:spcAft>
                <a:spcPts val="0"/>
              </a:spcAft>
              <a:buNone/>
            </a:pPr>
            <a:r>
              <a:rPr b="1" lang="en" sz="1200">
                <a:solidFill>
                  <a:srgbClr val="2F5496"/>
                </a:solidFill>
                <a:highlight>
                  <a:srgbClr val="FFFFFF"/>
                </a:highlight>
                <a:latin typeface="Calibri"/>
                <a:ea typeface="Calibri"/>
                <a:cs typeface="Calibri"/>
                <a:sym typeface="Calibri"/>
              </a:rPr>
              <a:t>Accuracy-0.711111</a:t>
            </a:r>
            <a:endParaRPr b="1" sz="1200">
              <a:solidFill>
                <a:srgbClr val="2F5496"/>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2F5496"/>
                </a:solidFill>
                <a:highlight>
                  <a:srgbClr val="FFFFFF"/>
                </a:highlight>
                <a:latin typeface="Calibri"/>
                <a:ea typeface="Calibri"/>
                <a:cs typeface="Calibri"/>
                <a:sym typeface="Calibri"/>
              </a:rPr>
              <a:t>Precision-0.359477</a:t>
            </a:r>
            <a:endParaRPr b="1" sz="1200">
              <a:solidFill>
                <a:srgbClr val="2F5496"/>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2F5496"/>
                </a:solidFill>
                <a:highlight>
                  <a:srgbClr val="FFFFFF"/>
                </a:highlight>
                <a:latin typeface="Calibri"/>
                <a:ea typeface="Calibri"/>
                <a:cs typeface="Calibri"/>
                <a:sym typeface="Calibri"/>
              </a:rPr>
              <a:t>recall-0.421995</a:t>
            </a:r>
            <a:endParaRPr b="1" sz="1200">
              <a:solidFill>
                <a:srgbClr val="2F5496"/>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2F5496"/>
                </a:solidFill>
                <a:highlight>
                  <a:srgbClr val="FFFFFF"/>
                </a:highlight>
                <a:latin typeface="Calibri"/>
                <a:ea typeface="Calibri"/>
                <a:cs typeface="Calibri"/>
                <a:sym typeface="Calibri"/>
              </a:rPr>
              <a:t>f1 score-0.388235</a:t>
            </a:r>
            <a:endParaRPr b="1" sz="1200">
              <a:solidFill>
                <a:srgbClr val="2F5496"/>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2F5496"/>
                </a:solidFill>
                <a:highlight>
                  <a:srgbClr val="FFFFFF"/>
                </a:highlight>
                <a:latin typeface="Calibri"/>
                <a:ea typeface="Calibri"/>
                <a:cs typeface="Calibri"/>
                <a:sym typeface="Calibri"/>
              </a:rPr>
              <a:t>ROC-0.606668</a:t>
            </a:r>
            <a:endParaRPr b="1" sz="1200">
              <a:solidFill>
                <a:srgbClr val="2F5496"/>
              </a:solidFill>
              <a:highlight>
                <a:srgbClr val="FFFFFF"/>
              </a:highlight>
              <a:latin typeface="Calibri"/>
              <a:ea typeface="Calibri"/>
              <a:cs typeface="Calibri"/>
              <a:sym typeface="Calibri"/>
            </a:endParaRPr>
          </a:p>
          <a:p>
            <a:pPr indent="0" lvl="0" marL="0" rtl="0" algn="l">
              <a:lnSpc>
                <a:spcPct val="115000"/>
              </a:lnSpc>
              <a:spcBef>
                <a:spcPts val="600"/>
              </a:spcBef>
              <a:spcAft>
                <a:spcPts val="500"/>
              </a:spcAft>
              <a:buNone/>
            </a:pPr>
            <a:r>
              <a:t/>
            </a:r>
            <a:endParaRPr b="1">
              <a:solidFill>
                <a:srgbClr val="2F5496"/>
              </a:solidFill>
              <a:highlight>
                <a:srgbClr val="FFFFFF"/>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nvSpPr>
        <p:spPr>
          <a:xfrm>
            <a:off x="0" y="501275"/>
            <a:ext cx="50889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1200"/>
              </a:spcAft>
              <a:buNone/>
            </a:pPr>
            <a:r>
              <a:rPr b="1" lang="en" sz="3600">
                <a:solidFill>
                  <a:srgbClr val="C00000"/>
                </a:solidFill>
                <a:highlight>
                  <a:srgbClr val="FFFFFF"/>
                </a:highlight>
              </a:rPr>
              <a:t>c.  </a:t>
            </a:r>
            <a:r>
              <a:rPr b="1" lang="en" sz="3600">
                <a:solidFill>
                  <a:srgbClr val="C00000"/>
                </a:solidFill>
                <a:highlight>
                  <a:srgbClr val="FFFFFF"/>
                </a:highlight>
              </a:rPr>
              <a:t>Random Forest</a:t>
            </a:r>
            <a:endParaRPr b="1" sz="3600">
              <a:solidFill>
                <a:srgbClr val="C00000"/>
              </a:solidFill>
            </a:endParaRPr>
          </a:p>
        </p:txBody>
      </p:sp>
      <p:sp>
        <p:nvSpPr>
          <p:cNvPr id="201" name="Google Shape;201;p31"/>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202" name="Google Shape;202;p31"/>
          <p:cNvSpPr txBox="1"/>
          <p:nvPr/>
        </p:nvSpPr>
        <p:spPr>
          <a:xfrm>
            <a:off x="381425" y="1166025"/>
            <a:ext cx="405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F5496"/>
                </a:solidFill>
                <a:highlight>
                  <a:srgbClr val="FFFFFF"/>
                </a:highlight>
                <a:latin typeface="Calibri"/>
                <a:ea typeface="Calibri"/>
                <a:cs typeface="Calibri"/>
                <a:sym typeface="Calibri"/>
              </a:rPr>
              <a:t>Random Forest is a supervised learning algorithm, it creates a forest and makes it somehow random. The "forest“ it builds, is an ensemble of Decision Trees.</a:t>
            </a:r>
            <a:endParaRPr b="1">
              <a:solidFill>
                <a:srgbClr val="2F5496"/>
              </a:solidFill>
              <a:latin typeface="Calibri"/>
              <a:ea typeface="Calibri"/>
              <a:cs typeface="Calibri"/>
              <a:sym typeface="Calibri"/>
            </a:endParaRPr>
          </a:p>
        </p:txBody>
      </p:sp>
      <p:pic>
        <p:nvPicPr>
          <p:cNvPr id="203" name="Google Shape;203;p31"/>
          <p:cNvPicPr preferRelativeResize="0"/>
          <p:nvPr/>
        </p:nvPicPr>
        <p:blipFill>
          <a:blip r:embed="rId3">
            <a:alphaModFix/>
          </a:blip>
          <a:stretch>
            <a:fillRect/>
          </a:stretch>
        </p:blipFill>
        <p:spPr>
          <a:xfrm>
            <a:off x="4794750" y="978475"/>
            <a:ext cx="4210395" cy="3598525"/>
          </a:xfrm>
          <a:prstGeom prst="rect">
            <a:avLst/>
          </a:prstGeom>
          <a:noFill/>
          <a:ln>
            <a:noFill/>
          </a:ln>
        </p:spPr>
      </p:pic>
      <p:sp>
        <p:nvSpPr>
          <p:cNvPr id="204" name="Google Shape;204;p31"/>
          <p:cNvSpPr txBox="1"/>
          <p:nvPr/>
        </p:nvSpPr>
        <p:spPr>
          <a:xfrm>
            <a:off x="381425" y="1997325"/>
            <a:ext cx="3000000" cy="252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2F5496"/>
                </a:solidFill>
                <a:highlight>
                  <a:srgbClr val="FFFFFF"/>
                </a:highlight>
                <a:latin typeface="Calibri"/>
                <a:ea typeface="Calibri"/>
                <a:cs typeface="Calibri"/>
                <a:sym typeface="Calibri"/>
              </a:rPr>
              <a:t>By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60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Accuracy-0.814444</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Precision-0.640394</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Recall-0.332481</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f1 score-0.43771</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ROC-0.640336</a:t>
            </a:r>
            <a:endParaRPr b="1">
              <a:solidFill>
                <a:srgbClr val="2F5496"/>
              </a:solidFill>
              <a:highlight>
                <a:srgbClr val="FFFFFF"/>
              </a:highlight>
              <a:latin typeface="Calibri"/>
              <a:ea typeface="Calibri"/>
              <a:cs typeface="Calibri"/>
              <a:sym typeface="Calibri"/>
            </a:endParaRPr>
          </a:p>
          <a:p>
            <a:pPr indent="0" lvl="0" marL="0" rtl="0" algn="l">
              <a:lnSpc>
                <a:spcPct val="115000"/>
              </a:lnSpc>
              <a:spcBef>
                <a:spcPts val="500"/>
              </a:spcBef>
              <a:spcAft>
                <a:spcPts val="0"/>
              </a:spcAft>
              <a:buNone/>
            </a:pPr>
            <a:r>
              <a:t/>
            </a:r>
            <a:endParaRPr b="1">
              <a:solidFill>
                <a:srgbClr val="2F5496"/>
              </a:solidFill>
              <a:highlight>
                <a:srgbClr val="FFFFFF"/>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90425" y="703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C00000"/>
                </a:solidFill>
              </a:rPr>
              <a:t>Contents</a:t>
            </a:r>
            <a:endParaRPr b="1" sz="800"/>
          </a:p>
        </p:txBody>
      </p:sp>
      <p:sp>
        <p:nvSpPr>
          <p:cNvPr id="63" name="Google Shape;63;p14"/>
          <p:cNvSpPr txBox="1"/>
          <p:nvPr/>
        </p:nvSpPr>
        <p:spPr>
          <a:xfrm>
            <a:off x="593850" y="598250"/>
            <a:ext cx="7956300" cy="4496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F5496"/>
              </a:buClr>
              <a:buSzPts val="1600"/>
              <a:buAutoNum type="arabicPeriod"/>
            </a:pPr>
            <a:r>
              <a:rPr b="1" lang="en" sz="1600">
                <a:solidFill>
                  <a:srgbClr val="2F5496"/>
                </a:solidFill>
              </a:rPr>
              <a:t>Introduction</a:t>
            </a:r>
            <a:endParaRPr b="1" sz="1600">
              <a:solidFill>
                <a:srgbClr val="2F5496"/>
              </a:solidFill>
            </a:endParaRPr>
          </a:p>
          <a:p>
            <a:pPr indent="-330200" lvl="0" marL="457200" rtl="0" algn="l">
              <a:spcBef>
                <a:spcPts val="0"/>
              </a:spcBef>
              <a:spcAft>
                <a:spcPts val="0"/>
              </a:spcAft>
              <a:buClr>
                <a:srgbClr val="2F5496"/>
              </a:buClr>
              <a:buSzPts val="1600"/>
              <a:buAutoNum type="arabicPeriod"/>
            </a:pPr>
            <a:r>
              <a:rPr b="1" lang="en" sz="1600">
                <a:solidFill>
                  <a:srgbClr val="2F5496"/>
                </a:solidFill>
              </a:rPr>
              <a:t>Data </a:t>
            </a:r>
            <a:r>
              <a:rPr b="1" lang="en" sz="1600">
                <a:solidFill>
                  <a:srgbClr val="2F5496"/>
                </a:solidFill>
              </a:rPr>
              <a:t>Wrangling</a:t>
            </a:r>
            <a:r>
              <a:rPr b="1" lang="en" sz="1600">
                <a:solidFill>
                  <a:srgbClr val="2F5496"/>
                </a:solidFill>
              </a:rPr>
              <a:t> </a:t>
            </a:r>
            <a:endParaRPr b="1" sz="1600">
              <a:solidFill>
                <a:srgbClr val="2F5496"/>
              </a:solidFill>
            </a:endParaRPr>
          </a:p>
          <a:p>
            <a:pPr indent="-330200" lvl="0" marL="457200" rtl="0" algn="l">
              <a:spcBef>
                <a:spcPts val="0"/>
              </a:spcBef>
              <a:spcAft>
                <a:spcPts val="0"/>
              </a:spcAft>
              <a:buClr>
                <a:srgbClr val="2F5496"/>
              </a:buClr>
              <a:buSzPts val="1600"/>
              <a:buAutoNum type="arabicPeriod"/>
            </a:pPr>
            <a:r>
              <a:rPr b="1" lang="en" sz="1600">
                <a:solidFill>
                  <a:srgbClr val="2F5496"/>
                </a:solidFill>
              </a:rPr>
              <a:t>Data Visualization</a:t>
            </a:r>
            <a:endParaRPr b="1" sz="1600">
              <a:solidFill>
                <a:srgbClr val="2F5496"/>
              </a:solidFill>
            </a:endParaRPr>
          </a:p>
          <a:p>
            <a:pPr indent="-330200" lvl="0" marL="457200" rtl="0" algn="l">
              <a:spcBef>
                <a:spcPts val="0"/>
              </a:spcBef>
              <a:spcAft>
                <a:spcPts val="0"/>
              </a:spcAft>
              <a:buClr>
                <a:srgbClr val="2F5496"/>
              </a:buClr>
              <a:buSzPts val="1600"/>
              <a:buAutoNum type="arabicPeriod"/>
            </a:pPr>
            <a:r>
              <a:rPr b="1" lang="en" sz="1600">
                <a:solidFill>
                  <a:srgbClr val="2F5496"/>
                </a:solidFill>
              </a:rPr>
              <a:t>Pairplot</a:t>
            </a:r>
            <a:endParaRPr b="1" sz="1600">
              <a:solidFill>
                <a:srgbClr val="2F5496"/>
              </a:solidFill>
            </a:endParaRPr>
          </a:p>
          <a:p>
            <a:pPr indent="-330200" lvl="0" marL="457200" rtl="0" algn="l">
              <a:spcBef>
                <a:spcPts val="0"/>
              </a:spcBef>
              <a:spcAft>
                <a:spcPts val="0"/>
              </a:spcAft>
              <a:buClr>
                <a:srgbClr val="2F5496"/>
              </a:buClr>
              <a:buSzPts val="1600"/>
              <a:buAutoNum type="arabicPeriod"/>
            </a:pPr>
            <a:r>
              <a:rPr b="1" lang="en" sz="1600">
                <a:solidFill>
                  <a:srgbClr val="2F5496"/>
                </a:solidFill>
              </a:rPr>
              <a:t>Correlation between features of the dataset</a:t>
            </a:r>
            <a:endParaRPr b="1" sz="1600">
              <a:solidFill>
                <a:srgbClr val="2F5496"/>
              </a:solidFill>
            </a:endParaRPr>
          </a:p>
          <a:p>
            <a:pPr indent="-330200" lvl="0" marL="457200" rtl="0" algn="l">
              <a:spcBef>
                <a:spcPts val="0"/>
              </a:spcBef>
              <a:spcAft>
                <a:spcPts val="0"/>
              </a:spcAft>
              <a:buClr>
                <a:srgbClr val="2F5496"/>
              </a:buClr>
              <a:buSzPts val="1600"/>
              <a:buAutoNum type="arabicPeriod"/>
            </a:pPr>
            <a:r>
              <a:rPr b="1" lang="en" sz="1600">
                <a:solidFill>
                  <a:srgbClr val="2F5496"/>
                </a:solidFill>
              </a:rPr>
              <a:t>Sample Data</a:t>
            </a:r>
            <a:endParaRPr b="1" sz="1600">
              <a:solidFill>
                <a:srgbClr val="2F5496"/>
              </a:solidFill>
            </a:endParaRPr>
          </a:p>
          <a:p>
            <a:pPr indent="-330200" lvl="0" marL="457200" rtl="0" algn="l">
              <a:spcBef>
                <a:spcPts val="0"/>
              </a:spcBef>
              <a:spcAft>
                <a:spcPts val="0"/>
              </a:spcAft>
              <a:buClr>
                <a:srgbClr val="2F5496"/>
              </a:buClr>
              <a:buSzPts val="1600"/>
              <a:buAutoNum type="arabicPeriod"/>
            </a:pPr>
            <a:r>
              <a:rPr b="1" lang="en" sz="1600">
                <a:solidFill>
                  <a:srgbClr val="2F5496"/>
                </a:solidFill>
                <a:highlight>
                  <a:srgbClr val="FFFFFF"/>
                </a:highlight>
                <a:latin typeface="Roboto"/>
                <a:ea typeface="Roboto"/>
                <a:cs typeface="Roboto"/>
                <a:sym typeface="Roboto"/>
              </a:rPr>
              <a:t>Data cleaning</a:t>
            </a:r>
            <a:endParaRPr b="1" sz="1600">
              <a:solidFill>
                <a:srgbClr val="2F5496"/>
              </a:solidFill>
              <a:highlight>
                <a:srgbClr val="FFFFFF"/>
              </a:highlight>
              <a:latin typeface="Roboto"/>
              <a:ea typeface="Roboto"/>
              <a:cs typeface="Roboto"/>
              <a:sym typeface="Roboto"/>
            </a:endParaRPr>
          </a:p>
          <a:p>
            <a:pPr indent="-330200" lvl="0" marL="457200" rtl="0" algn="l">
              <a:spcBef>
                <a:spcPts val="0"/>
              </a:spcBef>
              <a:spcAft>
                <a:spcPts val="0"/>
              </a:spcAft>
              <a:buClr>
                <a:srgbClr val="2F5496"/>
              </a:buClr>
              <a:buSzPts val="1600"/>
              <a:buFont typeface="Roboto"/>
              <a:buAutoNum type="arabicPeriod"/>
            </a:pPr>
            <a:r>
              <a:rPr b="1" lang="en" sz="1600">
                <a:solidFill>
                  <a:srgbClr val="2F5496"/>
                </a:solidFill>
                <a:highlight>
                  <a:srgbClr val="FFFFFF"/>
                </a:highlight>
                <a:latin typeface="Roboto"/>
                <a:ea typeface="Roboto"/>
                <a:cs typeface="Roboto"/>
                <a:sym typeface="Roboto"/>
              </a:rPr>
              <a:t>Feature Scaling</a:t>
            </a:r>
            <a:endParaRPr b="1" sz="1600">
              <a:solidFill>
                <a:srgbClr val="2F5496"/>
              </a:solidFill>
              <a:highlight>
                <a:srgbClr val="FFFFFF"/>
              </a:highlight>
              <a:latin typeface="Roboto"/>
              <a:ea typeface="Roboto"/>
              <a:cs typeface="Roboto"/>
              <a:sym typeface="Roboto"/>
            </a:endParaRPr>
          </a:p>
          <a:p>
            <a:pPr indent="-330200" lvl="0" marL="457200" rtl="0" algn="l">
              <a:spcBef>
                <a:spcPts val="0"/>
              </a:spcBef>
              <a:spcAft>
                <a:spcPts val="0"/>
              </a:spcAft>
              <a:buClr>
                <a:srgbClr val="2F5496"/>
              </a:buClr>
              <a:buSzPts val="1600"/>
              <a:buFont typeface="Roboto"/>
              <a:buAutoNum type="arabicPeriod"/>
            </a:pPr>
            <a:r>
              <a:rPr b="1" lang="en" sz="1600">
                <a:solidFill>
                  <a:srgbClr val="2F5496"/>
                </a:solidFill>
                <a:highlight>
                  <a:srgbClr val="FFFFFF"/>
                </a:highlight>
                <a:latin typeface="Roboto"/>
                <a:ea typeface="Roboto"/>
                <a:cs typeface="Roboto"/>
                <a:sym typeface="Roboto"/>
              </a:rPr>
              <a:t>Applying train test split</a:t>
            </a:r>
            <a:endParaRPr b="1" sz="1600">
              <a:solidFill>
                <a:srgbClr val="2F5496"/>
              </a:solidFill>
              <a:highlight>
                <a:srgbClr val="FFFFFF"/>
              </a:highlight>
              <a:latin typeface="Roboto"/>
              <a:ea typeface="Roboto"/>
              <a:cs typeface="Roboto"/>
              <a:sym typeface="Roboto"/>
            </a:endParaRPr>
          </a:p>
          <a:p>
            <a:pPr indent="-330200" lvl="0" marL="457200" rtl="0" algn="l">
              <a:spcBef>
                <a:spcPts val="0"/>
              </a:spcBef>
              <a:spcAft>
                <a:spcPts val="0"/>
              </a:spcAft>
              <a:buClr>
                <a:srgbClr val="2F5496"/>
              </a:buClr>
              <a:buSzPts val="1600"/>
              <a:buFont typeface="Roboto"/>
              <a:buAutoNum type="arabicPeriod"/>
            </a:pPr>
            <a:r>
              <a:rPr b="1" lang="en" sz="1600">
                <a:solidFill>
                  <a:srgbClr val="2F5496"/>
                </a:solidFill>
                <a:highlight>
                  <a:srgbClr val="FFFFFF"/>
                </a:highlight>
                <a:latin typeface="Roboto"/>
                <a:ea typeface="Roboto"/>
                <a:cs typeface="Roboto"/>
                <a:sym typeface="Roboto"/>
              </a:rPr>
              <a:t>Applying Machine Learning Algorithm for Classification Problem</a:t>
            </a:r>
            <a:endParaRPr b="1" sz="1600">
              <a:solidFill>
                <a:srgbClr val="2F5496"/>
              </a:solidFill>
              <a:highlight>
                <a:srgbClr val="FFFFFF"/>
              </a:highlight>
              <a:latin typeface="Roboto"/>
              <a:ea typeface="Roboto"/>
              <a:cs typeface="Roboto"/>
              <a:sym typeface="Roboto"/>
            </a:endParaRPr>
          </a:p>
          <a:p>
            <a:pPr indent="-330200" lvl="1" marL="914400" rtl="0" algn="l">
              <a:spcBef>
                <a:spcPts val="0"/>
              </a:spcBef>
              <a:spcAft>
                <a:spcPts val="0"/>
              </a:spcAft>
              <a:buClr>
                <a:srgbClr val="2F5496"/>
              </a:buClr>
              <a:buSzPts val="1600"/>
              <a:buFont typeface="Roboto"/>
              <a:buAutoNum type="alphaLcPeriod"/>
            </a:pPr>
            <a:r>
              <a:rPr b="1" lang="en" sz="1600">
                <a:solidFill>
                  <a:srgbClr val="2F5496"/>
                </a:solidFill>
                <a:highlight>
                  <a:srgbClr val="FFFFFF"/>
                </a:highlight>
                <a:latin typeface="Roboto"/>
                <a:ea typeface="Roboto"/>
                <a:cs typeface="Roboto"/>
                <a:sym typeface="Roboto"/>
              </a:rPr>
              <a:t> </a:t>
            </a:r>
            <a:r>
              <a:rPr b="1" lang="en">
                <a:solidFill>
                  <a:srgbClr val="2F5496"/>
                </a:solidFill>
                <a:highlight>
                  <a:srgbClr val="FFFFFF"/>
                </a:highlight>
                <a:latin typeface="Roboto"/>
                <a:ea typeface="Roboto"/>
                <a:cs typeface="Roboto"/>
                <a:sym typeface="Roboto"/>
              </a:rPr>
              <a:t> Logistic regression</a:t>
            </a:r>
            <a:endParaRPr b="1">
              <a:solidFill>
                <a:srgbClr val="2F5496"/>
              </a:solidFill>
              <a:highlight>
                <a:srgbClr val="FFFFFF"/>
              </a:highlight>
              <a:latin typeface="Roboto"/>
              <a:ea typeface="Roboto"/>
              <a:cs typeface="Roboto"/>
              <a:sym typeface="Roboto"/>
            </a:endParaRPr>
          </a:p>
          <a:p>
            <a:pPr indent="-317500" lvl="1" marL="914400" rtl="0" algn="l">
              <a:spcBef>
                <a:spcPts val="0"/>
              </a:spcBef>
              <a:spcAft>
                <a:spcPts val="0"/>
              </a:spcAft>
              <a:buClr>
                <a:srgbClr val="2F5496"/>
              </a:buClr>
              <a:buSzPts val="1400"/>
              <a:buFont typeface="Roboto"/>
              <a:buAutoNum type="alphaLcPeriod"/>
            </a:pPr>
            <a:r>
              <a:rPr b="1" lang="en">
                <a:solidFill>
                  <a:srgbClr val="2F5496"/>
                </a:solidFill>
                <a:highlight>
                  <a:srgbClr val="FFFFFF"/>
                </a:highlight>
                <a:latin typeface="Roboto"/>
                <a:ea typeface="Roboto"/>
                <a:cs typeface="Roboto"/>
                <a:sym typeface="Roboto"/>
              </a:rPr>
              <a:t>  Decision tree</a:t>
            </a:r>
            <a:endParaRPr b="1">
              <a:solidFill>
                <a:srgbClr val="2F5496"/>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rgbClr val="2F5496"/>
              </a:buClr>
              <a:buSzPts val="1400"/>
              <a:buFont typeface="Roboto"/>
              <a:buAutoNum type="alphaLcPeriod"/>
            </a:pPr>
            <a:r>
              <a:rPr b="1" lang="en">
                <a:solidFill>
                  <a:srgbClr val="2F5496"/>
                </a:solidFill>
                <a:highlight>
                  <a:srgbClr val="FFFFFF"/>
                </a:highlight>
                <a:latin typeface="Roboto"/>
                <a:ea typeface="Roboto"/>
                <a:cs typeface="Roboto"/>
                <a:sym typeface="Roboto"/>
              </a:rPr>
              <a:t>  Random Forest</a:t>
            </a:r>
            <a:endParaRPr b="1">
              <a:solidFill>
                <a:srgbClr val="2F5496"/>
              </a:solidFill>
              <a:highlight>
                <a:srgbClr val="FFFFFF"/>
              </a:highlight>
              <a:latin typeface="Roboto"/>
              <a:ea typeface="Roboto"/>
              <a:cs typeface="Roboto"/>
              <a:sym typeface="Roboto"/>
            </a:endParaRPr>
          </a:p>
          <a:p>
            <a:pPr indent="-317500" lvl="1" marL="914400" rtl="0" algn="l">
              <a:spcBef>
                <a:spcPts val="0"/>
              </a:spcBef>
              <a:spcAft>
                <a:spcPts val="0"/>
              </a:spcAft>
              <a:buClr>
                <a:srgbClr val="2F5496"/>
              </a:buClr>
              <a:buSzPts val="1400"/>
              <a:buFont typeface="Roboto"/>
              <a:buAutoNum type="alphaLcPeriod"/>
            </a:pPr>
            <a:r>
              <a:rPr b="1" lang="en">
                <a:solidFill>
                  <a:srgbClr val="2F5496"/>
                </a:solidFill>
                <a:highlight>
                  <a:srgbClr val="FFFFFF"/>
                </a:highlight>
                <a:latin typeface="Roboto"/>
                <a:ea typeface="Roboto"/>
                <a:cs typeface="Roboto"/>
                <a:sym typeface="Roboto"/>
              </a:rPr>
              <a:t>  Stochastic Gradient Descent</a:t>
            </a:r>
            <a:endParaRPr b="1">
              <a:solidFill>
                <a:srgbClr val="2F5496"/>
              </a:solidFill>
              <a:highlight>
                <a:srgbClr val="FFFFFF"/>
              </a:highlight>
              <a:latin typeface="Roboto"/>
              <a:ea typeface="Roboto"/>
              <a:cs typeface="Roboto"/>
              <a:sym typeface="Roboto"/>
            </a:endParaRPr>
          </a:p>
          <a:p>
            <a:pPr indent="-317500" lvl="1" marL="914400" rtl="0" algn="l">
              <a:spcBef>
                <a:spcPts val="0"/>
              </a:spcBef>
              <a:spcAft>
                <a:spcPts val="0"/>
              </a:spcAft>
              <a:buClr>
                <a:srgbClr val="2F5496"/>
              </a:buClr>
              <a:buSzPts val="1400"/>
              <a:buFont typeface="Roboto"/>
              <a:buAutoNum type="alphaLcPeriod"/>
            </a:pPr>
            <a:r>
              <a:rPr b="1" lang="en">
                <a:solidFill>
                  <a:srgbClr val="2F5496"/>
                </a:solidFill>
                <a:highlight>
                  <a:srgbClr val="FFFFFF"/>
                </a:highlight>
                <a:latin typeface="Roboto"/>
                <a:ea typeface="Roboto"/>
                <a:cs typeface="Roboto"/>
                <a:sym typeface="Roboto"/>
              </a:rPr>
              <a:t>  K-Nearest Neighbour</a:t>
            </a:r>
            <a:endParaRPr b="1">
              <a:solidFill>
                <a:srgbClr val="2F5496"/>
              </a:solidFill>
              <a:highlight>
                <a:srgbClr val="FFFFFF"/>
              </a:highlight>
              <a:latin typeface="Roboto"/>
              <a:ea typeface="Roboto"/>
              <a:cs typeface="Roboto"/>
              <a:sym typeface="Roboto"/>
            </a:endParaRPr>
          </a:p>
          <a:p>
            <a:pPr indent="-317500" lvl="1" marL="914400" rtl="0" algn="l">
              <a:spcBef>
                <a:spcPts val="0"/>
              </a:spcBef>
              <a:spcAft>
                <a:spcPts val="0"/>
              </a:spcAft>
              <a:buClr>
                <a:srgbClr val="2F5496"/>
              </a:buClr>
              <a:buSzPts val="1400"/>
              <a:buFont typeface="Roboto"/>
              <a:buAutoNum type="alphaLcPeriod"/>
            </a:pPr>
            <a:r>
              <a:rPr b="1" lang="en">
                <a:solidFill>
                  <a:srgbClr val="2F5496"/>
                </a:solidFill>
                <a:highlight>
                  <a:srgbClr val="FFFFFF"/>
                </a:highlight>
                <a:latin typeface="Roboto"/>
                <a:ea typeface="Roboto"/>
                <a:cs typeface="Roboto"/>
                <a:sym typeface="Roboto"/>
              </a:rPr>
              <a:t>  Support Vector Machine</a:t>
            </a:r>
            <a:endParaRPr b="1">
              <a:solidFill>
                <a:srgbClr val="2F5496"/>
              </a:solidFill>
              <a:highlight>
                <a:srgbClr val="FFFFFF"/>
              </a:highlight>
              <a:latin typeface="Roboto"/>
              <a:ea typeface="Roboto"/>
              <a:cs typeface="Roboto"/>
              <a:sym typeface="Roboto"/>
            </a:endParaRPr>
          </a:p>
          <a:p>
            <a:pPr indent="-330200" lvl="0" marL="457200" rtl="0" algn="l">
              <a:spcBef>
                <a:spcPts val="0"/>
              </a:spcBef>
              <a:spcAft>
                <a:spcPts val="0"/>
              </a:spcAft>
              <a:buClr>
                <a:srgbClr val="2F5496"/>
              </a:buClr>
              <a:buSzPts val="1600"/>
              <a:buFont typeface="Calibri"/>
              <a:buAutoNum type="arabicPeriod"/>
            </a:pPr>
            <a:r>
              <a:rPr b="1" lang="en" sz="1600">
                <a:solidFill>
                  <a:srgbClr val="2F5496"/>
                </a:solidFill>
                <a:highlight>
                  <a:schemeClr val="lt1"/>
                </a:highlight>
                <a:latin typeface="Calibri"/>
                <a:ea typeface="Calibri"/>
                <a:cs typeface="Calibri"/>
                <a:sym typeface="Calibri"/>
              </a:rPr>
              <a:t>Grid Search CV on all Models</a:t>
            </a:r>
            <a:endParaRPr b="1" sz="1600">
              <a:solidFill>
                <a:srgbClr val="2F5496"/>
              </a:solidFill>
              <a:highlight>
                <a:schemeClr val="lt1"/>
              </a:highlight>
              <a:latin typeface="Calibri"/>
              <a:ea typeface="Calibri"/>
              <a:cs typeface="Calibri"/>
              <a:sym typeface="Calibri"/>
            </a:endParaRPr>
          </a:p>
          <a:p>
            <a:pPr indent="-330200" lvl="0" marL="457200" rtl="0" algn="l">
              <a:spcBef>
                <a:spcPts val="0"/>
              </a:spcBef>
              <a:spcAft>
                <a:spcPts val="0"/>
              </a:spcAft>
              <a:buClr>
                <a:srgbClr val="2F5496"/>
              </a:buClr>
              <a:buSzPts val="1600"/>
              <a:buFont typeface="Calibri"/>
              <a:buAutoNum type="arabicPeriod"/>
            </a:pPr>
            <a:r>
              <a:rPr b="1" lang="en" sz="1600">
                <a:solidFill>
                  <a:srgbClr val="2F5496"/>
                </a:solidFill>
                <a:highlight>
                  <a:schemeClr val="lt1"/>
                </a:highlight>
                <a:latin typeface="Calibri"/>
                <a:ea typeface="Calibri"/>
                <a:cs typeface="Calibri"/>
                <a:sym typeface="Calibri"/>
              </a:rPr>
              <a:t>Conclusion</a:t>
            </a:r>
            <a:endParaRPr b="1" sz="1600">
              <a:solidFill>
                <a:srgbClr val="2F5496"/>
              </a:solidFill>
              <a:highlight>
                <a:schemeClr val="lt1"/>
              </a:highlight>
              <a:latin typeface="Calibri"/>
              <a:ea typeface="Calibri"/>
              <a:cs typeface="Calibri"/>
              <a:sym typeface="Calibri"/>
            </a:endParaRPr>
          </a:p>
        </p:txBody>
      </p:sp>
      <p:sp>
        <p:nvSpPr>
          <p:cNvPr id="64" name="Google Shape;64;p14"/>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nvSpPr>
        <p:spPr>
          <a:xfrm>
            <a:off x="119875" y="664700"/>
            <a:ext cx="730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00000"/>
                </a:solidFill>
                <a:highlight>
                  <a:srgbClr val="FFFFFF"/>
                </a:highlight>
              </a:rPr>
              <a:t>d. </a:t>
            </a:r>
            <a:r>
              <a:rPr b="1" lang="en" sz="3600">
                <a:solidFill>
                  <a:srgbClr val="C00000"/>
                </a:solidFill>
                <a:highlight>
                  <a:srgbClr val="FFFFFF"/>
                </a:highlight>
              </a:rPr>
              <a:t>Stochastic Gradient Descent</a:t>
            </a:r>
            <a:endParaRPr sz="3600">
              <a:solidFill>
                <a:srgbClr val="C00000"/>
              </a:solidFill>
            </a:endParaRPr>
          </a:p>
        </p:txBody>
      </p:sp>
      <p:sp>
        <p:nvSpPr>
          <p:cNvPr id="210" name="Google Shape;210;p32"/>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211" name="Google Shape;211;p32"/>
          <p:cNvSpPr txBox="1"/>
          <p:nvPr/>
        </p:nvSpPr>
        <p:spPr>
          <a:xfrm>
            <a:off x="544850" y="1403600"/>
            <a:ext cx="537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F5496"/>
                </a:solidFill>
                <a:highlight>
                  <a:srgbClr val="FFFFFF"/>
                </a:highlight>
                <a:latin typeface="Calibri"/>
                <a:ea typeface="Calibri"/>
                <a:cs typeface="Calibri"/>
                <a:sym typeface="Calibri"/>
              </a:rPr>
              <a:t>Stochastic gradient descent is an optimization algorithm often used in machine learning applications to find the model parameters that correspond to the best fit between predicted and actual outputs</a:t>
            </a:r>
            <a:endParaRPr b="1">
              <a:solidFill>
                <a:srgbClr val="2F5496"/>
              </a:solidFill>
              <a:latin typeface="Calibri"/>
              <a:ea typeface="Calibri"/>
              <a:cs typeface="Calibri"/>
              <a:sym typeface="Calibri"/>
            </a:endParaRPr>
          </a:p>
        </p:txBody>
      </p:sp>
      <p:sp>
        <p:nvSpPr>
          <p:cNvPr id="212" name="Google Shape;212;p32"/>
          <p:cNvSpPr txBox="1"/>
          <p:nvPr/>
        </p:nvSpPr>
        <p:spPr>
          <a:xfrm>
            <a:off x="610225" y="2419175"/>
            <a:ext cx="3000000" cy="2426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rgbClr val="2F5496"/>
                </a:solidFill>
                <a:highlight>
                  <a:srgbClr val="FFFFFF"/>
                </a:highlight>
                <a:latin typeface="Calibri"/>
                <a:ea typeface="Calibri"/>
                <a:cs typeface="Calibri"/>
                <a:sym typeface="Calibri"/>
              </a:rPr>
              <a:t>By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60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Accuracy-0.807222</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Precision-0.576389</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Recall-0.424552</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f1 score-0.488954</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ROC-0.668983</a:t>
            </a:r>
            <a:endParaRPr b="1">
              <a:solidFill>
                <a:srgbClr val="2F5496"/>
              </a:solidFill>
              <a:highlight>
                <a:srgbClr val="FFFFFF"/>
              </a:highlight>
              <a:latin typeface="Calibri"/>
              <a:ea typeface="Calibri"/>
              <a:cs typeface="Calibri"/>
              <a:sym typeface="Calibri"/>
            </a:endParaRPr>
          </a:p>
          <a:p>
            <a:pPr indent="0" lvl="0" marL="0" rtl="0" algn="l">
              <a:lnSpc>
                <a:spcPct val="100000"/>
              </a:lnSpc>
              <a:spcBef>
                <a:spcPts val="500"/>
              </a:spcBef>
              <a:spcAft>
                <a:spcPts val="0"/>
              </a:spcAft>
              <a:buNone/>
            </a:pPr>
            <a:r>
              <a:t/>
            </a:r>
            <a:endParaRPr b="1">
              <a:solidFill>
                <a:srgbClr val="2F5496"/>
              </a:solidFill>
              <a:highlight>
                <a:srgbClr val="FFFFFF"/>
              </a:highlight>
              <a:latin typeface="Calibri"/>
              <a:ea typeface="Calibri"/>
              <a:cs typeface="Calibri"/>
              <a:sym typeface="Calibri"/>
            </a:endParaRPr>
          </a:p>
        </p:txBody>
      </p:sp>
      <p:pic>
        <p:nvPicPr>
          <p:cNvPr id="213" name="Google Shape;213;p32"/>
          <p:cNvPicPr preferRelativeResize="0"/>
          <p:nvPr/>
        </p:nvPicPr>
        <p:blipFill>
          <a:blip r:embed="rId3">
            <a:alphaModFix/>
          </a:blip>
          <a:stretch>
            <a:fillRect/>
          </a:stretch>
        </p:blipFill>
        <p:spPr>
          <a:xfrm>
            <a:off x="5644775" y="1285875"/>
            <a:ext cx="3245751" cy="3269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nvSpPr>
        <p:spPr>
          <a:xfrm>
            <a:off x="0" y="642950"/>
            <a:ext cx="6396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00000"/>
                </a:solidFill>
                <a:highlight>
                  <a:srgbClr val="FFFFFF"/>
                </a:highlight>
              </a:rPr>
              <a:t>e.  </a:t>
            </a:r>
            <a:r>
              <a:rPr b="1" lang="en" sz="3600">
                <a:solidFill>
                  <a:srgbClr val="C00000"/>
                </a:solidFill>
                <a:highlight>
                  <a:srgbClr val="FFFFFF"/>
                </a:highlight>
              </a:rPr>
              <a:t>K-Nearest Neighbour</a:t>
            </a:r>
            <a:endParaRPr b="1" sz="3600">
              <a:solidFill>
                <a:srgbClr val="C00000"/>
              </a:solidFill>
            </a:endParaRPr>
          </a:p>
        </p:txBody>
      </p:sp>
      <p:sp>
        <p:nvSpPr>
          <p:cNvPr id="219" name="Google Shape;219;p33"/>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220" name="Google Shape;220;p33"/>
          <p:cNvSpPr txBox="1"/>
          <p:nvPr/>
        </p:nvSpPr>
        <p:spPr>
          <a:xfrm>
            <a:off x="163450" y="1381850"/>
            <a:ext cx="5394000" cy="1554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600"/>
              </a:spcBef>
              <a:spcAft>
                <a:spcPts val="0"/>
              </a:spcAft>
              <a:buNone/>
            </a:pPr>
            <a:r>
              <a:rPr b="1" lang="en">
                <a:solidFill>
                  <a:srgbClr val="2F5496"/>
                </a:solidFill>
                <a:highlight>
                  <a:srgbClr val="FFFFFF"/>
                </a:highlight>
                <a:latin typeface="Calibri"/>
                <a:ea typeface="Calibri"/>
                <a:cs typeface="Calibri"/>
                <a:sym typeface="Calibri"/>
              </a:rPr>
              <a:t>KNN can be used for both classification and regression predictive problems. However, it is more widely used in classification problems in the industry.</a:t>
            </a:r>
            <a:endParaRPr b="1">
              <a:solidFill>
                <a:srgbClr val="2F5496"/>
              </a:solidFill>
              <a:highlight>
                <a:srgbClr val="FFFFFF"/>
              </a:highlight>
              <a:latin typeface="Calibri"/>
              <a:ea typeface="Calibri"/>
              <a:cs typeface="Calibri"/>
              <a:sym typeface="Calibri"/>
            </a:endParaRPr>
          </a:p>
          <a:p>
            <a:pPr indent="0" lvl="0" marL="0" rtl="0" algn="l">
              <a:lnSpc>
                <a:spcPct val="100000"/>
              </a:lnSpc>
              <a:spcBef>
                <a:spcPts val="600"/>
              </a:spcBef>
              <a:spcAft>
                <a:spcPts val="500"/>
              </a:spcAft>
              <a:buNone/>
            </a:pPr>
            <a:r>
              <a:rPr b="1" lang="en">
                <a:solidFill>
                  <a:srgbClr val="2F5496"/>
                </a:solidFill>
                <a:highlight>
                  <a:srgbClr val="FFFFFF"/>
                </a:highlight>
                <a:latin typeface="Calibri"/>
                <a:ea typeface="Calibri"/>
                <a:cs typeface="Calibri"/>
                <a:sym typeface="Calibri"/>
              </a:rPr>
              <a:t>KNN focuses on easy implementation and good performance at the cost of computational time, but in our case the size of the dataset is considerably small so we can apply KNN.</a:t>
            </a:r>
            <a:endParaRPr b="1">
              <a:solidFill>
                <a:srgbClr val="2F5496"/>
              </a:solidFill>
              <a:highlight>
                <a:srgbClr val="FFFFFF"/>
              </a:highlight>
              <a:latin typeface="Calibri"/>
              <a:ea typeface="Calibri"/>
              <a:cs typeface="Calibri"/>
              <a:sym typeface="Calibri"/>
            </a:endParaRPr>
          </a:p>
        </p:txBody>
      </p:sp>
      <p:pic>
        <p:nvPicPr>
          <p:cNvPr id="221" name="Google Shape;221;p33"/>
          <p:cNvPicPr preferRelativeResize="0"/>
          <p:nvPr/>
        </p:nvPicPr>
        <p:blipFill>
          <a:blip r:embed="rId3">
            <a:alphaModFix/>
          </a:blip>
          <a:stretch>
            <a:fillRect/>
          </a:stretch>
        </p:blipFill>
        <p:spPr>
          <a:xfrm>
            <a:off x="5557450" y="980750"/>
            <a:ext cx="3434150" cy="3574300"/>
          </a:xfrm>
          <a:prstGeom prst="rect">
            <a:avLst/>
          </a:prstGeom>
          <a:noFill/>
          <a:ln>
            <a:noFill/>
          </a:ln>
        </p:spPr>
      </p:pic>
      <p:sp>
        <p:nvSpPr>
          <p:cNvPr id="222" name="Google Shape;222;p33"/>
          <p:cNvSpPr txBox="1"/>
          <p:nvPr/>
        </p:nvSpPr>
        <p:spPr>
          <a:xfrm>
            <a:off x="261550" y="2857800"/>
            <a:ext cx="3000000" cy="22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F5496"/>
                </a:solidFill>
                <a:highlight>
                  <a:srgbClr val="FFFFFF"/>
                </a:highlight>
                <a:latin typeface="Calibri"/>
                <a:ea typeface="Calibri"/>
                <a:cs typeface="Calibri"/>
                <a:sym typeface="Calibri"/>
              </a:rPr>
              <a:t>By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Accuracy-0.807222</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Precision-0.625</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Recall-0.28133</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f1 score-0.388007</a:t>
            </a:r>
            <a:endParaRPr b="1">
              <a:solidFill>
                <a:srgbClr val="2F5496"/>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ROC-0.617244</a:t>
            </a:r>
            <a:endParaRPr b="1">
              <a:solidFill>
                <a:srgbClr val="2F5496"/>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a:solidFill>
                <a:srgbClr val="2F5496"/>
              </a:solidFill>
              <a:highlight>
                <a:srgbClr val="FFFFFF"/>
              </a:highlight>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nvSpPr>
        <p:spPr>
          <a:xfrm>
            <a:off x="0" y="533975"/>
            <a:ext cx="6527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00000"/>
                </a:solidFill>
                <a:highlight>
                  <a:srgbClr val="FFFFFF"/>
                </a:highlight>
              </a:rPr>
              <a:t>f.  </a:t>
            </a:r>
            <a:r>
              <a:rPr b="1" lang="en" sz="3600">
                <a:solidFill>
                  <a:srgbClr val="C00000"/>
                </a:solidFill>
                <a:highlight>
                  <a:srgbClr val="FFFFFF"/>
                </a:highlight>
              </a:rPr>
              <a:t>Support Vector Machine</a:t>
            </a:r>
            <a:endParaRPr b="1" sz="3600">
              <a:solidFill>
                <a:srgbClr val="C00000"/>
              </a:solidFill>
            </a:endParaRPr>
          </a:p>
        </p:txBody>
      </p:sp>
      <p:sp>
        <p:nvSpPr>
          <p:cNvPr id="228" name="Google Shape;228;p34"/>
          <p:cNvSpPr txBox="1"/>
          <p:nvPr/>
        </p:nvSpPr>
        <p:spPr>
          <a:xfrm>
            <a:off x="566650" y="1272875"/>
            <a:ext cx="5143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F5496"/>
                </a:solidFill>
                <a:highlight>
                  <a:srgbClr val="FFFFFF"/>
                </a:highlight>
                <a:latin typeface="Calibri"/>
                <a:ea typeface="Calibri"/>
                <a:cs typeface="Calibri"/>
                <a:sym typeface="Calibri"/>
              </a:rPr>
              <a:t>In the SVM algorithm, we plot each data item as a point in n-dimensional space (where n is a number of features you have) with the value of each feature being the value of a particular coordinate. Then, we perform classification by finding the hyper-plane that differentiates the two classes very well.</a:t>
            </a:r>
            <a:endParaRPr b="1">
              <a:solidFill>
                <a:srgbClr val="2F5496"/>
              </a:solidFill>
              <a:latin typeface="Calibri"/>
              <a:ea typeface="Calibri"/>
              <a:cs typeface="Calibri"/>
              <a:sym typeface="Calibri"/>
            </a:endParaRPr>
          </a:p>
        </p:txBody>
      </p:sp>
      <p:sp>
        <p:nvSpPr>
          <p:cNvPr id="229" name="Google Shape;229;p34"/>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230" name="Google Shape;230;p34"/>
          <p:cNvSpPr txBox="1"/>
          <p:nvPr/>
        </p:nvSpPr>
        <p:spPr>
          <a:xfrm>
            <a:off x="642950" y="2480475"/>
            <a:ext cx="3000000" cy="3204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rgbClr val="2F5496"/>
                </a:solidFill>
                <a:highlight>
                  <a:srgbClr val="FFFFFF"/>
                </a:highlight>
                <a:latin typeface="Calibri"/>
                <a:ea typeface="Calibri"/>
                <a:cs typeface="Calibri"/>
                <a:sym typeface="Calibri"/>
              </a:rPr>
              <a:t>By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None/>
            </a:pPr>
            <a:r>
              <a:rPr b="1" lang="en">
                <a:solidFill>
                  <a:srgbClr val="2F5496"/>
                </a:solidFill>
                <a:highlight>
                  <a:srgbClr val="FFFFFF"/>
                </a:highlight>
                <a:latin typeface="Calibri"/>
                <a:ea typeface="Calibri"/>
                <a:cs typeface="Calibri"/>
                <a:sym typeface="Calibri"/>
              </a:rPr>
              <a:t>From the above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indent="-317500" lvl="0" marL="457200" rtl="0" algn="l">
              <a:lnSpc>
                <a:spcPct val="100000"/>
              </a:lnSpc>
              <a:spcBef>
                <a:spcPts val="60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Accuracy-0.817222</a:t>
            </a:r>
            <a:endParaRPr b="1">
              <a:solidFill>
                <a:srgbClr val="2F5496"/>
              </a:solidFill>
              <a:highlight>
                <a:srgbClr val="FFFFFF"/>
              </a:highlight>
              <a:latin typeface="Calibri"/>
              <a:ea typeface="Calibri"/>
              <a:cs typeface="Calibri"/>
              <a:sym typeface="Calibri"/>
            </a:endParaRPr>
          </a:p>
          <a:p>
            <a:pPr indent="-317500" lvl="0" marL="457200" rtl="0" algn="l">
              <a:lnSpc>
                <a:spcPct val="100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Precision-0.66315</a:t>
            </a:r>
            <a:endParaRPr b="1">
              <a:solidFill>
                <a:srgbClr val="2F5496"/>
              </a:solidFill>
              <a:highlight>
                <a:srgbClr val="FFFFFF"/>
              </a:highlight>
              <a:latin typeface="Calibri"/>
              <a:ea typeface="Calibri"/>
              <a:cs typeface="Calibri"/>
              <a:sym typeface="Calibri"/>
            </a:endParaRPr>
          </a:p>
          <a:p>
            <a:pPr indent="-317500" lvl="0" marL="457200" rtl="0" algn="l">
              <a:lnSpc>
                <a:spcPct val="100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Recall-0.32225</a:t>
            </a:r>
            <a:endParaRPr b="1">
              <a:solidFill>
                <a:srgbClr val="2F5496"/>
              </a:solidFill>
              <a:highlight>
                <a:srgbClr val="FFFFFF"/>
              </a:highlight>
              <a:latin typeface="Calibri"/>
              <a:ea typeface="Calibri"/>
              <a:cs typeface="Calibri"/>
              <a:sym typeface="Calibri"/>
            </a:endParaRPr>
          </a:p>
          <a:p>
            <a:pPr indent="-317500" lvl="0" marL="457200" rtl="0" algn="l">
              <a:lnSpc>
                <a:spcPct val="100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f1 score-0.43373</a:t>
            </a:r>
            <a:endParaRPr b="1">
              <a:solidFill>
                <a:srgbClr val="2F5496"/>
              </a:solidFill>
              <a:highlight>
                <a:srgbClr val="FFFFFF"/>
              </a:highlight>
              <a:latin typeface="Calibri"/>
              <a:ea typeface="Calibri"/>
              <a:cs typeface="Calibri"/>
              <a:sym typeface="Calibri"/>
            </a:endParaRPr>
          </a:p>
          <a:p>
            <a:pPr indent="-317500" lvl="0" marL="457200" rtl="0" algn="l">
              <a:lnSpc>
                <a:spcPct val="100000"/>
              </a:lnSpc>
              <a:spcBef>
                <a:spcPts val="0"/>
              </a:spcBef>
              <a:spcAft>
                <a:spcPts val="0"/>
              </a:spcAft>
              <a:buClr>
                <a:srgbClr val="2F5496"/>
              </a:buClr>
              <a:buSzPts val="1400"/>
              <a:buFont typeface="Calibri"/>
              <a:buChar char="●"/>
            </a:pPr>
            <a:r>
              <a:rPr b="1" lang="en">
                <a:solidFill>
                  <a:srgbClr val="2F5496"/>
                </a:solidFill>
                <a:highlight>
                  <a:srgbClr val="FFFFFF"/>
                </a:highlight>
                <a:latin typeface="Calibri"/>
                <a:ea typeface="Calibri"/>
                <a:cs typeface="Calibri"/>
                <a:sym typeface="Calibri"/>
              </a:rPr>
              <a:t>ROC-0.638414</a:t>
            </a:r>
            <a:endParaRPr b="1">
              <a:solidFill>
                <a:srgbClr val="2F5496"/>
              </a:solidFill>
              <a:highlight>
                <a:srgbClr val="FFFFFF"/>
              </a:highlight>
              <a:latin typeface="Calibri"/>
              <a:ea typeface="Calibri"/>
              <a:cs typeface="Calibri"/>
              <a:sym typeface="Calibri"/>
            </a:endParaRPr>
          </a:p>
          <a:p>
            <a:pPr indent="0" lvl="0" marL="0" rtl="0" algn="l">
              <a:spcBef>
                <a:spcPts val="500"/>
              </a:spcBef>
              <a:spcAft>
                <a:spcPts val="0"/>
              </a:spcAft>
              <a:buNone/>
            </a:pPr>
            <a:r>
              <a:t/>
            </a:r>
            <a:endParaRPr b="1">
              <a:solidFill>
                <a:srgbClr val="2F5496"/>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a:solidFill>
                <a:srgbClr val="2F5496"/>
              </a:solidFill>
              <a:highlight>
                <a:srgbClr val="FFFFFF"/>
              </a:highlight>
              <a:latin typeface="Calibri"/>
              <a:ea typeface="Calibri"/>
              <a:cs typeface="Calibri"/>
              <a:sym typeface="Calibri"/>
            </a:endParaRPr>
          </a:p>
        </p:txBody>
      </p:sp>
      <p:pic>
        <p:nvPicPr>
          <p:cNvPr id="231" name="Google Shape;231;p34"/>
          <p:cNvPicPr preferRelativeResize="0"/>
          <p:nvPr/>
        </p:nvPicPr>
        <p:blipFill>
          <a:blip r:embed="rId3">
            <a:alphaModFix/>
          </a:blip>
          <a:stretch>
            <a:fillRect/>
          </a:stretch>
        </p:blipFill>
        <p:spPr>
          <a:xfrm>
            <a:off x="5383250" y="1272875"/>
            <a:ext cx="3608350" cy="3042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640">
                <a:solidFill>
                  <a:srgbClr val="C00000"/>
                </a:solidFill>
                <a:highlight>
                  <a:schemeClr val="lt1"/>
                </a:highlight>
              </a:rPr>
              <a:t>11.  </a:t>
            </a:r>
            <a:r>
              <a:rPr b="1" lang="en" sz="2640">
                <a:solidFill>
                  <a:srgbClr val="C00000"/>
                </a:solidFill>
                <a:highlight>
                  <a:schemeClr val="lt1"/>
                </a:highlight>
              </a:rPr>
              <a:t>Grid Search CV on all Models</a:t>
            </a:r>
            <a:endParaRPr sz="1920"/>
          </a:p>
        </p:txBody>
      </p:sp>
      <p:pic>
        <p:nvPicPr>
          <p:cNvPr id="237" name="Google Shape;237;p35"/>
          <p:cNvPicPr preferRelativeResize="0"/>
          <p:nvPr/>
        </p:nvPicPr>
        <p:blipFill>
          <a:blip r:embed="rId3">
            <a:alphaModFix/>
          </a:blip>
          <a:stretch>
            <a:fillRect/>
          </a:stretch>
        </p:blipFill>
        <p:spPr>
          <a:xfrm>
            <a:off x="152400" y="1170125"/>
            <a:ext cx="8839199" cy="2858275"/>
          </a:xfrm>
          <a:prstGeom prst="rect">
            <a:avLst/>
          </a:prstGeom>
          <a:noFill/>
          <a:ln>
            <a:noFill/>
          </a:ln>
        </p:spPr>
      </p:pic>
      <p:sp>
        <p:nvSpPr>
          <p:cNvPr id="238" name="Google Shape;238;p35"/>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nvSpPr>
        <p:spPr>
          <a:xfrm>
            <a:off x="129050" y="249950"/>
            <a:ext cx="4369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rgbClr val="C00000"/>
                </a:solidFill>
                <a:highlight>
                  <a:srgbClr val="FFFFFF"/>
                </a:highlight>
              </a:rPr>
              <a:t>12.  </a:t>
            </a:r>
            <a:r>
              <a:rPr b="1" lang="en" sz="3400">
                <a:solidFill>
                  <a:srgbClr val="C00000"/>
                </a:solidFill>
                <a:highlight>
                  <a:srgbClr val="FFFFFF"/>
                </a:highlight>
              </a:rPr>
              <a:t>Conclusion</a:t>
            </a:r>
            <a:endParaRPr b="1" sz="3400">
              <a:solidFill>
                <a:srgbClr val="C00000"/>
              </a:solidFill>
            </a:endParaRPr>
          </a:p>
        </p:txBody>
      </p:sp>
      <p:sp>
        <p:nvSpPr>
          <p:cNvPr id="244" name="Google Shape;244;p36"/>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245" name="Google Shape;245;p36"/>
          <p:cNvSpPr txBox="1"/>
          <p:nvPr/>
        </p:nvSpPr>
        <p:spPr>
          <a:xfrm>
            <a:off x="66000" y="1037125"/>
            <a:ext cx="9012000" cy="3924900"/>
          </a:xfrm>
          <a:prstGeom prst="rect">
            <a:avLst/>
          </a:prstGeom>
          <a:noFill/>
          <a:ln>
            <a:noFill/>
          </a:ln>
        </p:spPr>
        <p:txBody>
          <a:bodyPr anchorCtr="0" anchor="t" bIns="91425" lIns="91425" spcFirstLastPara="1" rIns="91425" wrap="square" tIns="91425">
            <a:spAutoFit/>
          </a:bodyPr>
          <a:lstStyle/>
          <a:p>
            <a:pPr indent="0" lvl="0" marL="76200" marR="38100" rtl="0" algn="l">
              <a:lnSpc>
                <a:spcPct val="100000"/>
              </a:lnSpc>
              <a:spcBef>
                <a:spcPts val="600"/>
              </a:spcBef>
              <a:spcAft>
                <a:spcPts val="0"/>
              </a:spcAft>
              <a:buNone/>
            </a:pPr>
            <a:r>
              <a:rPr b="1" lang="en" sz="1300">
                <a:solidFill>
                  <a:srgbClr val="2F5496"/>
                </a:solidFill>
                <a:latin typeface="Calibri"/>
                <a:ea typeface="Calibri"/>
                <a:cs typeface="Calibri"/>
                <a:sym typeface="Calibri"/>
              </a:rPr>
              <a:t>1)Using a Logistic Regression classifier, we can predict with 81.6% accuracy, whether a customer is likely to default next month.</a:t>
            </a:r>
            <a:endParaRPr b="1" sz="1300">
              <a:solidFill>
                <a:srgbClr val="2F5496"/>
              </a:solidFill>
              <a:latin typeface="Calibri"/>
              <a:ea typeface="Calibri"/>
              <a:cs typeface="Calibri"/>
              <a:sym typeface="Calibri"/>
            </a:endParaRPr>
          </a:p>
          <a:p>
            <a:pPr indent="0" lvl="0" marL="76200" marR="38100" rtl="0" algn="l">
              <a:lnSpc>
                <a:spcPct val="100000"/>
              </a:lnSpc>
              <a:spcBef>
                <a:spcPts val="600"/>
              </a:spcBef>
              <a:spcAft>
                <a:spcPts val="0"/>
              </a:spcAft>
              <a:buNone/>
            </a:pPr>
            <a:r>
              <a:rPr b="1" lang="en" sz="1300">
                <a:solidFill>
                  <a:srgbClr val="2F5496"/>
                </a:solidFill>
                <a:latin typeface="Calibri"/>
                <a:ea typeface="Calibri"/>
                <a:cs typeface="Calibri"/>
                <a:sym typeface="Calibri"/>
              </a:rPr>
              <a:t>2)Using a Decision Tree classifier, we can predict with 81.5% accuracy, whether a customer is likely to default next month.</a:t>
            </a:r>
            <a:endParaRPr b="1" sz="1300">
              <a:solidFill>
                <a:srgbClr val="2F5496"/>
              </a:solidFill>
              <a:latin typeface="Calibri"/>
              <a:ea typeface="Calibri"/>
              <a:cs typeface="Calibri"/>
              <a:sym typeface="Calibri"/>
            </a:endParaRPr>
          </a:p>
          <a:p>
            <a:pPr indent="0" lvl="0" marL="76200" marR="38100" rtl="0" algn="l">
              <a:lnSpc>
                <a:spcPct val="100000"/>
              </a:lnSpc>
              <a:spcBef>
                <a:spcPts val="600"/>
              </a:spcBef>
              <a:spcAft>
                <a:spcPts val="0"/>
              </a:spcAft>
              <a:buNone/>
            </a:pPr>
            <a:r>
              <a:rPr b="1" lang="en" sz="1300">
                <a:solidFill>
                  <a:srgbClr val="2F5496"/>
                </a:solidFill>
                <a:latin typeface="Calibri"/>
                <a:ea typeface="Calibri"/>
                <a:cs typeface="Calibri"/>
                <a:sym typeface="Calibri"/>
              </a:rPr>
              <a:t>3)Using a Random Forest classifier, we can predict with 81.33% accuracy, whether a customer is likely to default next month.</a:t>
            </a:r>
            <a:endParaRPr b="1" sz="1300">
              <a:solidFill>
                <a:srgbClr val="2F5496"/>
              </a:solidFill>
              <a:latin typeface="Calibri"/>
              <a:ea typeface="Calibri"/>
              <a:cs typeface="Calibri"/>
              <a:sym typeface="Calibri"/>
            </a:endParaRPr>
          </a:p>
          <a:p>
            <a:pPr indent="0" lvl="0" marL="76200" marR="38100" rtl="0" algn="l">
              <a:lnSpc>
                <a:spcPct val="100000"/>
              </a:lnSpc>
              <a:spcBef>
                <a:spcPts val="600"/>
              </a:spcBef>
              <a:spcAft>
                <a:spcPts val="0"/>
              </a:spcAft>
              <a:buNone/>
            </a:pPr>
            <a:r>
              <a:rPr b="1" lang="en" sz="1300">
                <a:solidFill>
                  <a:srgbClr val="2F5496"/>
                </a:solidFill>
                <a:latin typeface="Calibri"/>
                <a:ea typeface="Calibri"/>
                <a:cs typeface="Calibri"/>
                <a:sym typeface="Calibri"/>
              </a:rPr>
              <a:t>4)Using a Stochastic Gradient Descent classifier, we can predict with 81.7% accuracy, whether a customer is likely to default   next month.</a:t>
            </a:r>
            <a:endParaRPr b="1" sz="1300">
              <a:solidFill>
                <a:srgbClr val="2F5496"/>
              </a:solidFill>
              <a:latin typeface="Calibri"/>
              <a:ea typeface="Calibri"/>
              <a:cs typeface="Calibri"/>
              <a:sym typeface="Calibri"/>
            </a:endParaRPr>
          </a:p>
          <a:p>
            <a:pPr indent="0" lvl="0" marL="76200" marR="38100" rtl="0" algn="l">
              <a:lnSpc>
                <a:spcPct val="100000"/>
              </a:lnSpc>
              <a:spcBef>
                <a:spcPts val="600"/>
              </a:spcBef>
              <a:spcAft>
                <a:spcPts val="0"/>
              </a:spcAft>
              <a:buNone/>
            </a:pPr>
            <a:r>
              <a:rPr b="1" lang="en" sz="1300">
                <a:solidFill>
                  <a:srgbClr val="2F5496"/>
                </a:solidFill>
                <a:latin typeface="Calibri"/>
                <a:ea typeface="Calibri"/>
                <a:cs typeface="Calibri"/>
                <a:sym typeface="Calibri"/>
              </a:rPr>
              <a:t>5)Using a K-Nearest Neighbour classifier, we can predict with 80.7% accuracy, whether a customer is likely to default next month.</a:t>
            </a:r>
            <a:endParaRPr b="1" sz="1300">
              <a:solidFill>
                <a:srgbClr val="2F5496"/>
              </a:solidFill>
              <a:latin typeface="Calibri"/>
              <a:ea typeface="Calibri"/>
              <a:cs typeface="Calibri"/>
              <a:sym typeface="Calibri"/>
            </a:endParaRPr>
          </a:p>
          <a:p>
            <a:pPr indent="0" lvl="0" marL="76200" marR="38100" rtl="0" algn="l">
              <a:lnSpc>
                <a:spcPct val="100000"/>
              </a:lnSpc>
              <a:spcBef>
                <a:spcPts val="600"/>
              </a:spcBef>
              <a:spcAft>
                <a:spcPts val="0"/>
              </a:spcAft>
              <a:buNone/>
            </a:pPr>
            <a:r>
              <a:rPr b="1" lang="en" sz="1300">
                <a:solidFill>
                  <a:srgbClr val="2F5496"/>
                </a:solidFill>
                <a:latin typeface="Calibri"/>
                <a:ea typeface="Calibri"/>
                <a:cs typeface="Calibri"/>
                <a:sym typeface="Calibri"/>
              </a:rPr>
              <a:t>6)Using a Support Vector Machine classifier, we can predict with 82.33% accuracy, whether a customer is likely to default next   month.</a:t>
            </a:r>
            <a:endParaRPr b="1" sz="1300">
              <a:solidFill>
                <a:srgbClr val="2F5496"/>
              </a:solidFill>
              <a:latin typeface="Calibri"/>
              <a:ea typeface="Calibri"/>
              <a:cs typeface="Calibri"/>
              <a:sym typeface="Calibri"/>
            </a:endParaRPr>
          </a:p>
          <a:p>
            <a:pPr indent="-311150" lvl="0" marL="457200" marR="38100" rtl="0" algn="l">
              <a:lnSpc>
                <a:spcPct val="100000"/>
              </a:lnSpc>
              <a:spcBef>
                <a:spcPts val="600"/>
              </a:spcBef>
              <a:spcAft>
                <a:spcPts val="0"/>
              </a:spcAft>
              <a:buClr>
                <a:srgbClr val="2F5496"/>
              </a:buClr>
              <a:buSzPts val="1300"/>
              <a:buFont typeface="Calibri"/>
              <a:buChar char="●"/>
            </a:pPr>
            <a:r>
              <a:rPr b="1" lang="en" sz="1300">
                <a:solidFill>
                  <a:srgbClr val="2F5496"/>
                </a:solidFill>
                <a:latin typeface="Calibri"/>
                <a:ea typeface="Calibri"/>
                <a:cs typeface="Calibri"/>
                <a:sym typeface="Calibri"/>
              </a:rPr>
              <a:t>The strongest predictors of default are the PAY_X (ie the repayment status in previous months), the LIMIT_BAL &amp; the PAY_AMTX      (amount paid in previous months).</a:t>
            </a:r>
            <a:endParaRPr b="1" sz="1300">
              <a:solidFill>
                <a:srgbClr val="2F5496"/>
              </a:solidFill>
              <a:latin typeface="Calibri"/>
              <a:ea typeface="Calibri"/>
              <a:cs typeface="Calibri"/>
              <a:sym typeface="Calibri"/>
            </a:endParaRPr>
          </a:p>
          <a:p>
            <a:pPr indent="-311150" lvl="0" marL="457200" marR="38100" rtl="0" algn="l">
              <a:lnSpc>
                <a:spcPct val="100000"/>
              </a:lnSpc>
              <a:spcBef>
                <a:spcPts val="0"/>
              </a:spcBef>
              <a:spcAft>
                <a:spcPts val="0"/>
              </a:spcAft>
              <a:buClr>
                <a:srgbClr val="2F5496"/>
              </a:buClr>
              <a:buSzPts val="1300"/>
              <a:buFont typeface="Calibri"/>
              <a:buChar char="●"/>
            </a:pPr>
            <a:r>
              <a:rPr b="1" lang="en" sz="1300">
                <a:solidFill>
                  <a:srgbClr val="2F5496"/>
                </a:solidFill>
                <a:latin typeface="Calibri"/>
                <a:ea typeface="Calibri"/>
                <a:cs typeface="Calibri"/>
                <a:sym typeface="Calibri"/>
              </a:rPr>
              <a:t>We found that we are getting best results from SVM and then Stochastic Gradient Descent and then Logistic regression.</a:t>
            </a:r>
            <a:endParaRPr b="1" sz="1300">
              <a:solidFill>
                <a:srgbClr val="2F5496"/>
              </a:solidFill>
              <a:latin typeface="Calibri"/>
              <a:ea typeface="Calibri"/>
              <a:cs typeface="Calibri"/>
              <a:sym typeface="Calibri"/>
            </a:endParaRPr>
          </a:p>
          <a:p>
            <a:pPr indent="-311150" lvl="0" marL="457200" marR="38100" rtl="0" algn="l">
              <a:lnSpc>
                <a:spcPct val="100000"/>
              </a:lnSpc>
              <a:spcBef>
                <a:spcPts val="0"/>
              </a:spcBef>
              <a:spcAft>
                <a:spcPts val="0"/>
              </a:spcAft>
              <a:buClr>
                <a:srgbClr val="2F5496"/>
              </a:buClr>
              <a:buSzPts val="1300"/>
              <a:buFont typeface="Calibri"/>
              <a:buChar char="●"/>
            </a:pPr>
            <a:r>
              <a:rPr b="1" lang="en" sz="1300">
                <a:solidFill>
                  <a:srgbClr val="2F5496"/>
                </a:solidFill>
                <a:latin typeface="Calibri"/>
                <a:ea typeface="Calibri"/>
                <a:cs typeface="Calibri"/>
                <a:sym typeface="Calibri"/>
              </a:rPr>
              <a:t>The credit limit is a good indicator of financial stability. Whatever mechanism the bank is currently using works well and some of the features that go into choosing the credit line can be used directly in the model for default prediction.</a:t>
            </a:r>
            <a:endParaRPr b="1" sz="1300">
              <a:solidFill>
                <a:srgbClr val="2F5496"/>
              </a:solidFill>
              <a:latin typeface="Calibri"/>
              <a:ea typeface="Calibri"/>
              <a:cs typeface="Calibri"/>
              <a:sym typeface="Calibri"/>
            </a:endParaRPr>
          </a:p>
          <a:p>
            <a:pPr indent="0" lvl="0" marL="76200" marR="38100" rtl="0" algn="l">
              <a:lnSpc>
                <a:spcPct val="100000"/>
              </a:lnSpc>
              <a:spcBef>
                <a:spcPts val="600"/>
              </a:spcBef>
              <a:spcAft>
                <a:spcPts val="500"/>
              </a:spcAft>
              <a:buNone/>
            </a:pPr>
            <a:r>
              <a:rPr b="1" lang="en" sz="1300" u="sng">
                <a:solidFill>
                  <a:srgbClr val="FF0000"/>
                </a:solidFill>
                <a:latin typeface="Calibri"/>
                <a:ea typeface="Calibri"/>
                <a:cs typeface="Calibri"/>
                <a:sym typeface="Calibri"/>
              </a:rPr>
              <a:t>Demographics:-</a:t>
            </a:r>
            <a:r>
              <a:rPr b="1" lang="en" sz="1300">
                <a:solidFill>
                  <a:srgbClr val="2F5496"/>
                </a:solidFill>
                <a:latin typeface="Calibri"/>
                <a:ea typeface="Calibri"/>
                <a:cs typeface="Calibri"/>
                <a:sym typeface="Calibri"/>
              </a:rPr>
              <a:t> we see that being Female, More educated, Single and between 30-</a:t>
            </a:r>
            <a:r>
              <a:rPr b="1" lang="en" sz="1300">
                <a:solidFill>
                  <a:srgbClr val="2F5496"/>
                </a:solidFill>
                <a:latin typeface="Calibri"/>
                <a:ea typeface="Calibri"/>
                <a:cs typeface="Calibri"/>
                <a:sym typeface="Calibri"/>
              </a:rPr>
              <a:t>40 years</a:t>
            </a:r>
            <a:r>
              <a:rPr b="1" lang="en" sz="1300">
                <a:solidFill>
                  <a:srgbClr val="2F5496"/>
                </a:solidFill>
                <a:latin typeface="Calibri"/>
                <a:ea typeface="Calibri"/>
                <a:cs typeface="Calibri"/>
                <a:sym typeface="Calibri"/>
              </a:rPr>
              <a:t> old means a customer is more likely to make payments on time.</a:t>
            </a:r>
            <a:endParaRPr b="1" sz="1300">
              <a:solidFill>
                <a:srgbClr val="2F5496"/>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2581800" y="1710825"/>
            <a:ext cx="3663000" cy="15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100">
                <a:solidFill>
                  <a:srgbClr val="1C4587"/>
                </a:solidFill>
                <a:latin typeface="Comic Sans MS"/>
                <a:ea typeface="Comic Sans MS"/>
                <a:cs typeface="Comic Sans MS"/>
                <a:sym typeface="Comic Sans MS"/>
              </a:rPr>
              <a:t>THANK YOU !</a:t>
            </a:r>
            <a:endParaRPr sz="4100">
              <a:solidFill>
                <a:srgbClr val="1C4587"/>
              </a:solidFill>
              <a:latin typeface="Comic Sans MS"/>
              <a:ea typeface="Comic Sans MS"/>
              <a:cs typeface="Comic Sans MS"/>
              <a:sym typeface="Comic Sans MS"/>
            </a:endParaRPr>
          </a:p>
        </p:txBody>
      </p:sp>
      <p:sp>
        <p:nvSpPr>
          <p:cNvPr id="251" name="Google Shape;251;p37"/>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6974225" y="675625"/>
            <a:ext cx="219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0" name="Google Shape;70;p15"/>
          <p:cNvSpPr txBox="1"/>
          <p:nvPr/>
        </p:nvSpPr>
        <p:spPr>
          <a:xfrm>
            <a:off x="98100" y="451800"/>
            <a:ext cx="37704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C00000"/>
              </a:buClr>
              <a:buSzPts val="3600"/>
              <a:buAutoNum type="arabicPeriod"/>
            </a:pPr>
            <a:r>
              <a:rPr b="1" lang="en" sz="3600">
                <a:solidFill>
                  <a:srgbClr val="C00000"/>
                </a:solidFill>
              </a:rPr>
              <a:t>Introduction</a:t>
            </a:r>
            <a:endParaRPr sz="3600">
              <a:solidFill>
                <a:srgbClr val="C00000"/>
              </a:solidFill>
            </a:endParaRPr>
          </a:p>
        </p:txBody>
      </p:sp>
      <p:sp>
        <p:nvSpPr>
          <p:cNvPr id="71" name="Google Shape;71;p15"/>
          <p:cNvSpPr txBox="1"/>
          <p:nvPr/>
        </p:nvSpPr>
        <p:spPr>
          <a:xfrm>
            <a:off x="207025" y="1075825"/>
            <a:ext cx="4925700" cy="3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b="1" lang="en" sz="1800">
                <a:solidFill>
                  <a:srgbClr val="2F5496"/>
                </a:solidFill>
                <a:highlight>
                  <a:srgbClr val="FFFFFF"/>
                </a:highlight>
                <a:latin typeface="Calibri"/>
                <a:ea typeface="Calibri"/>
                <a:cs typeface="Calibri"/>
                <a:sym typeface="Calibri"/>
              </a:rPr>
              <a:t>The credit card companies in Taiwan faced a cash and debt crisis in 2005, with a peak in delinquency anticipated for the third quarter of 2006. (Chou). Taiwan's card-issuing banks over issued cash and credit cards to unauthorised applicants in an effort to gain market dominance. In addition, most cardholders, regardless of their capacity to pay back, abused their credit cards for consumption and racked up substantial cash and credit card debt. Consumer financial confidence was damaged by this crisis, which also provided major challenges for cardholders and banks.</a:t>
            </a:r>
            <a:endParaRPr b="1" sz="1800">
              <a:solidFill>
                <a:srgbClr val="2F5496"/>
              </a:solidFill>
              <a:highlight>
                <a:srgbClr val="FFFFFF"/>
              </a:highlight>
              <a:latin typeface="Calibri"/>
              <a:ea typeface="Calibri"/>
              <a:cs typeface="Calibri"/>
              <a:sym typeface="Calibri"/>
            </a:endParaRPr>
          </a:p>
        </p:txBody>
      </p:sp>
      <p:sp>
        <p:nvSpPr>
          <p:cNvPr id="72" name="Google Shape;72;p15"/>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pic>
        <p:nvPicPr>
          <p:cNvPr id="73" name="Google Shape;73;p15"/>
          <p:cNvPicPr preferRelativeResize="0"/>
          <p:nvPr/>
        </p:nvPicPr>
        <p:blipFill>
          <a:blip r:embed="rId3">
            <a:alphaModFix/>
          </a:blip>
          <a:stretch>
            <a:fillRect/>
          </a:stretch>
        </p:blipFill>
        <p:spPr>
          <a:xfrm>
            <a:off x="5601200" y="1190700"/>
            <a:ext cx="3356350" cy="338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0" y="507900"/>
            <a:ext cx="491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00000"/>
                </a:solidFill>
              </a:rPr>
              <a:t>2.	</a:t>
            </a:r>
            <a:r>
              <a:rPr b="1" lang="en" sz="3600">
                <a:solidFill>
                  <a:srgbClr val="C00000"/>
                </a:solidFill>
              </a:rPr>
              <a:t>Data Wrangling </a:t>
            </a:r>
            <a:endParaRPr sz="3600">
              <a:solidFill>
                <a:srgbClr val="C00000"/>
              </a:solidFill>
            </a:endParaRPr>
          </a:p>
        </p:txBody>
      </p:sp>
      <p:sp>
        <p:nvSpPr>
          <p:cNvPr id="79" name="Google Shape;79;p16"/>
          <p:cNvSpPr txBox="1"/>
          <p:nvPr/>
        </p:nvSpPr>
        <p:spPr>
          <a:xfrm>
            <a:off x="130600" y="1405750"/>
            <a:ext cx="5121900" cy="3329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600"/>
              </a:spcBef>
              <a:spcAft>
                <a:spcPts val="0"/>
              </a:spcAft>
              <a:buClr>
                <a:srgbClr val="2F5496"/>
              </a:buClr>
              <a:buSzPts val="1700"/>
              <a:buFont typeface="Calibri"/>
              <a:buAutoNum type="arabicPeriod"/>
            </a:pPr>
            <a:r>
              <a:rPr lang="en" sz="1800">
                <a:solidFill>
                  <a:srgbClr val="2F5496"/>
                </a:solidFill>
                <a:highlight>
                  <a:schemeClr val="lt1"/>
                </a:highlight>
                <a:latin typeface="Calibri"/>
                <a:ea typeface="Calibri"/>
                <a:cs typeface="Calibri"/>
                <a:sym typeface="Calibri"/>
              </a:rPr>
              <a:t>Data Wrangling is the process of gathering, collecting, and transforming Raw data into another format for better understanding, decision-making, accessing, and analysis in less time.</a:t>
            </a:r>
            <a:endParaRPr sz="1800">
              <a:solidFill>
                <a:srgbClr val="2F5496"/>
              </a:solidFill>
              <a:highlight>
                <a:schemeClr val="lt1"/>
              </a:highlight>
              <a:latin typeface="Calibri"/>
              <a:ea typeface="Calibri"/>
              <a:cs typeface="Calibri"/>
              <a:sym typeface="Calibri"/>
            </a:endParaRPr>
          </a:p>
          <a:p>
            <a:pPr indent="-342900" lvl="0" marL="457200" rtl="0" algn="l">
              <a:lnSpc>
                <a:spcPct val="115000"/>
              </a:lnSpc>
              <a:spcBef>
                <a:spcPts val="0"/>
              </a:spcBef>
              <a:spcAft>
                <a:spcPts val="0"/>
              </a:spcAft>
              <a:buClr>
                <a:srgbClr val="2F5496"/>
              </a:buClr>
              <a:buSzPts val="1800"/>
              <a:buFont typeface="Calibri"/>
              <a:buAutoNum type="arabicPeriod"/>
            </a:pPr>
            <a:r>
              <a:rPr lang="en" sz="1800">
                <a:solidFill>
                  <a:srgbClr val="2F5496"/>
                </a:solidFill>
                <a:highlight>
                  <a:schemeClr val="lt1"/>
                </a:highlight>
                <a:latin typeface="Calibri"/>
                <a:ea typeface="Calibri"/>
                <a:cs typeface="Calibri"/>
                <a:sym typeface="Calibri"/>
              </a:rPr>
              <a:t>Data Wrangling is also known as Data Munging.Here in data wrangling part we observe our dataset and checking data-type, min, max value, mean, null values and many more things.</a:t>
            </a:r>
            <a:endParaRPr sz="1800">
              <a:solidFill>
                <a:srgbClr val="2F5496"/>
              </a:solidFill>
              <a:highlight>
                <a:schemeClr val="lt1"/>
              </a:highlight>
              <a:latin typeface="Calibri"/>
              <a:ea typeface="Calibri"/>
              <a:cs typeface="Calibri"/>
              <a:sym typeface="Calibri"/>
            </a:endParaRPr>
          </a:p>
        </p:txBody>
      </p:sp>
      <p:sp>
        <p:nvSpPr>
          <p:cNvPr id="80" name="Google Shape;80;p16"/>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pic>
        <p:nvPicPr>
          <p:cNvPr id="81" name="Google Shape;81;p16"/>
          <p:cNvPicPr preferRelativeResize="0"/>
          <p:nvPr/>
        </p:nvPicPr>
        <p:blipFill>
          <a:blip r:embed="rId3">
            <a:alphaModFix/>
          </a:blip>
          <a:stretch>
            <a:fillRect/>
          </a:stretch>
        </p:blipFill>
        <p:spPr>
          <a:xfrm>
            <a:off x="5073175" y="1326050"/>
            <a:ext cx="3958099" cy="229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0" y="53625"/>
            <a:ext cx="500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00000"/>
                </a:solidFill>
              </a:rPr>
              <a:t>3.  </a:t>
            </a:r>
            <a:r>
              <a:rPr b="1" lang="en" sz="3600">
                <a:solidFill>
                  <a:srgbClr val="C00000"/>
                </a:solidFill>
              </a:rPr>
              <a:t>Data Visualization</a:t>
            </a:r>
            <a:endParaRPr sz="3600">
              <a:solidFill>
                <a:srgbClr val="C00000"/>
              </a:solidFill>
            </a:endParaRPr>
          </a:p>
        </p:txBody>
      </p:sp>
      <p:pic>
        <p:nvPicPr>
          <p:cNvPr id="87" name="Google Shape;87;p17"/>
          <p:cNvPicPr preferRelativeResize="0"/>
          <p:nvPr/>
        </p:nvPicPr>
        <p:blipFill>
          <a:blip r:embed="rId3">
            <a:alphaModFix/>
          </a:blip>
          <a:stretch>
            <a:fillRect/>
          </a:stretch>
        </p:blipFill>
        <p:spPr>
          <a:xfrm>
            <a:off x="298300" y="792525"/>
            <a:ext cx="3863700" cy="2890750"/>
          </a:xfrm>
          <a:prstGeom prst="rect">
            <a:avLst/>
          </a:prstGeom>
          <a:noFill/>
          <a:ln>
            <a:noFill/>
          </a:ln>
        </p:spPr>
      </p:pic>
      <p:pic>
        <p:nvPicPr>
          <p:cNvPr id="88" name="Google Shape;88;p17"/>
          <p:cNvPicPr preferRelativeResize="0"/>
          <p:nvPr/>
        </p:nvPicPr>
        <p:blipFill>
          <a:blip r:embed="rId4">
            <a:alphaModFix/>
          </a:blip>
          <a:stretch>
            <a:fillRect/>
          </a:stretch>
        </p:blipFill>
        <p:spPr>
          <a:xfrm>
            <a:off x="4348000" y="828050"/>
            <a:ext cx="4643601" cy="2800524"/>
          </a:xfrm>
          <a:prstGeom prst="rect">
            <a:avLst/>
          </a:prstGeom>
          <a:noFill/>
          <a:ln>
            <a:noFill/>
          </a:ln>
        </p:spPr>
      </p:pic>
      <p:sp>
        <p:nvSpPr>
          <p:cNvPr id="89" name="Google Shape;89;p17"/>
          <p:cNvSpPr txBox="1"/>
          <p:nvPr/>
        </p:nvSpPr>
        <p:spPr>
          <a:xfrm>
            <a:off x="1853200" y="3628575"/>
            <a:ext cx="11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1</a:t>
            </a:r>
            <a:endParaRPr/>
          </a:p>
        </p:txBody>
      </p:sp>
      <p:sp>
        <p:nvSpPr>
          <p:cNvPr id="90" name="Google Shape;90;p17"/>
          <p:cNvSpPr txBox="1"/>
          <p:nvPr/>
        </p:nvSpPr>
        <p:spPr>
          <a:xfrm>
            <a:off x="6570500" y="3628575"/>
            <a:ext cx="11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2</a:t>
            </a:r>
            <a:endParaRPr/>
          </a:p>
        </p:txBody>
      </p:sp>
      <p:sp>
        <p:nvSpPr>
          <p:cNvPr id="91" name="Google Shape;91;p17"/>
          <p:cNvSpPr txBox="1"/>
          <p:nvPr/>
        </p:nvSpPr>
        <p:spPr>
          <a:xfrm>
            <a:off x="573700" y="4028775"/>
            <a:ext cx="351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F5496"/>
                </a:solidFill>
                <a:highlight>
                  <a:srgbClr val="FFFFFF"/>
                </a:highlight>
                <a:latin typeface="Calibri"/>
                <a:ea typeface="Calibri"/>
                <a:cs typeface="Calibri"/>
                <a:sym typeface="Calibri"/>
              </a:rPr>
              <a:t>From the above figure-1, we can conclude that female credit card holders are greater than the male credit card holders.</a:t>
            </a:r>
            <a:endParaRPr b="1">
              <a:solidFill>
                <a:srgbClr val="2F5496"/>
              </a:solidFill>
              <a:latin typeface="Calibri"/>
              <a:ea typeface="Calibri"/>
              <a:cs typeface="Calibri"/>
              <a:sym typeface="Calibri"/>
            </a:endParaRPr>
          </a:p>
        </p:txBody>
      </p:sp>
      <p:sp>
        <p:nvSpPr>
          <p:cNvPr id="92" name="Google Shape;92;p17"/>
          <p:cNvSpPr txBox="1"/>
          <p:nvPr/>
        </p:nvSpPr>
        <p:spPr>
          <a:xfrm>
            <a:off x="4696800" y="4028775"/>
            <a:ext cx="361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F5496"/>
                </a:solidFill>
                <a:highlight>
                  <a:srgbClr val="FFFFFF"/>
                </a:highlight>
                <a:latin typeface="Calibri"/>
                <a:ea typeface="Calibri"/>
                <a:cs typeface="Calibri"/>
                <a:sym typeface="Calibri"/>
              </a:rPr>
              <a:t>From the above figure-2, we can observe that females have overall less default payments than male.</a:t>
            </a:r>
            <a:endParaRPr b="1">
              <a:solidFill>
                <a:srgbClr val="2F5496"/>
              </a:solidFill>
              <a:latin typeface="Calibri"/>
              <a:ea typeface="Calibri"/>
              <a:cs typeface="Calibri"/>
              <a:sym typeface="Calibri"/>
            </a:endParaRPr>
          </a:p>
        </p:txBody>
      </p:sp>
      <p:sp>
        <p:nvSpPr>
          <p:cNvPr id="93" name="Google Shape;93;p17"/>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65375" y="588425"/>
            <a:ext cx="4352925" cy="2169275"/>
          </a:xfrm>
          <a:prstGeom prst="rect">
            <a:avLst/>
          </a:prstGeom>
          <a:noFill/>
          <a:ln>
            <a:noFill/>
          </a:ln>
        </p:spPr>
      </p:pic>
      <p:sp>
        <p:nvSpPr>
          <p:cNvPr id="99" name="Google Shape;99;p18"/>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100" name="Google Shape;100;p18"/>
          <p:cNvSpPr txBox="1"/>
          <p:nvPr/>
        </p:nvSpPr>
        <p:spPr>
          <a:xfrm>
            <a:off x="1831400" y="2996725"/>
            <a:ext cx="11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1</a:t>
            </a:r>
            <a:endParaRPr/>
          </a:p>
        </p:txBody>
      </p:sp>
      <p:sp>
        <p:nvSpPr>
          <p:cNvPr id="101" name="Google Shape;101;p18"/>
          <p:cNvSpPr txBox="1"/>
          <p:nvPr/>
        </p:nvSpPr>
        <p:spPr>
          <a:xfrm>
            <a:off x="6307688" y="3308150"/>
            <a:ext cx="11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2</a:t>
            </a:r>
            <a:endParaRPr/>
          </a:p>
        </p:txBody>
      </p:sp>
      <p:sp>
        <p:nvSpPr>
          <p:cNvPr id="102" name="Google Shape;102;p18"/>
          <p:cNvSpPr txBox="1"/>
          <p:nvPr/>
        </p:nvSpPr>
        <p:spPr>
          <a:xfrm>
            <a:off x="261525" y="3396925"/>
            <a:ext cx="4042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F5496"/>
                </a:solidFill>
                <a:highlight>
                  <a:srgbClr val="FFFFFF"/>
                </a:highlight>
                <a:latin typeface="Calibri"/>
                <a:ea typeface="Calibri"/>
                <a:cs typeface="Calibri"/>
                <a:sym typeface="Calibri"/>
              </a:rPr>
              <a:t>From the above figure-1, we can conclude that most of the credit card holders are non-defaulters. Around 6000 card holders come in the category of payment defaulters.</a:t>
            </a:r>
            <a:endParaRPr b="1" sz="1600">
              <a:solidFill>
                <a:srgbClr val="2F5496"/>
              </a:solidFill>
              <a:latin typeface="Calibri"/>
              <a:ea typeface="Calibri"/>
              <a:cs typeface="Calibri"/>
              <a:sym typeface="Calibri"/>
            </a:endParaRPr>
          </a:p>
        </p:txBody>
      </p:sp>
      <p:sp>
        <p:nvSpPr>
          <p:cNvPr id="103" name="Google Shape;103;p18"/>
          <p:cNvSpPr txBox="1"/>
          <p:nvPr/>
        </p:nvSpPr>
        <p:spPr>
          <a:xfrm>
            <a:off x="4836650" y="3576350"/>
            <a:ext cx="4042800" cy="1262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600"/>
              </a:spcBef>
              <a:spcAft>
                <a:spcPts val="500"/>
              </a:spcAft>
              <a:buNone/>
            </a:pPr>
            <a:r>
              <a:rPr b="1" lang="en">
                <a:solidFill>
                  <a:srgbClr val="2F5496"/>
                </a:solidFill>
                <a:highlight>
                  <a:srgbClr val="FFFFFF"/>
                </a:highlight>
                <a:latin typeface="Calibri"/>
                <a:ea typeface="Calibri"/>
                <a:cs typeface="Calibri"/>
                <a:sym typeface="Calibri"/>
              </a:rPr>
              <a:t>In figure-2, we can see the percentage of the defaulter and non defaulter credit card holders.Here, defaulters are less than non-defaulters. Non-defaulters are </a:t>
            </a:r>
            <a:r>
              <a:rPr b="1" lang="en">
                <a:solidFill>
                  <a:srgbClr val="2F5496"/>
                </a:solidFill>
                <a:highlight>
                  <a:schemeClr val="lt1"/>
                </a:highlight>
                <a:latin typeface="Calibri"/>
                <a:ea typeface="Calibri"/>
                <a:cs typeface="Calibri"/>
                <a:sym typeface="Calibri"/>
              </a:rPr>
              <a:t>77.88</a:t>
            </a:r>
            <a:r>
              <a:rPr b="1" lang="en">
                <a:solidFill>
                  <a:srgbClr val="2F5496"/>
                </a:solidFill>
                <a:highlight>
                  <a:srgbClr val="FFFFFF"/>
                </a:highlight>
                <a:latin typeface="Calibri"/>
                <a:ea typeface="Calibri"/>
                <a:cs typeface="Calibri"/>
                <a:sym typeface="Calibri"/>
              </a:rPr>
              <a:t>% and defaulters are </a:t>
            </a:r>
            <a:r>
              <a:rPr b="1" lang="en">
                <a:solidFill>
                  <a:srgbClr val="2F5496"/>
                </a:solidFill>
                <a:highlight>
                  <a:schemeClr val="lt1"/>
                </a:highlight>
                <a:latin typeface="Calibri"/>
                <a:ea typeface="Calibri"/>
                <a:cs typeface="Calibri"/>
                <a:sym typeface="Calibri"/>
              </a:rPr>
              <a:t>22.12</a:t>
            </a:r>
            <a:r>
              <a:rPr b="1" lang="en">
                <a:solidFill>
                  <a:srgbClr val="2F5496"/>
                </a:solidFill>
                <a:highlight>
                  <a:srgbClr val="FFFFFF"/>
                </a:highlight>
                <a:latin typeface="Calibri"/>
                <a:ea typeface="Calibri"/>
                <a:cs typeface="Calibri"/>
                <a:sym typeface="Calibri"/>
              </a:rPr>
              <a:t>%.</a:t>
            </a:r>
            <a:endParaRPr b="1">
              <a:solidFill>
                <a:srgbClr val="2F5496"/>
              </a:solidFill>
              <a:highlight>
                <a:srgbClr val="FFFFFF"/>
              </a:highlight>
              <a:latin typeface="Calibri"/>
              <a:ea typeface="Calibri"/>
              <a:cs typeface="Calibri"/>
              <a:sym typeface="Calibri"/>
            </a:endParaRPr>
          </a:p>
        </p:txBody>
      </p:sp>
      <p:pic>
        <p:nvPicPr>
          <p:cNvPr id="104" name="Google Shape;104;p18"/>
          <p:cNvPicPr preferRelativeResize="0"/>
          <p:nvPr/>
        </p:nvPicPr>
        <p:blipFill>
          <a:blip r:embed="rId4">
            <a:alphaModFix/>
          </a:blip>
          <a:stretch>
            <a:fillRect/>
          </a:stretch>
        </p:blipFill>
        <p:spPr>
          <a:xfrm>
            <a:off x="4836650" y="588425"/>
            <a:ext cx="3953500" cy="271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6148100" y="0"/>
            <a:ext cx="2995800" cy="542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2100">
                <a:solidFill>
                  <a:srgbClr val="0000FF"/>
                </a:solidFill>
                <a:latin typeface="Comic Sans MS"/>
                <a:ea typeface="Comic Sans MS"/>
                <a:cs typeface="Comic Sans MS"/>
                <a:sym typeface="Comic Sans MS"/>
              </a:rPr>
              <a:t>D A T A</a:t>
            </a:r>
            <a:r>
              <a:rPr b="1" lang="en" sz="2100">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a:t>
            </a:r>
            <a:endParaRPr/>
          </a:p>
        </p:txBody>
      </p:sp>
      <p:sp>
        <p:nvSpPr>
          <p:cNvPr id="110" name="Google Shape;110;p19"/>
          <p:cNvSpPr txBox="1"/>
          <p:nvPr>
            <p:ph idx="1" type="body"/>
          </p:nvPr>
        </p:nvSpPr>
        <p:spPr>
          <a:xfrm>
            <a:off x="352650" y="4159000"/>
            <a:ext cx="8438700" cy="8739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0"/>
              </a:spcBef>
              <a:spcAft>
                <a:spcPts val="0"/>
              </a:spcAft>
              <a:buClr>
                <a:srgbClr val="2F5496"/>
              </a:buClr>
              <a:buSzPts val="1400"/>
              <a:buFont typeface="Calibri"/>
              <a:buChar char="●"/>
            </a:pPr>
            <a:r>
              <a:rPr b="1" lang="en" sz="1400">
                <a:solidFill>
                  <a:srgbClr val="2F5496"/>
                </a:solidFill>
                <a:highlight>
                  <a:schemeClr val="lt1"/>
                </a:highlight>
                <a:latin typeface="Calibri"/>
                <a:ea typeface="Calibri"/>
                <a:cs typeface="Calibri"/>
                <a:sym typeface="Calibri"/>
              </a:rPr>
              <a:t>In this graph, we can see that the university category has 15000 non defaulter credit card holders and around 3700 defaulters in payments.</a:t>
            </a:r>
            <a:endParaRPr b="1" sz="1400">
              <a:solidFill>
                <a:srgbClr val="2F5496"/>
              </a:solidFill>
              <a:highlight>
                <a:schemeClr val="lt1"/>
              </a:highlight>
              <a:latin typeface="Calibri"/>
              <a:ea typeface="Calibri"/>
              <a:cs typeface="Calibri"/>
              <a:sym typeface="Calibri"/>
            </a:endParaRPr>
          </a:p>
          <a:p>
            <a:pPr indent="-317500" lvl="0" marL="457200" rtl="0" algn="l">
              <a:lnSpc>
                <a:spcPct val="100000"/>
              </a:lnSpc>
              <a:spcBef>
                <a:spcPts val="0"/>
              </a:spcBef>
              <a:spcAft>
                <a:spcPts val="0"/>
              </a:spcAft>
              <a:buClr>
                <a:srgbClr val="2F5496"/>
              </a:buClr>
              <a:buSzPts val="1400"/>
              <a:buFont typeface="Calibri"/>
              <a:buChar char="●"/>
            </a:pPr>
            <a:r>
              <a:rPr b="1" lang="en" sz="1400">
                <a:solidFill>
                  <a:srgbClr val="2F5496"/>
                </a:solidFill>
                <a:highlight>
                  <a:schemeClr val="lt1"/>
                </a:highlight>
                <a:latin typeface="Calibri"/>
                <a:ea typeface="Calibri"/>
                <a:cs typeface="Calibri"/>
                <a:sym typeface="Calibri"/>
              </a:rPr>
              <a:t>For the graduate, the non defaulter payments are around 8400 and the defaulter payments are 1900.</a:t>
            </a:r>
            <a:endParaRPr b="1" sz="1400">
              <a:solidFill>
                <a:srgbClr val="2F5496"/>
              </a:solidFill>
              <a:highlight>
                <a:schemeClr val="lt1"/>
              </a:highlight>
              <a:latin typeface="Calibri"/>
              <a:ea typeface="Calibri"/>
              <a:cs typeface="Calibri"/>
              <a:sym typeface="Calibri"/>
            </a:endParaRPr>
          </a:p>
          <a:p>
            <a:pPr indent="-317500" lvl="0" marL="457200" rtl="0" algn="l">
              <a:lnSpc>
                <a:spcPct val="100000"/>
              </a:lnSpc>
              <a:spcBef>
                <a:spcPts val="0"/>
              </a:spcBef>
              <a:spcAft>
                <a:spcPts val="0"/>
              </a:spcAft>
              <a:buClr>
                <a:srgbClr val="2F5496"/>
              </a:buClr>
              <a:buSzPts val="1400"/>
              <a:buFont typeface="Calibri"/>
              <a:buChar char="●"/>
            </a:pPr>
            <a:r>
              <a:rPr b="1" lang="en" sz="1400">
                <a:solidFill>
                  <a:srgbClr val="2F5496"/>
                </a:solidFill>
                <a:highlight>
                  <a:schemeClr val="lt1"/>
                </a:highlight>
                <a:latin typeface="Calibri"/>
                <a:ea typeface="Calibri"/>
                <a:cs typeface="Calibri"/>
                <a:sym typeface="Calibri"/>
              </a:rPr>
              <a:t>For the category of high school, around 3800 are non defaulter and 1000 are defaulters.</a:t>
            </a:r>
            <a:endParaRPr b="1" sz="1400">
              <a:solidFill>
                <a:srgbClr val="2F5496"/>
              </a:solidFill>
              <a:highlight>
                <a:schemeClr val="lt1"/>
              </a:highlight>
              <a:latin typeface="Calibri"/>
              <a:ea typeface="Calibri"/>
              <a:cs typeface="Calibri"/>
              <a:sym typeface="Calibri"/>
            </a:endParaRPr>
          </a:p>
        </p:txBody>
      </p:sp>
      <p:pic>
        <p:nvPicPr>
          <p:cNvPr id="111" name="Google Shape;111;p19"/>
          <p:cNvPicPr preferRelativeResize="0"/>
          <p:nvPr/>
        </p:nvPicPr>
        <p:blipFill>
          <a:blip r:embed="rId3">
            <a:alphaModFix/>
          </a:blip>
          <a:stretch>
            <a:fillRect/>
          </a:stretch>
        </p:blipFill>
        <p:spPr>
          <a:xfrm>
            <a:off x="311400" y="381775"/>
            <a:ext cx="8287900" cy="3616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66000" y="806400"/>
            <a:ext cx="9012000" cy="4206499"/>
          </a:xfrm>
          <a:prstGeom prst="rect">
            <a:avLst/>
          </a:prstGeom>
          <a:noFill/>
          <a:ln>
            <a:noFill/>
          </a:ln>
        </p:spPr>
      </p:pic>
      <p:sp>
        <p:nvSpPr>
          <p:cNvPr id="117" name="Google Shape;117;p20"/>
          <p:cNvSpPr txBox="1"/>
          <p:nvPr>
            <p:ph type="title"/>
          </p:nvPr>
        </p:nvSpPr>
        <p:spPr>
          <a:xfrm>
            <a:off x="6148100" y="0"/>
            <a:ext cx="2995800" cy="542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2100">
                <a:solidFill>
                  <a:srgbClr val="0000FF"/>
                </a:solidFill>
                <a:latin typeface="Comic Sans MS"/>
                <a:ea typeface="Comic Sans MS"/>
                <a:cs typeface="Comic Sans MS"/>
                <a:sym typeface="Comic Sans MS"/>
              </a:rPr>
              <a:t>D A T A</a:t>
            </a:r>
            <a:r>
              <a:rPr b="1" lang="en" sz="2100">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a:t>
            </a:r>
            <a:endParaRPr/>
          </a:p>
        </p:txBody>
      </p:sp>
      <p:sp>
        <p:nvSpPr>
          <p:cNvPr id="118" name="Google Shape;118;p20"/>
          <p:cNvSpPr txBox="1"/>
          <p:nvPr/>
        </p:nvSpPr>
        <p:spPr>
          <a:xfrm>
            <a:off x="147775" y="190800"/>
            <a:ext cx="583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00000"/>
                </a:solidFill>
              </a:rPr>
              <a:t>4.  Pairplot</a:t>
            </a:r>
            <a:endParaRPr b="1">
              <a:solidFill>
                <a:srgbClr val="C00000"/>
              </a:solidFill>
            </a:endParaRPr>
          </a:p>
          <a:p>
            <a:pPr indent="0" lvl="0" marL="0" rtl="0" algn="l">
              <a:spcBef>
                <a:spcPts val="0"/>
              </a:spcBef>
              <a:spcAft>
                <a:spcPts val="0"/>
              </a:spcAft>
              <a:buNone/>
            </a:pPr>
            <a:r>
              <a:rPr b="1" lang="en">
                <a:solidFill>
                  <a:srgbClr val="C00000"/>
                </a:solidFill>
              </a:rPr>
              <a:t>   a.Pairplot between all bill amount</a:t>
            </a:r>
            <a:endParaRPr b="1">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nvSpPr>
        <p:spPr>
          <a:xfrm>
            <a:off x="6144000" y="0"/>
            <a:ext cx="3000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100">
                <a:solidFill>
                  <a:srgbClr val="0000FF"/>
                </a:solidFill>
                <a:latin typeface="Comic Sans MS"/>
                <a:ea typeface="Comic Sans MS"/>
                <a:cs typeface="Comic Sans MS"/>
                <a:sym typeface="Comic Sans MS"/>
              </a:rPr>
              <a:t>D A T A</a:t>
            </a:r>
            <a:r>
              <a:rPr b="1" lang="en" sz="2100">
                <a:solidFill>
                  <a:schemeClr val="dk1"/>
                </a:solidFill>
                <a:latin typeface="Comic Sans MS"/>
                <a:ea typeface="Comic Sans MS"/>
                <a:cs typeface="Comic Sans MS"/>
                <a:sym typeface="Comic Sans MS"/>
              </a:rPr>
              <a:t>  </a:t>
            </a:r>
            <a:r>
              <a:rPr b="1" lang="en"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pic>
        <p:nvPicPr>
          <p:cNvPr id="124" name="Google Shape;124;p21"/>
          <p:cNvPicPr preferRelativeResize="0"/>
          <p:nvPr/>
        </p:nvPicPr>
        <p:blipFill>
          <a:blip r:embed="rId3">
            <a:alphaModFix/>
          </a:blip>
          <a:stretch>
            <a:fillRect/>
          </a:stretch>
        </p:blipFill>
        <p:spPr>
          <a:xfrm>
            <a:off x="100450" y="713800"/>
            <a:ext cx="8970999" cy="4148424"/>
          </a:xfrm>
          <a:prstGeom prst="rect">
            <a:avLst/>
          </a:prstGeom>
          <a:noFill/>
          <a:ln>
            <a:noFill/>
          </a:ln>
        </p:spPr>
      </p:pic>
      <p:sp>
        <p:nvSpPr>
          <p:cNvPr id="125" name="Google Shape;125;p21"/>
          <p:cNvSpPr txBox="1"/>
          <p:nvPr/>
        </p:nvSpPr>
        <p:spPr>
          <a:xfrm>
            <a:off x="33300" y="168550"/>
            <a:ext cx="417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00000"/>
                </a:solidFill>
              </a:rPr>
              <a:t>   </a:t>
            </a:r>
            <a:r>
              <a:rPr b="1" lang="en">
                <a:solidFill>
                  <a:srgbClr val="C00000"/>
                </a:solidFill>
              </a:rPr>
              <a:t>b</a:t>
            </a:r>
            <a:r>
              <a:rPr b="1" lang="en">
                <a:solidFill>
                  <a:srgbClr val="C00000"/>
                </a:solidFill>
              </a:rPr>
              <a:t>.  </a:t>
            </a:r>
            <a:r>
              <a:rPr b="1" lang="en">
                <a:solidFill>
                  <a:srgbClr val="C00000"/>
                </a:solidFill>
              </a:rPr>
              <a:t>Pairplot between all payment amount</a:t>
            </a:r>
            <a:endParaRPr b="1">
              <a:solidFill>
                <a:srgbClr val="C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