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embeddedFontLst>
    <p:embeddedFont>
      <p:font typeface="Caveat"/>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g3wnFqvAAhqyltebWUwKQ3d0WM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Caveat-bold.fntdata"/><Relationship Id="rId41" Type="http://schemas.openxmlformats.org/officeDocument/2006/relationships/font" Target="fonts/Caveat-regular.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9253389373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g19253389373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g19253389373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9253389373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19253389373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g19253389373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9253389373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g19253389373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g19253389373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3"/>
          <p:cNvSpPr/>
          <p:nvPr>
            <p:ph idx="2" type="pic"/>
          </p:nvPr>
        </p:nvSpPr>
        <p:spPr>
          <a:xfrm>
            <a:off x="5183188" y="987425"/>
            <a:ext cx="6172200" cy="4873625"/>
          </a:xfrm>
          <a:prstGeom prst="rect">
            <a:avLst/>
          </a:prstGeom>
          <a:noFill/>
          <a:ln>
            <a:noFill/>
          </a:ln>
        </p:spPr>
      </p:sp>
      <p:sp>
        <p:nvSpPr>
          <p:cNvPr id="68" name="Google Shape;68;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3418113" y="1091476"/>
            <a:ext cx="53559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C00000"/>
                </a:solidFill>
                <a:latin typeface="Calibri"/>
                <a:ea typeface="Calibri"/>
                <a:cs typeface="Calibri"/>
                <a:sym typeface="Calibri"/>
              </a:rPr>
              <a:t>Capstone Project-04</a:t>
            </a:r>
            <a:endParaRPr b="1" i="0" sz="4800" u="none" cap="none" strike="noStrike">
              <a:solidFill>
                <a:srgbClr val="C00000"/>
              </a:solidFill>
              <a:latin typeface="Calibri"/>
              <a:ea typeface="Calibri"/>
              <a:cs typeface="Calibri"/>
              <a:sym typeface="Calibri"/>
            </a:endParaRPr>
          </a:p>
        </p:txBody>
      </p:sp>
      <p:sp>
        <p:nvSpPr>
          <p:cNvPr id="89" name="Google Shape;89;p1"/>
          <p:cNvSpPr txBox="1"/>
          <p:nvPr/>
        </p:nvSpPr>
        <p:spPr>
          <a:xfrm>
            <a:off x="884050" y="2237675"/>
            <a:ext cx="10463400" cy="1354500"/>
          </a:xfrm>
          <a:prstGeom prst="rect">
            <a:avLst/>
          </a:prstGeom>
          <a:noFill/>
          <a:ln>
            <a:noFill/>
          </a:ln>
        </p:spPr>
        <p:txBody>
          <a:bodyPr anchorCtr="0" anchor="t" bIns="45700" lIns="91425" spcFirstLastPara="1" rIns="91425" wrap="square" tIns="45700">
            <a:spAutoFit/>
          </a:bodyPr>
          <a:lstStyle/>
          <a:p>
            <a:pPr indent="0" lvl="0" marL="9525" marR="5080" rtl="0" algn="ctr">
              <a:lnSpc>
                <a:spcPct val="100000"/>
              </a:lnSpc>
              <a:spcBef>
                <a:spcPts val="0"/>
              </a:spcBef>
              <a:spcAft>
                <a:spcPts val="0"/>
              </a:spcAft>
              <a:buClr>
                <a:srgbClr val="000000"/>
              </a:buClr>
              <a:buSzPts val="4100"/>
              <a:buFont typeface="Arial"/>
              <a:buNone/>
            </a:pPr>
            <a:r>
              <a:rPr b="1" i="0" lang="en-US" sz="4100" u="none" cap="none" strike="noStrike">
                <a:solidFill>
                  <a:srgbClr val="124F5C"/>
                </a:solidFill>
                <a:latin typeface="Verdana"/>
                <a:ea typeface="Verdana"/>
                <a:cs typeface="Verdana"/>
                <a:sym typeface="Verdana"/>
              </a:rPr>
              <a:t>NETFLIX MOVIES AND TV SHOWS  CLUSTERING</a:t>
            </a:r>
            <a:endParaRPr b="0" i="0" sz="2300" u="none" cap="none" strike="noStrike">
              <a:solidFill>
                <a:srgbClr val="000000"/>
              </a:solidFill>
              <a:latin typeface="Arial"/>
              <a:ea typeface="Arial"/>
              <a:cs typeface="Arial"/>
              <a:sym typeface="Arial"/>
            </a:endParaRPr>
          </a:p>
        </p:txBody>
      </p:sp>
      <p:sp>
        <p:nvSpPr>
          <p:cNvPr id="90" name="Google Shape;90;p1"/>
          <p:cNvSpPr txBox="1"/>
          <p:nvPr/>
        </p:nvSpPr>
        <p:spPr>
          <a:xfrm>
            <a:off x="953115" y="4147116"/>
            <a:ext cx="10394400" cy="107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2F5496"/>
                </a:solidFill>
                <a:latin typeface="Calibri"/>
                <a:ea typeface="Calibri"/>
                <a:cs typeface="Calibri"/>
                <a:sym typeface="Calibri"/>
              </a:rPr>
              <a:t>Team Name - Data Minds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2F5496"/>
                </a:solidFill>
                <a:latin typeface="Calibri"/>
                <a:ea typeface="Calibri"/>
                <a:cs typeface="Calibri"/>
                <a:sym typeface="Calibri"/>
              </a:rPr>
              <a:t>Team Members- Uday Kant &amp; Sonu Kumar</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9546772" y="114885"/>
            <a:ext cx="6097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nvSpPr>
        <p:spPr>
          <a:xfrm>
            <a:off x="559701" y="415638"/>
            <a:ext cx="578748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Calibri"/>
                <a:ea typeface="Calibri"/>
                <a:cs typeface="Calibri"/>
                <a:sym typeface="Calibri"/>
              </a:rPr>
              <a:t>Release month of the content on the Netflix</a:t>
            </a:r>
            <a:endParaRPr b="1" i="0" sz="2400" u="none" cap="none" strike="noStrike">
              <a:solidFill>
                <a:srgbClr val="C00000"/>
              </a:solidFill>
              <a:latin typeface="Calibri"/>
              <a:ea typeface="Calibri"/>
              <a:cs typeface="Calibri"/>
              <a:sym typeface="Calibri"/>
            </a:endParaRPr>
          </a:p>
        </p:txBody>
      </p:sp>
      <p:pic>
        <p:nvPicPr>
          <p:cNvPr id="161" name="Google Shape;161;p10"/>
          <p:cNvPicPr preferRelativeResize="0"/>
          <p:nvPr/>
        </p:nvPicPr>
        <p:blipFill rotWithShape="1">
          <a:blip r:embed="rId3">
            <a:alphaModFix/>
          </a:blip>
          <a:srcRect b="0" l="0" r="0" t="0"/>
          <a:stretch/>
        </p:blipFill>
        <p:spPr>
          <a:xfrm>
            <a:off x="559701" y="1049628"/>
            <a:ext cx="8920451" cy="4225203"/>
          </a:xfrm>
          <a:prstGeom prst="rect">
            <a:avLst/>
          </a:prstGeom>
          <a:noFill/>
          <a:ln>
            <a:noFill/>
          </a:ln>
        </p:spPr>
      </p:pic>
      <p:sp>
        <p:nvSpPr>
          <p:cNvPr id="162" name="Google Shape;162;p10"/>
          <p:cNvSpPr txBox="1"/>
          <p:nvPr/>
        </p:nvSpPr>
        <p:spPr>
          <a:xfrm>
            <a:off x="559701" y="5574451"/>
            <a:ext cx="1016000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Calibri"/>
                <a:ea typeface="Calibri"/>
                <a:cs typeface="Calibri"/>
                <a:sym typeface="Calibri"/>
              </a:rPr>
              <a:t>Most of the content is uploaded either by year ending or beginning. October, November, December, and January are months in which many shows and movies get uploaded to the platform. It might be due to the winter, as in these months people may stay at home and watch shows and movies in their free time.</a:t>
            </a:r>
            <a:endParaRPr b="0" i="0" sz="1800" u="none" cap="none" strike="noStrike">
              <a:solidFill>
                <a:schemeClr val="accent1"/>
              </a:solidFill>
              <a:latin typeface="Calibri"/>
              <a:ea typeface="Calibri"/>
              <a:cs typeface="Calibri"/>
              <a:sym typeface="Calibri"/>
            </a:endParaRPr>
          </a:p>
        </p:txBody>
      </p:sp>
      <p:sp>
        <p:nvSpPr>
          <p:cNvPr id="163" name="Google Shape;163;p10"/>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nvSpPr>
        <p:spPr>
          <a:xfrm>
            <a:off x="587230" y="466499"/>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Calibri"/>
                <a:ea typeface="Calibri"/>
                <a:cs typeface="Calibri"/>
                <a:sym typeface="Calibri"/>
              </a:rPr>
              <a:t>Category wise Movies and TV shows added in month</a:t>
            </a:r>
            <a:endParaRPr b="1" i="0" sz="1800" u="none" cap="none" strike="noStrike">
              <a:solidFill>
                <a:srgbClr val="C00000"/>
              </a:solidFill>
              <a:latin typeface="Calibri"/>
              <a:ea typeface="Calibri"/>
              <a:cs typeface="Calibri"/>
              <a:sym typeface="Calibri"/>
            </a:endParaRPr>
          </a:p>
        </p:txBody>
      </p:sp>
      <p:pic>
        <p:nvPicPr>
          <p:cNvPr id="169" name="Google Shape;169;p11"/>
          <p:cNvPicPr preferRelativeResize="0"/>
          <p:nvPr/>
        </p:nvPicPr>
        <p:blipFill rotWithShape="1">
          <a:blip r:embed="rId3">
            <a:alphaModFix/>
          </a:blip>
          <a:srcRect b="0" l="0" r="0" t="0"/>
          <a:stretch/>
        </p:blipFill>
        <p:spPr>
          <a:xfrm>
            <a:off x="928975" y="1167822"/>
            <a:ext cx="9184843" cy="3856760"/>
          </a:xfrm>
          <a:prstGeom prst="rect">
            <a:avLst/>
          </a:prstGeom>
          <a:noFill/>
          <a:ln>
            <a:noFill/>
          </a:ln>
        </p:spPr>
      </p:pic>
      <p:sp>
        <p:nvSpPr>
          <p:cNvPr id="170" name="Google Shape;170;p11"/>
          <p:cNvSpPr txBox="1"/>
          <p:nvPr/>
        </p:nvSpPr>
        <p:spPr>
          <a:xfrm>
            <a:off x="1418502" y="5356573"/>
            <a:ext cx="8913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From the above graph, we can observe that highest movie added in month January, October, and December. And Highest TV show added in the month of December.</a:t>
            </a:r>
            <a:endParaRPr b="0" i="0" sz="2000" u="none" cap="none" strike="noStrike">
              <a:solidFill>
                <a:schemeClr val="accent1"/>
              </a:solidFill>
              <a:latin typeface="Calibri"/>
              <a:ea typeface="Calibri"/>
              <a:cs typeface="Calibri"/>
              <a:sym typeface="Calibri"/>
            </a:endParaRPr>
          </a:p>
        </p:txBody>
      </p:sp>
      <p:sp>
        <p:nvSpPr>
          <p:cNvPr id="171" name="Google Shape;171;p11"/>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nvSpPr>
        <p:spPr>
          <a:xfrm>
            <a:off x="1117600" y="503443"/>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Calibri"/>
                <a:ea typeface="Calibri"/>
                <a:cs typeface="Calibri"/>
                <a:sym typeface="Calibri"/>
              </a:rPr>
              <a:t>Content added in years in the Netflix.</a:t>
            </a:r>
            <a:endParaRPr b="1" i="0" sz="1800" u="none" cap="none" strike="noStrike">
              <a:solidFill>
                <a:srgbClr val="C00000"/>
              </a:solidFill>
              <a:latin typeface="Calibri"/>
              <a:ea typeface="Calibri"/>
              <a:cs typeface="Calibri"/>
              <a:sym typeface="Calibri"/>
            </a:endParaRPr>
          </a:p>
        </p:txBody>
      </p:sp>
      <p:pic>
        <p:nvPicPr>
          <p:cNvPr id="177" name="Google Shape;177;p12"/>
          <p:cNvPicPr preferRelativeResize="0"/>
          <p:nvPr/>
        </p:nvPicPr>
        <p:blipFill rotWithShape="1">
          <a:blip r:embed="rId3">
            <a:alphaModFix/>
          </a:blip>
          <a:srcRect b="0" l="0" r="0" t="0"/>
          <a:stretch/>
        </p:blipFill>
        <p:spPr>
          <a:xfrm>
            <a:off x="452582" y="872775"/>
            <a:ext cx="10058400" cy="4438134"/>
          </a:xfrm>
          <a:prstGeom prst="rect">
            <a:avLst/>
          </a:prstGeom>
          <a:noFill/>
          <a:ln>
            <a:noFill/>
          </a:ln>
        </p:spPr>
      </p:pic>
      <p:sp>
        <p:nvSpPr>
          <p:cNvPr id="178" name="Google Shape;178;p12"/>
          <p:cNvSpPr txBox="1"/>
          <p:nvPr/>
        </p:nvSpPr>
        <p:spPr>
          <a:xfrm>
            <a:off x="1117600" y="5477164"/>
            <a:ext cx="95817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2019 is the year when most of the contents are added in Netflix. And it become reducing after 2019.</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We can observe that in 2021, there were less than 500 content added in the Netflix.</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Calibri"/>
              <a:ea typeface="Calibri"/>
              <a:cs typeface="Calibri"/>
              <a:sym typeface="Calibri"/>
            </a:endParaRPr>
          </a:p>
        </p:txBody>
      </p:sp>
      <p:sp>
        <p:nvSpPr>
          <p:cNvPr id="179" name="Google Shape;179;p12"/>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txBox="1"/>
          <p:nvPr/>
        </p:nvSpPr>
        <p:spPr>
          <a:xfrm>
            <a:off x="443346" y="457261"/>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Calibri"/>
                <a:ea typeface="Calibri"/>
                <a:cs typeface="Calibri"/>
                <a:sym typeface="Calibri"/>
              </a:rPr>
              <a:t>Category wise Movies and TV shows added in years</a:t>
            </a:r>
            <a:endParaRPr b="1" i="0" sz="1800" u="none" cap="none" strike="noStrike">
              <a:solidFill>
                <a:srgbClr val="C00000"/>
              </a:solidFill>
              <a:latin typeface="Calibri"/>
              <a:ea typeface="Calibri"/>
              <a:cs typeface="Calibri"/>
              <a:sym typeface="Calibri"/>
            </a:endParaRPr>
          </a:p>
        </p:txBody>
      </p:sp>
      <p:pic>
        <p:nvPicPr>
          <p:cNvPr id="185" name="Google Shape;185;p13"/>
          <p:cNvPicPr preferRelativeResize="0"/>
          <p:nvPr/>
        </p:nvPicPr>
        <p:blipFill rotWithShape="1">
          <a:blip r:embed="rId3">
            <a:alphaModFix/>
          </a:blip>
          <a:srcRect b="0" l="0" r="0" t="0"/>
          <a:stretch/>
        </p:blipFill>
        <p:spPr>
          <a:xfrm>
            <a:off x="443346" y="1032103"/>
            <a:ext cx="9337963" cy="4094080"/>
          </a:xfrm>
          <a:prstGeom prst="rect">
            <a:avLst/>
          </a:prstGeom>
          <a:noFill/>
          <a:ln>
            <a:noFill/>
          </a:ln>
        </p:spPr>
      </p:pic>
      <p:sp>
        <p:nvSpPr>
          <p:cNvPr id="186" name="Google Shape;186;p13"/>
          <p:cNvSpPr txBox="1"/>
          <p:nvPr/>
        </p:nvSpPr>
        <p:spPr>
          <a:xfrm>
            <a:off x="5638800" y="2974109"/>
            <a:ext cx="914400" cy="91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13"/>
          <p:cNvSpPr txBox="1"/>
          <p:nvPr/>
        </p:nvSpPr>
        <p:spPr>
          <a:xfrm>
            <a:off x="5680364" y="6400739"/>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13"/>
          <p:cNvSpPr txBox="1"/>
          <p:nvPr/>
        </p:nvSpPr>
        <p:spPr>
          <a:xfrm>
            <a:off x="443346" y="5255600"/>
            <a:ext cx="10548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From this graph, we can observe the trend that there are increment in movie as well as TV shows from year 2017 to 2019. But after 2019, there is decrement in Movie but increment in TV shows.</a:t>
            </a:r>
            <a:endParaRPr b="0" i="0" sz="2000" u="none" cap="none" strike="noStrike">
              <a:solidFill>
                <a:schemeClr val="accent1"/>
              </a:solidFill>
              <a:latin typeface="Calibri"/>
              <a:ea typeface="Calibri"/>
              <a:cs typeface="Calibri"/>
              <a:sym typeface="Calibri"/>
            </a:endParaRPr>
          </a:p>
        </p:txBody>
      </p:sp>
      <p:sp>
        <p:nvSpPr>
          <p:cNvPr id="189" name="Google Shape;189;p13"/>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nvSpPr>
        <p:spPr>
          <a:xfrm>
            <a:off x="286328" y="605043"/>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Calibri"/>
                <a:ea typeface="Calibri"/>
                <a:cs typeface="Calibri"/>
                <a:sym typeface="Calibri"/>
              </a:rPr>
              <a:t>Category wise Movies and TV shows added in dates</a:t>
            </a:r>
            <a:endParaRPr b="1" i="0" sz="1800" u="none" cap="none" strike="noStrike">
              <a:solidFill>
                <a:srgbClr val="C00000"/>
              </a:solidFill>
              <a:latin typeface="Calibri"/>
              <a:ea typeface="Calibri"/>
              <a:cs typeface="Calibri"/>
              <a:sym typeface="Calibri"/>
            </a:endParaRPr>
          </a:p>
        </p:txBody>
      </p:sp>
      <p:pic>
        <p:nvPicPr>
          <p:cNvPr id="195" name="Google Shape;195;p14"/>
          <p:cNvPicPr preferRelativeResize="0"/>
          <p:nvPr/>
        </p:nvPicPr>
        <p:blipFill rotWithShape="1">
          <a:blip r:embed="rId3">
            <a:alphaModFix/>
          </a:blip>
          <a:srcRect b="0" l="0" r="0" t="0"/>
          <a:stretch/>
        </p:blipFill>
        <p:spPr>
          <a:xfrm>
            <a:off x="286328" y="1359912"/>
            <a:ext cx="9707418" cy="3683144"/>
          </a:xfrm>
          <a:prstGeom prst="rect">
            <a:avLst/>
          </a:prstGeom>
          <a:noFill/>
          <a:ln>
            <a:noFill/>
          </a:ln>
        </p:spPr>
      </p:pic>
      <p:sp>
        <p:nvSpPr>
          <p:cNvPr id="196" name="Google Shape;196;p14"/>
          <p:cNvSpPr txBox="1"/>
          <p:nvPr/>
        </p:nvSpPr>
        <p:spPr>
          <a:xfrm>
            <a:off x="397165" y="5255491"/>
            <a:ext cx="105294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From the above graph we can assume that most of the contents added on the first of the month followed by 15th and 31st.</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Calibri"/>
              <a:ea typeface="Calibri"/>
              <a:cs typeface="Calibri"/>
              <a:sym typeface="Calibri"/>
            </a:endParaRPr>
          </a:p>
        </p:txBody>
      </p:sp>
      <p:sp>
        <p:nvSpPr>
          <p:cNvPr id="197" name="Google Shape;197;p14"/>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nvSpPr>
        <p:spPr>
          <a:xfrm>
            <a:off x="406400" y="360218"/>
            <a:ext cx="45914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Calibri"/>
                <a:ea typeface="Calibri"/>
                <a:cs typeface="Calibri"/>
                <a:sym typeface="Calibri"/>
              </a:rPr>
              <a:t>Highest Number of content release in the year</a:t>
            </a:r>
            <a:endParaRPr b="1" i="0" sz="1800" u="none" cap="none" strike="noStrike">
              <a:solidFill>
                <a:srgbClr val="C00000"/>
              </a:solidFill>
              <a:latin typeface="Calibri"/>
              <a:ea typeface="Calibri"/>
              <a:cs typeface="Calibri"/>
              <a:sym typeface="Calibri"/>
            </a:endParaRPr>
          </a:p>
        </p:txBody>
      </p:sp>
      <p:pic>
        <p:nvPicPr>
          <p:cNvPr id="203" name="Google Shape;203;p15"/>
          <p:cNvPicPr preferRelativeResize="0"/>
          <p:nvPr/>
        </p:nvPicPr>
        <p:blipFill rotWithShape="1">
          <a:blip r:embed="rId3">
            <a:alphaModFix/>
          </a:blip>
          <a:srcRect b="0" l="0" r="0" t="0"/>
          <a:stretch/>
        </p:blipFill>
        <p:spPr>
          <a:xfrm>
            <a:off x="406400" y="844839"/>
            <a:ext cx="9077325" cy="4743450"/>
          </a:xfrm>
          <a:prstGeom prst="rect">
            <a:avLst/>
          </a:prstGeom>
          <a:noFill/>
          <a:ln>
            <a:noFill/>
          </a:ln>
        </p:spPr>
      </p:pic>
      <p:sp>
        <p:nvSpPr>
          <p:cNvPr id="204" name="Google Shape;204;p15"/>
          <p:cNvSpPr txBox="1"/>
          <p:nvPr/>
        </p:nvSpPr>
        <p:spPr>
          <a:xfrm>
            <a:off x="942108" y="5703578"/>
            <a:ext cx="8691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From the above graph, we can observe that in year 2018, most numbers of the content was released and least number of content in the year 2021.</a:t>
            </a:r>
            <a:endParaRPr b="0" i="0" sz="2000" u="none" cap="none" strike="noStrike">
              <a:solidFill>
                <a:schemeClr val="accent1"/>
              </a:solidFill>
              <a:latin typeface="Calibri"/>
              <a:ea typeface="Calibri"/>
              <a:cs typeface="Calibri"/>
              <a:sym typeface="Calibri"/>
            </a:endParaRPr>
          </a:p>
        </p:txBody>
      </p:sp>
      <p:sp>
        <p:nvSpPr>
          <p:cNvPr id="205" name="Google Shape;205;p15"/>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nvSpPr>
        <p:spPr>
          <a:xfrm>
            <a:off x="434108" y="411126"/>
            <a:ext cx="80448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Calibri"/>
                <a:ea typeface="Calibri"/>
                <a:cs typeface="Calibri"/>
                <a:sym typeface="Calibri"/>
              </a:rPr>
              <a:t>Highest number of movies and tv_shows release in 20 years</a:t>
            </a:r>
            <a:endParaRPr b="0" i="0" sz="1400" u="none" cap="none" strike="noStrike">
              <a:solidFill>
                <a:srgbClr val="000000"/>
              </a:solidFill>
              <a:latin typeface="Arial"/>
              <a:ea typeface="Arial"/>
              <a:cs typeface="Arial"/>
              <a:sym typeface="Arial"/>
            </a:endParaRPr>
          </a:p>
        </p:txBody>
      </p:sp>
      <p:pic>
        <p:nvPicPr>
          <p:cNvPr id="211" name="Google Shape;211;p16"/>
          <p:cNvPicPr preferRelativeResize="0"/>
          <p:nvPr/>
        </p:nvPicPr>
        <p:blipFill rotWithShape="1">
          <a:blip r:embed="rId3">
            <a:alphaModFix/>
          </a:blip>
          <a:srcRect b="0" l="0" r="0" t="0"/>
          <a:stretch/>
        </p:blipFill>
        <p:spPr>
          <a:xfrm>
            <a:off x="434107" y="914400"/>
            <a:ext cx="10464801" cy="4064000"/>
          </a:xfrm>
          <a:prstGeom prst="rect">
            <a:avLst/>
          </a:prstGeom>
          <a:noFill/>
          <a:ln>
            <a:noFill/>
          </a:ln>
        </p:spPr>
      </p:pic>
      <p:sp>
        <p:nvSpPr>
          <p:cNvPr id="212" name="Google Shape;212;p16"/>
          <p:cNvSpPr txBox="1"/>
          <p:nvPr/>
        </p:nvSpPr>
        <p:spPr>
          <a:xfrm>
            <a:off x="1330280" y="5324779"/>
            <a:ext cx="86724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From the above graph we can see 2018 is the year in which most no. of the movies are released and in 2020 most of the tv_shows are released.</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Calibri"/>
              <a:ea typeface="Calibri"/>
              <a:cs typeface="Calibri"/>
              <a:sym typeface="Calibri"/>
            </a:endParaRPr>
          </a:p>
        </p:txBody>
      </p:sp>
      <p:sp>
        <p:nvSpPr>
          <p:cNvPr id="213" name="Google Shape;213;p16"/>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nvSpPr>
        <p:spPr>
          <a:xfrm>
            <a:off x="424873" y="411126"/>
            <a:ext cx="7112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A31515"/>
                </a:solidFill>
                <a:latin typeface="Calibri"/>
                <a:ea typeface="Calibri"/>
                <a:cs typeface="Calibri"/>
                <a:sym typeface="Calibri"/>
              </a:rPr>
              <a:t>Production of movies and TV shows over the years</a:t>
            </a:r>
            <a:endParaRPr b="1" i="0" sz="1800" u="none" cap="none" strike="noStrike">
              <a:solidFill>
                <a:srgbClr val="000000"/>
              </a:solidFill>
              <a:latin typeface="Calibri"/>
              <a:ea typeface="Calibri"/>
              <a:cs typeface="Calibri"/>
              <a:sym typeface="Calibri"/>
            </a:endParaRPr>
          </a:p>
        </p:txBody>
      </p:sp>
      <p:pic>
        <p:nvPicPr>
          <p:cNvPr id="219" name="Google Shape;219;p17"/>
          <p:cNvPicPr preferRelativeResize="0"/>
          <p:nvPr/>
        </p:nvPicPr>
        <p:blipFill rotWithShape="1">
          <a:blip r:embed="rId3">
            <a:alphaModFix/>
          </a:blip>
          <a:srcRect b="0" l="0" r="0" t="0"/>
          <a:stretch/>
        </p:blipFill>
        <p:spPr>
          <a:xfrm>
            <a:off x="0" y="949328"/>
            <a:ext cx="12192000" cy="4201961"/>
          </a:xfrm>
          <a:prstGeom prst="rect">
            <a:avLst/>
          </a:prstGeom>
          <a:noFill/>
          <a:ln>
            <a:noFill/>
          </a:ln>
        </p:spPr>
      </p:pic>
      <p:sp>
        <p:nvSpPr>
          <p:cNvPr id="220" name="Google Shape;220;p17"/>
          <p:cNvSpPr txBox="1"/>
          <p:nvPr/>
        </p:nvSpPr>
        <p:spPr>
          <a:xfrm>
            <a:off x="424875" y="4985025"/>
            <a:ext cx="106122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4E79"/>
              </a:buClr>
              <a:buSzPts val="1800"/>
              <a:buFont typeface="Arial"/>
              <a:buChar char="•"/>
            </a:pPr>
            <a:r>
              <a:rPr b="0" i="0" lang="en-US" sz="1800" u="none" cap="none" strike="noStrike">
                <a:solidFill>
                  <a:srgbClr val="1E4E79"/>
                </a:solidFill>
                <a:latin typeface="Calibri"/>
                <a:ea typeface="Calibri"/>
                <a:cs typeface="Calibri"/>
                <a:sym typeface="Calibri"/>
              </a:rPr>
              <a:t>Compared to TV series, the quantity of Netflix movies is increasing noticeably more quickly.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4E79"/>
              </a:buClr>
              <a:buSzPts val="1800"/>
              <a:buFont typeface="Arial"/>
              <a:buChar char="•"/>
            </a:pPr>
            <a:r>
              <a:rPr b="0" i="0" lang="en-US" sz="1800" u="none" cap="none" strike="noStrike">
                <a:solidFill>
                  <a:srgbClr val="1E4E79"/>
                </a:solidFill>
                <a:latin typeface="Calibri"/>
                <a:ea typeface="Calibri"/>
                <a:cs typeface="Calibri"/>
                <a:sym typeface="Calibri"/>
              </a:rPr>
              <a:t>After 2015, we noticed a significant rise in the quantity of films and television programs.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4E79"/>
              </a:buClr>
              <a:buSzPts val="1800"/>
              <a:buFont typeface="Arial"/>
              <a:buChar char="•"/>
            </a:pPr>
            <a:r>
              <a:rPr b="0" i="0" lang="en-US" sz="1800" u="none" cap="none" strike="noStrike">
                <a:solidFill>
                  <a:srgbClr val="1E4E79"/>
                </a:solidFill>
                <a:latin typeface="Calibri"/>
                <a:ea typeface="Calibri"/>
                <a:cs typeface="Calibri"/>
                <a:sym typeface="Calibri"/>
              </a:rPr>
              <a:t>After 2020, there is a sharp decline in the volume of films and television programs made.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E4E79"/>
              </a:buClr>
              <a:buSzPts val="1800"/>
              <a:buFont typeface="Arial"/>
              <a:buChar char="•"/>
            </a:pPr>
            <a:r>
              <a:rPr b="0" i="0" lang="en-US" sz="1800" u="none" cap="none" strike="noStrike">
                <a:solidFill>
                  <a:srgbClr val="1E4E79"/>
                </a:solidFill>
                <a:latin typeface="Calibri"/>
                <a:ea typeface="Calibri"/>
                <a:cs typeface="Calibri"/>
                <a:sym typeface="Calibri"/>
              </a:rPr>
              <a:t>It looks that Netflix has prioritized adding more movie material over TV shows. The growth of movies has</a:t>
            </a:r>
            <a:endParaRPr b="0" i="0" sz="1800" u="none" cap="none" strike="noStrike">
              <a:solidFill>
                <a:srgbClr val="1E4E79"/>
              </a:solidFill>
              <a:latin typeface="Calibri"/>
              <a:ea typeface="Calibri"/>
              <a:cs typeface="Calibri"/>
              <a:sym typeface="Calibri"/>
            </a:endParaRPr>
          </a:p>
          <a:p>
            <a:pPr indent="0" lvl="0" marL="457200" marR="0" rtl="0" algn="l">
              <a:lnSpc>
                <a:spcPct val="100000"/>
              </a:lnSpc>
              <a:spcBef>
                <a:spcPts val="0"/>
              </a:spcBef>
              <a:spcAft>
                <a:spcPts val="0"/>
              </a:spcAft>
              <a:buNone/>
            </a:pPr>
            <a:r>
              <a:rPr b="0" i="0" lang="en-US" sz="1800" u="none" cap="none" strike="noStrike">
                <a:solidFill>
                  <a:srgbClr val="1E4E79"/>
                </a:solidFill>
                <a:latin typeface="Calibri"/>
                <a:ea typeface="Calibri"/>
                <a:cs typeface="Calibri"/>
                <a:sym typeface="Calibri"/>
              </a:rPr>
              <a:t>been far more pronounced than that of TV shows.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1" name="Google Shape;221;p17"/>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nvSpPr>
        <p:spPr>
          <a:xfrm>
            <a:off x="474453" y="569343"/>
            <a:ext cx="672767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Calibri"/>
                <a:ea typeface="Calibri"/>
                <a:cs typeface="Calibri"/>
                <a:sym typeface="Calibri"/>
              </a:rPr>
              <a:t>Ratings for TV_shows and Movies </a:t>
            </a:r>
            <a:endParaRPr b="1" i="0" sz="3600" u="none" cap="none" strike="noStrike">
              <a:solidFill>
                <a:srgbClr val="C00000"/>
              </a:solidFill>
              <a:latin typeface="Calibri"/>
              <a:ea typeface="Calibri"/>
              <a:cs typeface="Calibri"/>
              <a:sym typeface="Calibri"/>
            </a:endParaRPr>
          </a:p>
        </p:txBody>
      </p:sp>
      <p:pic>
        <p:nvPicPr>
          <p:cNvPr id="227" name="Google Shape;227;p18"/>
          <p:cNvPicPr preferRelativeResize="0"/>
          <p:nvPr/>
        </p:nvPicPr>
        <p:blipFill rotWithShape="1">
          <a:blip r:embed="rId3">
            <a:alphaModFix/>
          </a:blip>
          <a:srcRect b="0" l="0" r="0" t="0"/>
          <a:stretch/>
        </p:blipFill>
        <p:spPr>
          <a:xfrm>
            <a:off x="324929" y="1138541"/>
            <a:ext cx="5842690" cy="2628720"/>
          </a:xfrm>
          <a:prstGeom prst="rect">
            <a:avLst/>
          </a:prstGeom>
          <a:noFill/>
          <a:ln>
            <a:noFill/>
          </a:ln>
        </p:spPr>
      </p:pic>
      <p:pic>
        <p:nvPicPr>
          <p:cNvPr id="228" name="Google Shape;228;p18"/>
          <p:cNvPicPr preferRelativeResize="0"/>
          <p:nvPr/>
        </p:nvPicPr>
        <p:blipFill rotWithShape="1">
          <a:blip r:embed="rId4">
            <a:alphaModFix/>
          </a:blip>
          <a:srcRect b="0" l="0" r="0" t="0"/>
          <a:stretch/>
        </p:blipFill>
        <p:spPr>
          <a:xfrm>
            <a:off x="6167619" y="1138541"/>
            <a:ext cx="5842690" cy="2628720"/>
          </a:xfrm>
          <a:prstGeom prst="rect">
            <a:avLst/>
          </a:prstGeom>
          <a:noFill/>
          <a:ln>
            <a:noFill/>
          </a:ln>
        </p:spPr>
      </p:pic>
      <p:sp>
        <p:nvSpPr>
          <p:cNvPr id="229" name="Google Shape;229;p18"/>
          <p:cNvSpPr txBox="1"/>
          <p:nvPr/>
        </p:nvSpPr>
        <p:spPr>
          <a:xfrm>
            <a:off x="474453" y="4112172"/>
            <a:ext cx="56931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From the above graph, we can observe that the most rated </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TV_shows rating is TV-MA and the  least rat</a:t>
            </a:r>
            <a:r>
              <a:rPr lang="en-US" sz="2000">
                <a:solidFill>
                  <a:schemeClr val="accent1"/>
                </a:solidFill>
                <a:latin typeface="Calibri"/>
                <a:ea typeface="Calibri"/>
                <a:cs typeface="Calibri"/>
                <a:sym typeface="Calibri"/>
              </a:rPr>
              <a:t>ed</a:t>
            </a:r>
            <a:r>
              <a:rPr b="0" i="0" lang="en-US" sz="2000" u="none" cap="none" strike="noStrike">
                <a:solidFill>
                  <a:schemeClr val="accent1"/>
                </a:solidFill>
                <a:latin typeface="Calibri"/>
                <a:ea typeface="Calibri"/>
                <a:cs typeface="Calibri"/>
                <a:sym typeface="Calibri"/>
              </a:rPr>
              <a:t> Tv_show is TV-Y7-FV</a:t>
            </a:r>
            <a:endParaRPr b="0" i="0" sz="2000" u="none" cap="none" strike="noStrike">
              <a:solidFill>
                <a:schemeClr val="accent1"/>
              </a:solidFill>
              <a:latin typeface="Calibri"/>
              <a:ea typeface="Calibri"/>
              <a:cs typeface="Calibri"/>
              <a:sym typeface="Calibri"/>
            </a:endParaRPr>
          </a:p>
        </p:txBody>
      </p:sp>
      <p:sp>
        <p:nvSpPr>
          <p:cNvPr id="230" name="Google Shape;230;p18"/>
          <p:cNvSpPr txBox="1"/>
          <p:nvPr/>
        </p:nvSpPr>
        <p:spPr>
          <a:xfrm>
            <a:off x="6530197" y="4112172"/>
            <a:ext cx="574631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Calibri"/>
                <a:ea typeface="Calibri"/>
                <a:cs typeface="Calibri"/>
                <a:sym typeface="Calibri"/>
              </a:rPr>
              <a:t>From the above graph, we can observe that the most rated</a:t>
            </a:r>
            <a:endParaRPr b="0" i="0" sz="1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Calibri"/>
                <a:ea typeface="Calibri"/>
                <a:cs typeface="Calibri"/>
                <a:sym typeface="Calibri"/>
              </a:rPr>
              <a:t>Movie on the Netflix is TV-MA and the least rated movie on</a:t>
            </a:r>
            <a:endParaRPr b="0" i="0" sz="1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Calibri"/>
                <a:ea typeface="Calibri"/>
                <a:cs typeface="Calibri"/>
                <a:sym typeface="Calibri"/>
              </a:rPr>
              <a:t>The Netflix is NC-17.</a:t>
            </a:r>
            <a:endParaRPr b="0" i="0" sz="1800" u="none" cap="none" strike="noStrike">
              <a:solidFill>
                <a:schemeClr val="accent1"/>
              </a:solidFill>
              <a:latin typeface="Calibri"/>
              <a:ea typeface="Calibri"/>
              <a:cs typeface="Calibri"/>
              <a:sym typeface="Calibri"/>
            </a:endParaRPr>
          </a:p>
        </p:txBody>
      </p:sp>
      <p:sp>
        <p:nvSpPr>
          <p:cNvPr id="231" name="Google Shape;231;p18"/>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19"/>
          <p:cNvPicPr preferRelativeResize="0"/>
          <p:nvPr/>
        </p:nvPicPr>
        <p:blipFill rotWithShape="1">
          <a:blip r:embed="rId3">
            <a:alphaModFix/>
          </a:blip>
          <a:srcRect b="0" l="0" r="0" t="0"/>
          <a:stretch/>
        </p:blipFill>
        <p:spPr>
          <a:xfrm>
            <a:off x="1055567" y="1274888"/>
            <a:ext cx="10012124" cy="3297280"/>
          </a:xfrm>
          <a:prstGeom prst="rect">
            <a:avLst/>
          </a:prstGeom>
          <a:noFill/>
          <a:ln>
            <a:noFill/>
          </a:ln>
        </p:spPr>
      </p:pic>
      <p:sp>
        <p:nvSpPr>
          <p:cNvPr id="237" name="Google Shape;237;p19"/>
          <p:cNvSpPr txBox="1"/>
          <p:nvPr/>
        </p:nvSpPr>
        <p:spPr>
          <a:xfrm>
            <a:off x="707366" y="690113"/>
            <a:ext cx="485434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C00000"/>
                </a:solidFill>
                <a:latin typeface="Calibri"/>
                <a:ea typeface="Calibri"/>
                <a:cs typeface="Calibri"/>
                <a:sym typeface="Calibri"/>
              </a:rPr>
              <a:t>TV shows VS Movie ratings</a:t>
            </a:r>
            <a:endParaRPr b="1" i="0" sz="3200" u="none" cap="none" strike="noStrike">
              <a:solidFill>
                <a:srgbClr val="C00000"/>
              </a:solidFill>
              <a:latin typeface="Calibri"/>
              <a:ea typeface="Calibri"/>
              <a:cs typeface="Calibri"/>
              <a:sym typeface="Calibri"/>
            </a:endParaRPr>
          </a:p>
        </p:txBody>
      </p:sp>
      <p:sp>
        <p:nvSpPr>
          <p:cNvPr id="238" name="Google Shape;238;p19"/>
          <p:cNvSpPr txBox="1"/>
          <p:nvPr/>
        </p:nvSpPr>
        <p:spPr>
          <a:xfrm>
            <a:off x="372373" y="4705949"/>
            <a:ext cx="114474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800"/>
              <a:buFont typeface="Calibri"/>
              <a:buChar char="•"/>
            </a:pPr>
            <a:r>
              <a:rPr b="0" i="0" lang="en-US" sz="1800" u="none" cap="none" strike="noStrike">
                <a:solidFill>
                  <a:schemeClr val="accent1"/>
                </a:solidFill>
                <a:latin typeface="Calibri"/>
                <a:ea typeface="Calibri"/>
                <a:cs typeface="Calibri"/>
                <a:sym typeface="Calibri"/>
              </a:rPr>
              <a:t>We can see that both movies and tv_shows got the highest rating as TV-MA. TV-MA belongs to mature content, so </a:t>
            </a:r>
            <a:endParaRPr b="0" i="0" sz="18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solidFill>
                  <a:schemeClr val="accent1"/>
                </a:solidFill>
                <a:latin typeface="Calibri"/>
                <a:ea typeface="Calibri"/>
                <a:cs typeface="Calibri"/>
                <a:sym typeface="Calibri"/>
              </a:rPr>
              <a:t>        </a:t>
            </a:r>
            <a:r>
              <a:rPr b="0" i="0" lang="en-US" sz="1800" u="none" cap="none" strike="noStrike">
                <a:solidFill>
                  <a:schemeClr val="accent1"/>
                </a:solidFill>
                <a:latin typeface="Calibri"/>
                <a:ea typeface="Calibri"/>
                <a:cs typeface="Calibri"/>
                <a:sym typeface="Calibri"/>
              </a:rPr>
              <a:t> we can say most popular category belongs to mature content.</a:t>
            </a:r>
            <a:endParaRPr b="0" i="0" sz="1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ts val="1800"/>
              <a:buFont typeface="Calibri"/>
              <a:buChar char="•"/>
            </a:pPr>
            <a:r>
              <a:rPr b="0" i="0" lang="en-US" sz="1800" u="none" cap="none" strike="noStrike">
                <a:solidFill>
                  <a:schemeClr val="accent1"/>
                </a:solidFill>
                <a:latin typeface="Calibri"/>
                <a:ea typeface="Calibri"/>
                <a:cs typeface="Calibri"/>
                <a:sym typeface="Calibri"/>
              </a:rPr>
              <a:t>Then it is followed by TV-14 and TV-PG and this is belongs to Teen and older kids category.</a:t>
            </a:r>
            <a:endParaRPr b="0" i="0" sz="1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ts val="1800"/>
              <a:buFont typeface="Calibri"/>
              <a:buChar char="•"/>
            </a:pPr>
            <a:r>
              <a:rPr b="0" i="0" lang="en-US" sz="1800" u="none" cap="none" strike="noStrike">
                <a:solidFill>
                  <a:schemeClr val="accent1"/>
                </a:solidFill>
                <a:latin typeface="Calibri"/>
                <a:ea typeface="Calibri"/>
                <a:cs typeface="Calibri"/>
                <a:sym typeface="Calibri"/>
              </a:rPr>
              <a:t>Here some contents got least rating belongs to NC-17 and TV-Y7-FV categories.</a:t>
            </a:r>
            <a:endParaRPr b="0" i="0" sz="1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ts val="1800"/>
              <a:buFont typeface="Calibri"/>
              <a:buChar char="•"/>
            </a:pPr>
            <a:r>
              <a:rPr b="0" i="0" lang="en-US" sz="1800" u="none" cap="none" strike="noStrike">
                <a:solidFill>
                  <a:schemeClr val="accent1"/>
                </a:solidFill>
                <a:latin typeface="Calibri"/>
                <a:ea typeface="Calibri"/>
                <a:cs typeface="Calibri"/>
                <a:sym typeface="Calibri"/>
              </a:rPr>
              <a:t>Overall conclusion of the above graph is most of the content belongs to mature, teen and older kids category.</a:t>
            </a:r>
            <a:endParaRPr b="0" i="0" sz="1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accent1"/>
              </a:solidFill>
              <a:latin typeface="Calibri"/>
              <a:ea typeface="Calibri"/>
              <a:cs typeface="Calibri"/>
              <a:sym typeface="Calibri"/>
            </a:endParaRPr>
          </a:p>
        </p:txBody>
      </p:sp>
      <p:sp>
        <p:nvSpPr>
          <p:cNvPr id="239" name="Google Shape;239;p19"/>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nvSpPr>
        <p:spPr>
          <a:xfrm>
            <a:off x="503850" y="456525"/>
            <a:ext cx="4581600" cy="677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C00000"/>
                </a:solidFill>
                <a:latin typeface="Calibri"/>
                <a:ea typeface="Calibri"/>
                <a:cs typeface="Calibri"/>
                <a:sym typeface="Calibri"/>
              </a:rPr>
              <a:t>Table Of Content</a:t>
            </a:r>
            <a:endParaRPr b="0" i="0" sz="1400" u="none" cap="none" strike="noStrike">
              <a:solidFill>
                <a:srgbClr val="000000"/>
              </a:solidFill>
              <a:latin typeface="Arial"/>
              <a:ea typeface="Arial"/>
              <a:cs typeface="Arial"/>
              <a:sym typeface="Arial"/>
            </a:endParaRPr>
          </a:p>
          <a:p>
            <a:pPr indent="-355600" lvl="0" marL="457200" marR="0" rtl="0" algn="l">
              <a:lnSpc>
                <a:spcPct val="115000"/>
              </a:lnSpc>
              <a:spcBef>
                <a:spcPts val="60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Introduction</a:t>
            </a:r>
            <a:endParaRPr b="1" i="0" sz="2000" u="none" cap="none" strike="noStrike">
              <a:solidFill>
                <a:schemeClr val="accent1"/>
              </a:solidFill>
              <a:highlight>
                <a:srgbClr val="FFFFFF"/>
              </a:highlight>
              <a:latin typeface="Calibri"/>
              <a:ea typeface="Calibri"/>
              <a:cs typeface="Calibri"/>
              <a:sym typeface="Calibri"/>
            </a:endParaRPr>
          </a:p>
          <a:p>
            <a:pPr indent="-355600" lvl="0" marL="457200" marR="0" rtl="0" algn="l">
              <a:lnSpc>
                <a:spcPct val="115000"/>
              </a:lnSpc>
              <a:spcBef>
                <a:spcPts val="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Problem Statement</a:t>
            </a:r>
            <a:endParaRPr b="1" i="0" sz="2000" u="none" cap="none" strike="noStrike">
              <a:solidFill>
                <a:schemeClr val="accent1"/>
              </a:solidFill>
              <a:highlight>
                <a:srgbClr val="FFFFFF"/>
              </a:highlight>
              <a:latin typeface="Calibri"/>
              <a:ea typeface="Calibri"/>
              <a:cs typeface="Calibri"/>
              <a:sym typeface="Calibri"/>
            </a:endParaRPr>
          </a:p>
          <a:p>
            <a:pPr indent="-355600" lvl="0" marL="457200" marR="0" rtl="0" algn="l">
              <a:lnSpc>
                <a:spcPct val="115000"/>
              </a:lnSpc>
              <a:spcBef>
                <a:spcPts val="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Data Description</a:t>
            </a:r>
            <a:endParaRPr b="1" i="0" sz="2000" u="none" cap="none" strike="noStrike">
              <a:solidFill>
                <a:schemeClr val="accent1"/>
              </a:solidFill>
              <a:highlight>
                <a:srgbClr val="FFFFFF"/>
              </a:highlight>
              <a:latin typeface="Calibri"/>
              <a:ea typeface="Calibri"/>
              <a:cs typeface="Calibri"/>
              <a:sym typeface="Calibri"/>
            </a:endParaRPr>
          </a:p>
          <a:p>
            <a:pPr indent="-355600" lvl="0" marL="457200" marR="0" rtl="0" algn="l">
              <a:lnSpc>
                <a:spcPct val="115000"/>
              </a:lnSpc>
              <a:spcBef>
                <a:spcPts val="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Data Wrangling</a:t>
            </a:r>
            <a:endParaRPr b="1" i="0" sz="2000" u="none" cap="none" strike="noStrike">
              <a:solidFill>
                <a:schemeClr val="accent1"/>
              </a:solidFill>
              <a:highlight>
                <a:srgbClr val="FFFFFF"/>
              </a:highlight>
              <a:latin typeface="Calibri"/>
              <a:ea typeface="Calibri"/>
              <a:cs typeface="Calibri"/>
              <a:sym typeface="Calibri"/>
            </a:endParaRPr>
          </a:p>
          <a:p>
            <a:pPr indent="-355600" lvl="0" marL="457200" marR="0" rtl="0" algn="l">
              <a:lnSpc>
                <a:spcPct val="115000"/>
              </a:lnSpc>
              <a:spcBef>
                <a:spcPts val="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Exploratory Data Analysis</a:t>
            </a:r>
            <a:endParaRPr b="1" i="0" sz="2000" u="none" cap="none" strike="noStrike">
              <a:solidFill>
                <a:schemeClr val="accent1"/>
              </a:solidFill>
              <a:highlight>
                <a:srgbClr val="FFFFFF"/>
              </a:highlight>
              <a:latin typeface="Calibri"/>
              <a:ea typeface="Calibri"/>
              <a:cs typeface="Calibri"/>
              <a:sym typeface="Calibri"/>
            </a:endParaRPr>
          </a:p>
          <a:p>
            <a:pPr indent="-355600" lvl="0" marL="457200" marR="0" rtl="0" algn="l">
              <a:lnSpc>
                <a:spcPct val="115000"/>
              </a:lnSpc>
              <a:spcBef>
                <a:spcPts val="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Data preprocessing</a:t>
            </a:r>
            <a:endParaRPr b="1" i="0" sz="2000" u="none" cap="none" strike="noStrike">
              <a:solidFill>
                <a:schemeClr val="accent1"/>
              </a:solidFill>
              <a:highlight>
                <a:srgbClr val="FFFFFF"/>
              </a:highlight>
              <a:latin typeface="Calibri"/>
              <a:ea typeface="Calibri"/>
              <a:cs typeface="Calibri"/>
              <a:sym typeface="Calibri"/>
            </a:endParaRPr>
          </a:p>
          <a:p>
            <a:pPr indent="-355600" lvl="1" marL="914400" marR="0" rtl="0" algn="l">
              <a:lnSpc>
                <a:spcPct val="115000"/>
              </a:lnSpc>
              <a:spcBef>
                <a:spcPts val="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Wordcloud</a:t>
            </a:r>
            <a:endParaRPr b="1" i="0" sz="2000" u="none" cap="none" strike="noStrike">
              <a:solidFill>
                <a:schemeClr val="accent1"/>
              </a:solidFill>
              <a:highlight>
                <a:srgbClr val="FFFFFF"/>
              </a:highlight>
              <a:latin typeface="Calibri"/>
              <a:ea typeface="Calibri"/>
              <a:cs typeface="Calibri"/>
              <a:sym typeface="Calibri"/>
            </a:endParaRPr>
          </a:p>
          <a:p>
            <a:pPr indent="-355600" lvl="1" marL="914400" marR="0" rtl="0" algn="l">
              <a:lnSpc>
                <a:spcPct val="115000"/>
              </a:lnSpc>
              <a:spcBef>
                <a:spcPts val="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Removing Stopwords</a:t>
            </a:r>
            <a:endParaRPr b="1" i="0" sz="2000" u="none" cap="none" strike="noStrike">
              <a:solidFill>
                <a:schemeClr val="accent1"/>
              </a:solidFill>
              <a:highlight>
                <a:srgbClr val="FFFFFF"/>
              </a:highlight>
              <a:latin typeface="Calibri"/>
              <a:ea typeface="Calibri"/>
              <a:cs typeface="Calibri"/>
              <a:sym typeface="Calibri"/>
            </a:endParaRPr>
          </a:p>
          <a:p>
            <a:pPr indent="-355600" lvl="1" marL="914400" marR="0" rtl="0" algn="l">
              <a:lnSpc>
                <a:spcPct val="115000"/>
              </a:lnSpc>
              <a:spcBef>
                <a:spcPts val="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Removing Punctuation</a:t>
            </a:r>
            <a:endParaRPr b="1" i="0" sz="2000" u="none" cap="none" strike="noStrike">
              <a:solidFill>
                <a:schemeClr val="accent1"/>
              </a:solidFill>
              <a:highlight>
                <a:srgbClr val="FFFFFF"/>
              </a:highlight>
              <a:latin typeface="Calibri"/>
              <a:ea typeface="Calibri"/>
              <a:cs typeface="Calibri"/>
              <a:sym typeface="Calibri"/>
            </a:endParaRPr>
          </a:p>
          <a:p>
            <a:pPr indent="-355600" lvl="1" marL="914400" marR="0" rtl="0" algn="l">
              <a:lnSpc>
                <a:spcPct val="115000"/>
              </a:lnSpc>
              <a:spcBef>
                <a:spcPts val="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Stemming</a:t>
            </a:r>
            <a:endParaRPr b="1" i="0" sz="2000" u="none" cap="none" strike="noStrike">
              <a:solidFill>
                <a:schemeClr val="accent1"/>
              </a:solidFill>
              <a:highlight>
                <a:srgbClr val="FFFFFF"/>
              </a:highlight>
              <a:latin typeface="Calibri"/>
              <a:ea typeface="Calibri"/>
              <a:cs typeface="Calibri"/>
              <a:sym typeface="Calibri"/>
            </a:endParaRPr>
          </a:p>
          <a:p>
            <a:pPr indent="-355600" lvl="0" marL="457200" marR="0" rtl="0" algn="l">
              <a:lnSpc>
                <a:spcPct val="115000"/>
              </a:lnSpc>
              <a:spcBef>
                <a:spcPts val="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Clustering</a:t>
            </a:r>
            <a:endParaRPr b="1" i="0" sz="2000" u="none" cap="none" strike="noStrike">
              <a:solidFill>
                <a:schemeClr val="accent1"/>
              </a:solidFill>
              <a:highlight>
                <a:srgbClr val="FFFFFF"/>
              </a:highlight>
              <a:latin typeface="Calibri"/>
              <a:ea typeface="Calibri"/>
              <a:cs typeface="Calibri"/>
              <a:sym typeface="Calibri"/>
            </a:endParaRPr>
          </a:p>
          <a:p>
            <a:pPr indent="-355600" lvl="1" marL="914400" marR="0" rtl="0" algn="l">
              <a:lnSpc>
                <a:spcPct val="115000"/>
              </a:lnSpc>
              <a:spcBef>
                <a:spcPts val="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PCA</a:t>
            </a:r>
            <a:endParaRPr b="1" i="0" sz="2000" u="none" cap="none" strike="noStrike">
              <a:solidFill>
                <a:schemeClr val="accent1"/>
              </a:solidFill>
              <a:highlight>
                <a:srgbClr val="FFFFFF"/>
              </a:highlight>
              <a:latin typeface="Calibri"/>
              <a:ea typeface="Calibri"/>
              <a:cs typeface="Calibri"/>
              <a:sym typeface="Calibri"/>
            </a:endParaRPr>
          </a:p>
          <a:p>
            <a:pPr indent="-355600" lvl="1" marL="914400" marR="0" rtl="0" algn="l">
              <a:lnSpc>
                <a:spcPct val="115000"/>
              </a:lnSpc>
              <a:spcBef>
                <a:spcPts val="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Elbow and Silhouette Method</a:t>
            </a:r>
            <a:endParaRPr b="1" i="0" sz="2000" u="none" cap="none" strike="noStrike">
              <a:solidFill>
                <a:schemeClr val="accent1"/>
              </a:solidFill>
              <a:highlight>
                <a:srgbClr val="FFFFFF"/>
              </a:highlight>
              <a:latin typeface="Calibri"/>
              <a:ea typeface="Calibri"/>
              <a:cs typeface="Calibri"/>
              <a:sym typeface="Calibri"/>
            </a:endParaRPr>
          </a:p>
          <a:p>
            <a:pPr indent="-355600" lvl="1" marL="914400" marR="0" rtl="0" algn="l">
              <a:lnSpc>
                <a:spcPct val="115000"/>
              </a:lnSpc>
              <a:spcBef>
                <a:spcPts val="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K-Means Clustering</a:t>
            </a:r>
            <a:endParaRPr b="1" i="0" sz="2000" u="none" cap="none" strike="noStrike">
              <a:solidFill>
                <a:schemeClr val="accent1"/>
              </a:solidFill>
              <a:highlight>
                <a:srgbClr val="FFFFFF"/>
              </a:highlight>
              <a:latin typeface="Calibri"/>
              <a:ea typeface="Calibri"/>
              <a:cs typeface="Calibri"/>
              <a:sym typeface="Calibri"/>
            </a:endParaRPr>
          </a:p>
          <a:p>
            <a:pPr indent="-355600" lvl="0" marL="457200" marR="0" rtl="0" algn="l">
              <a:lnSpc>
                <a:spcPct val="115000"/>
              </a:lnSpc>
              <a:spcBef>
                <a:spcPts val="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Inference</a:t>
            </a:r>
            <a:endParaRPr b="1" i="0" sz="2000" u="none" cap="none" strike="noStrike">
              <a:solidFill>
                <a:schemeClr val="accent1"/>
              </a:solidFill>
              <a:highlight>
                <a:srgbClr val="FFFFFF"/>
              </a:highlight>
              <a:latin typeface="Calibri"/>
              <a:ea typeface="Calibri"/>
              <a:cs typeface="Calibri"/>
              <a:sym typeface="Calibri"/>
            </a:endParaRPr>
          </a:p>
          <a:p>
            <a:pPr indent="0" lvl="0" marL="457200" marR="0" rtl="0" algn="l">
              <a:lnSpc>
                <a:spcPct val="100000"/>
              </a:lnSpc>
              <a:spcBef>
                <a:spcPts val="500"/>
              </a:spcBef>
              <a:spcAft>
                <a:spcPts val="0"/>
              </a:spcAft>
              <a:buClr>
                <a:srgbClr val="000000"/>
              </a:buClr>
              <a:buSzPts val="2000"/>
              <a:buFont typeface="Arial"/>
              <a:buNone/>
            </a:pPr>
            <a:r>
              <a:t/>
            </a:r>
            <a:endParaRPr b="1" i="0" sz="2000" u="none" cap="none" strike="noStrike">
              <a:solidFill>
                <a:srgbClr val="1E4E7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C00000"/>
              </a:solidFill>
              <a:latin typeface="Calibri"/>
              <a:ea typeface="Calibri"/>
              <a:cs typeface="Calibri"/>
              <a:sym typeface="Calibri"/>
            </a:endParaRPr>
          </a:p>
        </p:txBody>
      </p:sp>
      <p:sp>
        <p:nvSpPr>
          <p:cNvPr id="97" name="Google Shape;97;p2"/>
          <p:cNvSpPr txBox="1"/>
          <p:nvPr/>
        </p:nvSpPr>
        <p:spPr>
          <a:xfrm>
            <a:off x="9561546" y="0"/>
            <a:ext cx="6097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pic>
        <p:nvPicPr>
          <p:cNvPr id="98" name="Google Shape;98;p2"/>
          <p:cNvPicPr preferRelativeResize="0"/>
          <p:nvPr/>
        </p:nvPicPr>
        <p:blipFill rotWithShape="1">
          <a:blip r:embed="rId3">
            <a:alphaModFix/>
          </a:blip>
          <a:srcRect b="0" l="0" r="0" t="0"/>
          <a:stretch/>
        </p:blipFill>
        <p:spPr>
          <a:xfrm>
            <a:off x="5218050" y="1101525"/>
            <a:ext cx="6457125" cy="4805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0"/>
          <p:cNvPicPr preferRelativeResize="0"/>
          <p:nvPr/>
        </p:nvPicPr>
        <p:blipFill rotWithShape="1">
          <a:blip r:embed="rId3">
            <a:alphaModFix/>
          </a:blip>
          <a:srcRect b="0" l="0" r="0" t="0"/>
          <a:stretch/>
        </p:blipFill>
        <p:spPr>
          <a:xfrm>
            <a:off x="1264596" y="1042988"/>
            <a:ext cx="9426102" cy="4297498"/>
          </a:xfrm>
          <a:prstGeom prst="rect">
            <a:avLst/>
          </a:prstGeom>
          <a:noFill/>
          <a:ln>
            <a:noFill/>
          </a:ln>
        </p:spPr>
      </p:pic>
      <p:sp>
        <p:nvSpPr>
          <p:cNvPr id="245" name="Google Shape;245;p20"/>
          <p:cNvSpPr txBox="1"/>
          <p:nvPr/>
        </p:nvSpPr>
        <p:spPr>
          <a:xfrm>
            <a:off x="554477" y="416483"/>
            <a:ext cx="660385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Calibri"/>
                <a:ea typeface="Calibri"/>
                <a:cs typeface="Calibri"/>
                <a:sym typeface="Calibri"/>
              </a:rPr>
              <a:t>Graph for duration of the movies.</a:t>
            </a:r>
            <a:endParaRPr b="1" i="0" sz="3600" u="none" cap="none" strike="noStrike">
              <a:solidFill>
                <a:srgbClr val="C00000"/>
              </a:solidFill>
              <a:latin typeface="Calibri"/>
              <a:ea typeface="Calibri"/>
              <a:cs typeface="Calibri"/>
              <a:sym typeface="Calibri"/>
            </a:endParaRPr>
          </a:p>
        </p:txBody>
      </p:sp>
      <p:sp>
        <p:nvSpPr>
          <p:cNvPr id="246" name="Google Shape;246;p20"/>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
        <p:nvSpPr>
          <p:cNvPr id="247" name="Google Shape;247;p20"/>
          <p:cNvSpPr txBox="1"/>
          <p:nvPr/>
        </p:nvSpPr>
        <p:spPr>
          <a:xfrm>
            <a:off x="1264595" y="5491846"/>
            <a:ext cx="9426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000"/>
              <a:buFont typeface="Calibri"/>
              <a:buChar char="•"/>
            </a:pPr>
            <a:r>
              <a:rPr b="0" i="0" lang="en-US" sz="2000" u="none" cap="none" strike="noStrike">
                <a:solidFill>
                  <a:schemeClr val="accent1"/>
                </a:solidFill>
                <a:latin typeface="Calibri"/>
                <a:ea typeface="Calibri"/>
                <a:cs typeface="Calibri"/>
                <a:sym typeface="Calibri"/>
              </a:rPr>
              <a:t>For this graph, we can observe that more than 600 movies have duration lies between 80 to 120 minutes.</a:t>
            </a:r>
            <a:endParaRPr b="0" i="0" sz="2000" u="none" cap="none" strike="noStrike">
              <a:solidFill>
                <a:schemeClr val="accen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nvSpPr>
        <p:spPr>
          <a:xfrm>
            <a:off x="583660" y="389106"/>
            <a:ext cx="643971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Calibri"/>
                <a:ea typeface="Calibri"/>
                <a:cs typeface="Calibri"/>
                <a:sym typeface="Calibri"/>
              </a:rPr>
              <a:t>TV shows duration as seasons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C00000"/>
              </a:solidFill>
              <a:latin typeface="Calibri"/>
              <a:ea typeface="Calibri"/>
              <a:cs typeface="Calibri"/>
              <a:sym typeface="Calibri"/>
            </a:endParaRPr>
          </a:p>
        </p:txBody>
      </p:sp>
      <p:sp>
        <p:nvSpPr>
          <p:cNvPr id="253" name="Google Shape;253;p21"/>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pic>
        <p:nvPicPr>
          <p:cNvPr id="254" name="Google Shape;254;p21"/>
          <p:cNvPicPr preferRelativeResize="0"/>
          <p:nvPr/>
        </p:nvPicPr>
        <p:blipFill rotWithShape="1">
          <a:blip r:embed="rId3">
            <a:alphaModFix/>
          </a:blip>
          <a:srcRect b="0" l="0" r="0" t="0"/>
          <a:stretch/>
        </p:blipFill>
        <p:spPr>
          <a:xfrm>
            <a:off x="0" y="1110610"/>
            <a:ext cx="11955294" cy="3506787"/>
          </a:xfrm>
          <a:prstGeom prst="rect">
            <a:avLst/>
          </a:prstGeom>
          <a:noFill/>
          <a:ln>
            <a:noFill/>
          </a:ln>
        </p:spPr>
      </p:pic>
      <p:sp>
        <p:nvSpPr>
          <p:cNvPr id="255" name="Google Shape;255;p21"/>
          <p:cNvSpPr txBox="1"/>
          <p:nvPr/>
        </p:nvSpPr>
        <p:spPr>
          <a:xfrm>
            <a:off x="7378430" y="2957208"/>
            <a:ext cx="914400" cy="91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6" name="Google Shape;256;p21"/>
          <p:cNvSpPr txBox="1"/>
          <p:nvPr/>
        </p:nvSpPr>
        <p:spPr>
          <a:xfrm>
            <a:off x="1425103" y="4897010"/>
            <a:ext cx="98688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000"/>
              <a:buFont typeface="Calibri"/>
              <a:buChar char="•"/>
            </a:pPr>
            <a:r>
              <a:rPr b="0" i="0" lang="en-US" sz="2000" u="none" cap="none" strike="noStrike">
                <a:solidFill>
                  <a:schemeClr val="accent1"/>
                </a:solidFill>
                <a:latin typeface="Calibri"/>
                <a:ea typeface="Calibri"/>
                <a:cs typeface="Calibri"/>
                <a:sym typeface="Calibri"/>
              </a:rPr>
              <a:t>From this graph, we can observe that tv shows have only one session are most </a:t>
            </a:r>
            <a:endParaRPr b="0" i="0" sz="2000" u="none" cap="none" strike="noStrike">
              <a:solidFill>
                <a:schemeClr val="accent1"/>
              </a:solidFill>
              <a:latin typeface="Calibri"/>
              <a:ea typeface="Calibri"/>
              <a:cs typeface="Calibri"/>
              <a:sym typeface="Calibri"/>
            </a:endParaRPr>
          </a:p>
          <a:p>
            <a:pPr indent="0" lvl="0" marL="457200" marR="0" rtl="0" algn="l">
              <a:lnSpc>
                <a:spcPct val="100000"/>
              </a:lnSpc>
              <a:spcBef>
                <a:spcPts val="0"/>
              </a:spcBef>
              <a:spcAft>
                <a:spcPts val="0"/>
              </a:spcAft>
              <a:buNone/>
            </a:pPr>
            <a:r>
              <a:rPr b="0" i="0" lang="en-US" sz="2000" u="none" cap="none" strike="noStrike">
                <a:solidFill>
                  <a:schemeClr val="accent1"/>
                </a:solidFill>
                <a:latin typeface="Calibri"/>
                <a:ea typeface="Calibri"/>
                <a:cs typeface="Calibri"/>
                <a:sym typeface="Calibri"/>
              </a:rPr>
              <a:t>demanding TV shows.</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ts val="2000"/>
              <a:buFont typeface="Calibri"/>
              <a:buChar char="•"/>
            </a:pPr>
            <a:r>
              <a:rPr b="0" i="0" lang="en-US" sz="2000" u="none" cap="none" strike="noStrike">
                <a:solidFill>
                  <a:schemeClr val="accent1"/>
                </a:solidFill>
                <a:latin typeface="Calibri"/>
                <a:ea typeface="Calibri"/>
                <a:cs typeface="Calibri"/>
                <a:sym typeface="Calibri"/>
              </a:rPr>
              <a:t>As the number of seasons are increasing interest are decreasing among the viewers.</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nvSpPr>
        <p:spPr>
          <a:xfrm>
            <a:off x="527725" y="433041"/>
            <a:ext cx="609437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A31515"/>
                </a:solidFill>
                <a:latin typeface="Calibri"/>
                <a:ea typeface="Calibri"/>
                <a:cs typeface="Calibri"/>
                <a:sym typeface="Calibri"/>
              </a:rPr>
              <a:t>Top 10 Genre of TV shows</a:t>
            </a:r>
            <a:endParaRPr b="1" i="0" sz="3600" u="none" cap="none" strike="noStrike">
              <a:solidFill>
                <a:srgbClr val="000000"/>
              </a:solidFill>
              <a:latin typeface="Calibri"/>
              <a:ea typeface="Calibri"/>
              <a:cs typeface="Calibri"/>
              <a:sym typeface="Calibri"/>
            </a:endParaRPr>
          </a:p>
        </p:txBody>
      </p:sp>
      <p:pic>
        <p:nvPicPr>
          <p:cNvPr id="262" name="Google Shape;262;p22"/>
          <p:cNvPicPr preferRelativeResize="0"/>
          <p:nvPr/>
        </p:nvPicPr>
        <p:blipFill rotWithShape="1">
          <a:blip r:embed="rId3">
            <a:alphaModFix/>
          </a:blip>
          <a:srcRect b="0" l="0" r="0" t="0"/>
          <a:stretch/>
        </p:blipFill>
        <p:spPr>
          <a:xfrm>
            <a:off x="527725" y="1255780"/>
            <a:ext cx="11115675" cy="3743325"/>
          </a:xfrm>
          <a:prstGeom prst="rect">
            <a:avLst/>
          </a:prstGeom>
          <a:noFill/>
          <a:ln>
            <a:noFill/>
          </a:ln>
        </p:spPr>
      </p:pic>
      <p:sp>
        <p:nvSpPr>
          <p:cNvPr id="263" name="Google Shape;263;p22"/>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
        <p:nvSpPr>
          <p:cNvPr id="264" name="Google Shape;264;p22"/>
          <p:cNvSpPr txBox="1"/>
          <p:nvPr/>
        </p:nvSpPr>
        <p:spPr>
          <a:xfrm>
            <a:off x="245623" y="5252937"/>
            <a:ext cx="120501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000"/>
              <a:buFont typeface="Calibri"/>
              <a:buChar char="•"/>
            </a:pPr>
            <a:r>
              <a:rPr b="0" i="0" lang="en-US" sz="2000" u="none" cap="none" strike="noStrike">
                <a:solidFill>
                  <a:schemeClr val="accent1"/>
                </a:solidFill>
                <a:latin typeface="Calibri"/>
                <a:ea typeface="Calibri"/>
                <a:cs typeface="Calibri"/>
                <a:sym typeface="Calibri"/>
              </a:rPr>
              <a:t>From this graph, we can observe that Kid's TV shows have the most number occurring, which is more than 200 times.</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ts val="2000"/>
              <a:buFont typeface="Calibri"/>
              <a:buChar char="•"/>
            </a:pPr>
            <a:r>
              <a:rPr b="0" i="0" lang="en-US" sz="2000" u="none" cap="none" strike="noStrike">
                <a:solidFill>
                  <a:schemeClr val="accent1"/>
                </a:solidFill>
                <a:latin typeface="Calibri"/>
                <a:ea typeface="Calibri"/>
                <a:cs typeface="Calibri"/>
                <a:sym typeface="Calibri"/>
              </a:rPr>
              <a:t>International TV shows, Korean TV shows, and Romantic TV shows have the least number of count that is approx. 60</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nvSpPr>
        <p:spPr>
          <a:xfrm>
            <a:off x="644456" y="369332"/>
            <a:ext cx="661237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A31515"/>
                </a:solidFill>
                <a:latin typeface="Calibri"/>
                <a:ea typeface="Calibri"/>
                <a:cs typeface="Calibri"/>
                <a:sym typeface="Calibri"/>
              </a:rPr>
              <a:t>Top 10 Genre of Movies</a:t>
            </a:r>
            <a:endParaRPr b="1" i="0" sz="3600" u="none" cap="none" strike="noStrike">
              <a:solidFill>
                <a:srgbClr val="000000"/>
              </a:solidFill>
              <a:latin typeface="Calibri"/>
              <a:ea typeface="Calibri"/>
              <a:cs typeface="Calibri"/>
              <a:sym typeface="Calibri"/>
            </a:endParaRPr>
          </a:p>
        </p:txBody>
      </p:sp>
      <p:sp>
        <p:nvSpPr>
          <p:cNvPr id="270" name="Google Shape;270;p23"/>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pic>
        <p:nvPicPr>
          <p:cNvPr id="271" name="Google Shape;271;p23"/>
          <p:cNvPicPr preferRelativeResize="0"/>
          <p:nvPr/>
        </p:nvPicPr>
        <p:blipFill rotWithShape="1">
          <a:blip r:embed="rId3">
            <a:alphaModFix/>
          </a:blip>
          <a:srcRect b="0" l="0" r="0" t="0"/>
          <a:stretch/>
        </p:blipFill>
        <p:spPr>
          <a:xfrm>
            <a:off x="644450" y="1015675"/>
            <a:ext cx="10027426" cy="3258075"/>
          </a:xfrm>
          <a:prstGeom prst="rect">
            <a:avLst/>
          </a:prstGeom>
          <a:noFill/>
          <a:ln>
            <a:noFill/>
          </a:ln>
        </p:spPr>
      </p:pic>
      <p:sp>
        <p:nvSpPr>
          <p:cNvPr id="272" name="Google Shape;272;p23"/>
          <p:cNvSpPr txBox="1"/>
          <p:nvPr/>
        </p:nvSpPr>
        <p:spPr>
          <a:xfrm>
            <a:off x="644455" y="4522499"/>
            <a:ext cx="104742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000"/>
              <a:buFont typeface="Calibri"/>
              <a:buChar char="•"/>
            </a:pPr>
            <a:r>
              <a:rPr b="0" i="0" lang="en-US" sz="2000" u="none" cap="none" strike="noStrike">
                <a:solidFill>
                  <a:schemeClr val="accent1"/>
                </a:solidFill>
                <a:latin typeface="Calibri"/>
                <a:ea typeface="Calibri"/>
                <a:cs typeface="Calibri"/>
                <a:sym typeface="Calibri"/>
              </a:rPr>
              <a:t>From this graph, we can observe that the movies based on Documentaries have the most </a:t>
            </a:r>
            <a:endParaRPr b="0" i="0" sz="2000" u="none" cap="none" strike="noStrike">
              <a:solidFill>
                <a:schemeClr val="accent1"/>
              </a:solidFill>
              <a:latin typeface="Calibri"/>
              <a:ea typeface="Calibri"/>
              <a:cs typeface="Calibri"/>
              <a:sym typeface="Calibri"/>
            </a:endParaRPr>
          </a:p>
          <a:p>
            <a:pPr indent="0" lvl="0" marL="457200" marR="0" rtl="0" algn="l">
              <a:lnSpc>
                <a:spcPct val="100000"/>
              </a:lnSpc>
              <a:spcBef>
                <a:spcPts val="0"/>
              </a:spcBef>
              <a:spcAft>
                <a:spcPts val="0"/>
              </a:spcAft>
              <a:buNone/>
            </a:pPr>
            <a:r>
              <a:rPr b="0" i="0" lang="en-US" sz="2000" u="none" cap="none" strike="noStrike">
                <a:solidFill>
                  <a:schemeClr val="accent1"/>
                </a:solidFill>
                <a:latin typeface="Calibri"/>
                <a:ea typeface="Calibri"/>
                <a:cs typeface="Calibri"/>
                <a:sym typeface="Calibri"/>
              </a:rPr>
              <a:t>number of count approx. 330.</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ts val="2000"/>
              <a:buFont typeface="Calibri"/>
              <a:buChar char="•"/>
            </a:pPr>
            <a:r>
              <a:rPr b="0" i="0" lang="en-US" sz="2000" u="none" cap="none" strike="noStrike">
                <a:solidFill>
                  <a:schemeClr val="accent1"/>
                </a:solidFill>
                <a:latin typeface="Calibri"/>
                <a:ea typeface="Calibri"/>
                <a:cs typeface="Calibri"/>
                <a:sym typeface="Calibri"/>
              </a:rPr>
              <a:t>Stand Up comedy, Drama, International movies are occurring with the same number which is </a:t>
            </a:r>
            <a:endParaRPr b="0" i="0" sz="2000" u="none" cap="none" strike="noStrike">
              <a:solidFill>
                <a:schemeClr val="accent1"/>
              </a:solidFill>
              <a:latin typeface="Calibri"/>
              <a:ea typeface="Calibri"/>
              <a:cs typeface="Calibri"/>
              <a:sym typeface="Calibri"/>
            </a:endParaRPr>
          </a:p>
          <a:p>
            <a:pPr indent="0" lvl="0" marL="457200" marR="0" rtl="0" algn="l">
              <a:lnSpc>
                <a:spcPct val="100000"/>
              </a:lnSpc>
              <a:spcBef>
                <a:spcPts val="0"/>
              </a:spcBef>
              <a:spcAft>
                <a:spcPts val="0"/>
              </a:spcAft>
              <a:buNone/>
            </a:pPr>
            <a:r>
              <a:rPr b="0" i="0" lang="en-US" sz="2000" u="none" cap="none" strike="noStrike">
                <a:solidFill>
                  <a:schemeClr val="accent1"/>
                </a:solidFill>
                <a:latin typeface="Calibri"/>
                <a:ea typeface="Calibri"/>
                <a:cs typeface="Calibri"/>
                <a:sym typeface="Calibri"/>
              </a:rPr>
              <a:t>approx. 310</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ts val="2000"/>
              <a:buFont typeface="Calibri"/>
              <a:buChar char="•"/>
            </a:pPr>
            <a:r>
              <a:rPr b="0" i="0" lang="en-US" sz="2000" u="none" cap="none" strike="noStrike">
                <a:solidFill>
                  <a:schemeClr val="accent1"/>
                </a:solidFill>
                <a:latin typeface="Calibri"/>
                <a:ea typeface="Calibri"/>
                <a:cs typeface="Calibri"/>
                <a:sym typeface="Calibri"/>
              </a:rPr>
              <a:t>Dramas, International movies, and Romantic movies have the least number of occurring which</a:t>
            </a:r>
            <a:endParaRPr b="0" i="0" sz="2000" u="none" cap="none" strike="noStrike">
              <a:solidFill>
                <a:schemeClr val="accent1"/>
              </a:solidFill>
              <a:latin typeface="Calibri"/>
              <a:ea typeface="Calibri"/>
              <a:cs typeface="Calibri"/>
              <a:sym typeface="Calibri"/>
            </a:endParaRPr>
          </a:p>
          <a:p>
            <a:pPr indent="0" lvl="0" marL="457200" marR="0" rtl="0" algn="l">
              <a:lnSpc>
                <a:spcPct val="100000"/>
              </a:lnSpc>
              <a:spcBef>
                <a:spcPts val="0"/>
              </a:spcBef>
              <a:spcAft>
                <a:spcPts val="0"/>
              </a:spcAft>
              <a:buNone/>
            </a:pPr>
            <a:r>
              <a:rPr b="0" i="0" lang="en-US" sz="2000" u="none" cap="none" strike="noStrike">
                <a:solidFill>
                  <a:schemeClr val="accent1"/>
                </a:solidFill>
                <a:latin typeface="Calibri"/>
                <a:ea typeface="Calibri"/>
                <a:cs typeface="Calibri"/>
                <a:sym typeface="Calibri"/>
              </a:rPr>
              <a:t> is more than 150.</a:t>
            </a:r>
            <a:endParaRPr b="0" i="0" sz="2000" u="none" cap="none" strike="noStrike">
              <a:solidFill>
                <a:schemeClr val="accen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nvSpPr>
        <p:spPr>
          <a:xfrm>
            <a:off x="321013" y="459373"/>
            <a:ext cx="508568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Calibri"/>
                <a:ea typeface="Calibri"/>
                <a:cs typeface="Calibri"/>
                <a:sym typeface="Calibri"/>
              </a:rPr>
              <a:t>Natural Language Process</a:t>
            </a:r>
            <a:endParaRPr b="1" i="0" sz="3600" u="none" cap="none" strike="noStrike">
              <a:solidFill>
                <a:srgbClr val="C00000"/>
              </a:solidFill>
              <a:latin typeface="Calibri"/>
              <a:ea typeface="Calibri"/>
              <a:cs typeface="Calibri"/>
              <a:sym typeface="Calibri"/>
            </a:endParaRPr>
          </a:p>
        </p:txBody>
      </p:sp>
      <p:sp>
        <p:nvSpPr>
          <p:cNvPr id="278" name="Google Shape;278;p24"/>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
        <p:nvSpPr>
          <p:cNvPr id="279" name="Google Shape;279;p24"/>
          <p:cNvSpPr txBox="1"/>
          <p:nvPr/>
        </p:nvSpPr>
        <p:spPr>
          <a:xfrm>
            <a:off x="321013" y="2422666"/>
            <a:ext cx="3956724" cy="5847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1E4E79"/>
              </a:buClr>
              <a:buSzPts val="3200"/>
              <a:buFont typeface="Arial"/>
              <a:buChar char="•"/>
            </a:pPr>
            <a:r>
              <a:rPr b="1" i="0" lang="en-US" sz="3200" u="none" cap="none" strike="noStrike">
                <a:solidFill>
                  <a:srgbClr val="1E4E79"/>
                </a:solidFill>
                <a:latin typeface="Calibri"/>
                <a:ea typeface="Calibri"/>
                <a:cs typeface="Calibri"/>
                <a:sym typeface="Calibri"/>
              </a:rPr>
              <a:t>Data Preprocessing</a:t>
            </a:r>
            <a:r>
              <a:rPr b="0" i="0" lang="en-US" sz="1800" u="none" cap="none" strike="noStrike">
                <a:solidFill>
                  <a:srgbClr val="1E4E79"/>
                </a:solidFill>
                <a:latin typeface="Calibri"/>
                <a:ea typeface="Calibri"/>
                <a:cs typeface="Calibri"/>
                <a:sym typeface="Calibri"/>
              </a:rPr>
              <a:t> </a:t>
            </a:r>
            <a:endParaRPr b="0" i="0" sz="1800" u="none" cap="none" strike="noStrike">
              <a:solidFill>
                <a:srgbClr val="1E4E79"/>
              </a:solidFill>
              <a:latin typeface="Calibri"/>
              <a:ea typeface="Calibri"/>
              <a:cs typeface="Calibri"/>
              <a:sym typeface="Calibri"/>
            </a:endParaRPr>
          </a:p>
        </p:txBody>
      </p:sp>
      <p:sp>
        <p:nvSpPr>
          <p:cNvPr id="280" name="Google Shape;280;p24"/>
          <p:cNvSpPr txBox="1"/>
          <p:nvPr/>
        </p:nvSpPr>
        <p:spPr>
          <a:xfrm>
            <a:off x="321013" y="1372856"/>
            <a:ext cx="8083685"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accent1"/>
                </a:solidFill>
                <a:latin typeface="Calibri"/>
                <a:ea typeface="Calibri"/>
                <a:cs typeface="Calibri"/>
                <a:sym typeface="Calibri"/>
              </a:rPr>
              <a:t>Natural Language Processing (NLP) is a subfield of artificial intelligence (AI). It helps machines process and understand the human language so that they can automatically perform repetitive tasks.</a:t>
            </a:r>
            <a:endParaRPr b="1" i="0" sz="1800" u="none" cap="none" strike="noStrike">
              <a:solidFill>
                <a:schemeClr val="accent1"/>
              </a:solidFill>
              <a:latin typeface="Calibri"/>
              <a:ea typeface="Calibri"/>
              <a:cs typeface="Calibri"/>
              <a:sym typeface="Calibri"/>
            </a:endParaRPr>
          </a:p>
        </p:txBody>
      </p:sp>
      <p:pic>
        <p:nvPicPr>
          <p:cNvPr id="281" name="Google Shape;281;p24"/>
          <p:cNvPicPr preferRelativeResize="0"/>
          <p:nvPr/>
        </p:nvPicPr>
        <p:blipFill rotWithShape="1">
          <a:blip r:embed="rId3">
            <a:alphaModFix/>
          </a:blip>
          <a:srcRect b="0" l="0" r="0" t="0"/>
          <a:stretch/>
        </p:blipFill>
        <p:spPr>
          <a:xfrm>
            <a:off x="7668000" y="1995775"/>
            <a:ext cx="4265551" cy="3344600"/>
          </a:xfrm>
          <a:prstGeom prst="rect">
            <a:avLst/>
          </a:prstGeom>
          <a:noFill/>
          <a:ln>
            <a:noFill/>
          </a:ln>
        </p:spPr>
      </p:pic>
      <p:sp>
        <p:nvSpPr>
          <p:cNvPr id="282" name="Google Shape;282;p24"/>
          <p:cNvSpPr txBox="1"/>
          <p:nvPr/>
        </p:nvSpPr>
        <p:spPr>
          <a:xfrm>
            <a:off x="768485" y="3133921"/>
            <a:ext cx="6653700" cy="314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accent1"/>
                </a:solidFill>
                <a:latin typeface="Calibri"/>
                <a:ea typeface="Calibri"/>
                <a:cs typeface="Calibri"/>
                <a:sym typeface="Calibri"/>
              </a:rPr>
              <a:t>To prepare the text data for the model building we perform text preprocessing. It is the very first step of NLP projects. Some of the preprocessing steps are:</a:t>
            </a:r>
            <a:endParaRPr b="0"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800"/>
              <a:buFont typeface="Arial"/>
              <a:buChar char="•"/>
            </a:pPr>
            <a:r>
              <a:rPr b="1" i="0" lang="en-US" sz="1800" u="none" cap="none" strike="noStrike">
                <a:solidFill>
                  <a:schemeClr val="accent1"/>
                </a:solidFill>
                <a:latin typeface="Calibri"/>
                <a:ea typeface="Calibri"/>
                <a:cs typeface="Calibri"/>
                <a:sym typeface="Calibri"/>
              </a:rPr>
              <a:t>Removing punctuations like . , ! $( ) * % @</a:t>
            </a:r>
            <a:endParaRPr b="0"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800"/>
              <a:buFont typeface="Arial"/>
              <a:buChar char="•"/>
            </a:pPr>
            <a:r>
              <a:rPr b="1" i="0" lang="en-US" sz="1800" u="none" cap="none" strike="noStrike">
                <a:solidFill>
                  <a:schemeClr val="accent1"/>
                </a:solidFill>
                <a:latin typeface="Calibri"/>
                <a:ea typeface="Calibri"/>
                <a:cs typeface="Calibri"/>
                <a:sym typeface="Calibri"/>
              </a:rPr>
              <a:t>Removing URLs</a:t>
            </a:r>
            <a:endParaRPr b="0"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800"/>
              <a:buFont typeface="Arial"/>
              <a:buChar char="•"/>
            </a:pPr>
            <a:r>
              <a:rPr b="1" i="0" lang="en-US" sz="1800" u="none" cap="none" strike="noStrike">
                <a:solidFill>
                  <a:schemeClr val="accent1"/>
                </a:solidFill>
                <a:latin typeface="Calibri"/>
                <a:ea typeface="Calibri"/>
                <a:cs typeface="Calibri"/>
                <a:sym typeface="Calibri"/>
              </a:rPr>
              <a:t>Removing Stop words</a:t>
            </a:r>
            <a:endParaRPr b="0"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800"/>
              <a:buFont typeface="Arial"/>
              <a:buChar char="•"/>
            </a:pPr>
            <a:r>
              <a:rPr b="1" i="0" lang="en-US" sz="1800" u="none" cap="none" strike="noStrike">
                <a:solidFill>
                  <a:schemeClr val="accent1"/>
                </a:solidFill>
                <a:latin typeface="Calibri"/>
                <a:ea typeface="Calibri"/>
                <a:cs typeface="Calibri"/>
                <a:sym typeface="Calibri"/>
              </a:rPr>
              <a:t>Lower casing</a:t>
            </a:r>
            <a:endParaRPr b="0"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800"/>
              <a:buFont typeface="Arial"/>
              <a:buChar char="•"/>
            </a:pPr>
            <a:r>
              <a:rPr b="1" i="0" lang="en-US" sz="1800" u="none" cap="none" strike="noStrike">
                <a:solidFill>
                  <a:schemeClr val="accent1"/>
                </a:solidFill>
                <a:latin typeface="Calibri"/>
                <a:ea typeface="Calibri"/>
                <a:cs typeface="Calibri"/>
                <a:sym typeface="Calibri"/>
              </a:rPr>
              <a:t>Tokenization</a:t>
            </a:r>
            <a:endParaRPr b="0"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800"/>
              <a:buFont typeface="Arial"/>
              <a:buChar char="•"/>
            </a:pPr>
            <a:r>
              <a:rPr b="1" i="0" lang="en-US" sz="1800" u="none" cap="none" strike="noStrike">
                <a:solidFill>
                  <a:schemeClr val="accent1"/>
                </a:solidFill>
                <a:latin typeface="Calibri"/>
                <a:ea typeface="Calibri"/>
                <a:cs typeface="Calibri"/>
                <a:sym typeface="Calibri"/>
              </a:rPr>
              <a:t>Stemming</a:t>
            </a:r>
            <a:endParaRPr b="0"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800"/>
              <a:buFont typeface="Arial"/>
              <a:buChar char="•"/>
            </a:pPr>
            <a:r>
              <a:rPr b="1" i="0" lang="en-US" sz="1800" u="none" cap="none" strike="noStrike">
                <a:solidFill>
                  <a:schemeClr val="accent1"/>
                </a:solidFill>
                <a:latin typeface="Calibri"/>
                <a:ea typeface="Calibri"/>
                <a:cs typeface="Calibri"/>
                <a:sym typeface="Calibri"/>
              </a:rPr>
              <a:t>Lemmatization</a:t>
            </a:r>
            <a:endParaRPr b="0"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txBox="1"/>
          <p:nvPr/>
        </p:nvSpPr>
        <p:spPr>
          <a:xfrm>
            <a:off x="7996135" y="97277"/>
            <a:ext cx="298639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
        <p:nvSpPr>
          <p:cNvPr id="288" name="Google Shape;288;p25"/>
          <p:cNvSpPr txBox="1"/>
          <p:nvPr/>
        </p:nvSpPr>
        <p:spPr>
          <a:xfrm>
            <a:off x="321013" y="459373"/>
            <a:ext cx="500303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Calibri"/>
                <a:ea typeface="Calibri"/>
                <a:cs typeface="Calibri"/>
                <a:sym typeface="Calibri"/>
              </a:rPr>
              <a:t>Most words used in Title </a:t>
            </a:r>
            <a:endParaRPr b="1" i="0" sz="3600" u="none" cap="none" strike="noStrike">
              <a:solidFill>
                <a:srgbClr val="C00000"/>
              </a:solidFill>
              <a:latin typeface="Calibri"/>
              <a:ea typeface="Calibri"/>
              <a:cs typeface="Calibri"/>
              <a:sym typeface="Calibri"/>
            </a:endParaRPr>
          </a:p>
        </p:txBody>
      </p:sp>
      <p:pic>
        <p:nvPicPr>
          <p:cNvPr id="289" name="Google Shape;289;p25"/>
          <p:cNvPicPr preferRelativeResize="0"/>
          <p:nvPr/>
        </p:nvPicPr>
        <p:blipFill rotWithShape="1">
          <a:blip r:embed="rId3">
            <a:alphaModFix/>
          </a:blip>
          <a:srcRect b="0" l="0" r="0" t="0"/>
          <a:stretch/>
        </p:blipFill>
        <p:spPr>
          <a:xfrm>
            <a:off x="1352939" y="1035698"/>
            <a:ext cx="8330080" cy="3926085"/>
          </a:xfrm>
          <a:prstGeom prst="rect">
            <a:avLst/>
          </a:prstGeom>
          <a:noFill/>
          <a:ln>
            <a:noFill/>
          </a:ln>
        </p:spPr>
      </p:pic>
      <p:sp>
        <p:nvSpPr>
          <p:cNvPr id="290" name="Google Shape;290;p25"/>
          <p:cNvSpPr txBox="1"/>
          <p:nvPr/>
        </p:nvSpPr>
        <p:spPr>
          <a:xfrm>
            <a:off x="824204" y="5241370"/>
            <a:ext cx="105435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000"/>
              <a:buFont typeface="Calibri"/>
              <a:buChar char="•"/>
            </a:pPr>
            <a:r>
              <a:rPr b="0" i="0" lang="en-US" sz="2000" u="none" cap="none" strike="noStrike">
                <a:solidFill>
                  <a:schemeClr val="accent1"/>
                </a:solidFill>
                <a:latin typeface="Calibri"/>
                <a:ea typeface="Calibri"/>
                <a:cs typeface="Calibri"/>
                <a:sym typeface="Calibri"/>
              </a:rPr>
              <a:t>Most frequent word in title column are love, Christmas, man, girl, world, life etc.</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ts val="2000"/>
              <a:buFont typeface="Calibri"/>
              <a:buChar char="•"/>
            </a:pPr>
            <a:r>
              <a:rPr b="0" i="0" lang="en-US" sz="2000" u="none" cap="none" strike="noStrike">
                <a:solidFill>
                  <a:schemeClr val="accent1"/>
                </a:solidFill>
                <a:latin typeface="Calibri"/>
                <a:ea typeface="Calibri"/>
                <a:cs typeface="Calibri"/>
                <a:sym typeface="Calibri"/>
              </a:rPr>
              <a:t>We can conclude that most of the movies and tv_shows release in december so christmas</a:t>
            </a:r>
            <a:endParaRPr b="0" i="0" sz="2000" u="none" cap="none" strike="noStrike">
              <a:solidFill>
                <a:schemeClr val="accent1"/>
              </a:solidFill>
              <a:latin typeface="Calibri"/>
              <a:ea typeface="Calibri"/>
              <a:cs typeface="Calibri"/>
              <a:sym typeface="Calibri"/>
            </a:endParaRPr>
          </a:p>
          <a:p>
            <a:pPr indent="0" lvl="0" marL="457200" marR="0" rtl="0" algn="l">
              <a:lnSpc>
                <a:spcPct val="100000"/>
              </a:lnSpc>
              <a:spcBef>
                <a:spcPts val="0"/>
              </a:spcBef>
              <a:spcAft>
                <a:spcPts val="0"/>
              </a:spcAft>
              <a:buNone/>
            </a:pPr>
            <a:r>
              <a:rPr b="0" i="0" lang="en-US" sz="2000" u="none" cap="none" strike="noStrike">
                <a:solidFill>
                  <a:schemeClr val="accent1"/>
                </a:solidFill>
                <a:latin typeface="Calibri"/>
                <a:ea typeface="Calibri"/>
                <a:cs typeface="Calibri"/>
                <a:sym typeface="Calibri"/>
              </a:rPr>
              <a:t> appears most of the time.</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nvSpPr>
        <p:spPr>
          <a:xfrm>
            <a:off x="436207" y="398497"/>
            <a:ext cx="609755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Calibri"/>
                <a:ea typeface="Calibri"/>
                <a:cs typeface="Calibri"/>
                <a:sym typeface="Calibri"/>
              </a:rPr>
              <a:t>Most used words in cast</a:t>
            </a:r>
            <a:endParaRPr b="0" i="0" sz="1400" u="none" cap="none" strike="noStrike">
              <a:solidFill>
                <a:srgbClr val="000000"/>
              </a:solidFill>
              <a:latin typeface="Arial"/>
              <a:ea typeface="Arial"/>
              <a:cs typeface="Arial"/>
              <a:sym typeface="Arial"/>
            </a:endParaRPr>
          </a:p>
        </p:txBody>
      </p:sp>
      <p:pic>
        <p:nvPicPr>
          <p:cNvPr id="296" name="Google Shape;296;p26"/>
          <p:cNvPicPr preferRelativeResize="0"/>
          <p:nvPr/>
        </p:nvPicPr>
        <p:blipFill rotWithShape="1">
          <a:blip r:embed="rId3">
            <a:alphaModFix/>
          </a:blip>
          <a:srcRect b="0" l="0" r="0" t="0"/>
          <a:stretch/>
        </p:blipFill>
        <p:spPr>
          <a:xfrm>
            <a:off x="2320309" y="1227476"/>
            <a:ext cx="7551381" cy="4109634"/>
          </a:xfrm>
          <a:prstGeom prst="rect">
            <a:avLst/>
          </a:prstGeom>
          <a:noFill/>
          <a:ln>
            <a:noFill/>
          </a:ln>
        </p:spPr>
      </p:pic>
      <p:sp>
        <p:nvSpPr>
          <p:cNvPr id="297" name="Google Shape;297;p26"/>
          <p:cNvSpPr txBox="1"/>
          <p:nvPr/>
        </p:nvSpPr>
        <p:spPr>
          <a:xfrm>
            <a:off x="793102" y="5421286"/>
            <a:ext cx="107862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Here we can see the most number of cast are not available(unknown) in the dataset then Michael, David, John, Lee, James, etc.</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Calibri"/>
              <a:ea typeface="Calibri"/>
              <a:cs typeface="Calibri"/>
              <a:sym typeface="Calibri"/>
            </a:endParaRPr>
          </a:p>
        </p:txBody>
      </p:sp>
      <p:sp>
        <p:nvSpPr>
          <p:cNvPr id="298" name="Google Shape;298;p26"/>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nvSpPr>
        <p:spPr>
          <a:xfrm>
            <a:off x="305578" y="483933"/>
            <a:ext cx="756012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Calibri"/>
                <a:ea typeface="Calibri"/>
                <a:cs typeface="Calibri"/>
                <a:sym typeface="Calibri"/>
              </a:rPr>
              <a:t>Most used word in description</a:t>
            </a:r>
            <a:endParaRPr b="0" i="0" sz="3600" u="none" cap="none" strike="noStrike">
              <a:solidFill>
                <a:srgbClr val="C00000"/>
              </a:solidFill>
              <a:latin typeface="Calibri"/>
              <a:ea typeface="Calibri"/>
              <a:cs typeface="Calibri"/>
              <a:sym typeface="Calibri"/>
            </a:endParaRPr>
          </a:p>
        </p:txBody>
      </p:sp>
      <p:pic>
        <p:nvPicPr>
          <p:cNvPr id="304" name="Google Shape;304;p27"/>
          <p:cNvPicPr preferRelativeResize="0"/>
          <p:nvPr/>
        </p:nvPicPr>
        <p:blipFill rotWithShape="1">
          <a:blip r:embed="rId3">
            <a:alphaModFix/>
          </a:blip>
          <a:srcRect b="0" l="0" r="0" t="0"/>
          <a:stretch/>
        </p:blipFill>
        <p:spPr>
          <a:xfrm>
            <a:off x="2600325" y="1419225"/>
            <a:ext cx="6991350" cy="4019550"/>
          </a:xfrm>
          <a:prstGeom prst="rect">
            <a:avLst/>
          </a:prstGeom>
          <a:noFill/>
          <a:ln>
            <a:noFill/>
          </a:ln>
        </p:spPr>
      </p:pic>
      <p:sp>
        <p:nvSpPr>
          <p:cNvPr id="305" name="Google Shape;305;p27"/>
          <p:cNvSpPr txBox="1"/>
          <p:nvPr/>
        </p:nvSpPr>
        <p:spPr>
          <a:xfrm>
            <a:off x="649060" y="5727736"/>
            <a:ext cx="10893879"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E4E79"/>
                </a:solidFill>
                <a:latin typeface="Calibri"/>
                <a:ea typeface="Calibri"/>
                <a:cs typeface="Calibri"/>
                <a:sym typeface="Calibri"/>
              </a:rPr>
              <a:t>Here we can see most of the words in the description of the tv shows and movies are Family, Friend, Love, Life, World, Man, Woman, Father,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6" name="Google Shape;306;p27"/>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txBox="1"/>
          <p:nvPr/>
        </p:nvSpPr>
        <p:spPr>
          <a:xfrm>
            <a:off x="251926" y="606490"/>
            <a:ext cx="9569799"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Calibri"/>
                <a:ea typeface="Calibri"/>
                <a:cs typeface="Calibri"/>
                <a:sym typeface="Calibri"/>
              </a:rPr>
              <a:t>Frequent words present in listed_ in column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12" name="Google Shape;312;p28"/>
          <p:cNvPicPr preferRelativeResize="0"/>
          <p:nvPr/>
        </p:nvPicPr>
        <p:blipFill rotWithShape="1">
          <a:blip r:embed="rId3">
            <a:alphaModFix/>
          </a:blip>
          <a:srcRect b="0" l="0" r="0" t="0"/>
          <a:stretch/>
        </p:blipFill>
        <p:spPr>
          <a:xfrm>
            <a:off x="308108" y="1707418"/>
            <a:ext cx="11575783" cy="3741744"/>
          </a:xfrm>
          <a:prstGeom prst="rect">
            <a:avLst/>
          </a:prstGeom>
          <a:noFill/>
          <a:ln>
            <a:noFill/>
          </a:ln>
        </p:spPr>
      </p:pic>
      <p:sp>
        <p:nvSpPr>
          <p:cNvPr id="313" name="Google Shape;313;p28"/>
          <p:cNvSpPr txBox="1"/>
          <p:nvPr/>
        </p:nvSpPr>
        <p:spPr>
          <a:xfrm>
            <a:off x="1324946" y="5626760"/>
            <a:ext cx="9321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From the above graph, we can observe that most frequent word used is tv, then thriller and least popular category  is adventure and action on Netflix.</a:t>
            </a:r>
            <a:endParaRPr b="0" i="0" sz="2000" u="none" cap="none" strike="noStrike">
              <a:solidFill>
                <a:schemeClr val="accent1"/>
              </a:solidFill>
              <a:latin typeface="Calibri"/>
              <a:ea typeface="Calibri"/>
              <a:cs typeface="Calibri"/>
              <a:sym typeface="Calibri"/>
            </a:endParaRPr>
          </a:p>
        </p:txBody>
      </p:sp>
      <p:sp>
        <p:nvSpPr>
          <p:cNvPr id="314" name="Google Shape;314;p28"/>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txBox="1"/>
          <p:nvPr/>
        </p:nvSpPr>
        <p:spPr>
          <a:xfrm>
            <a:off x="503853" y="317241"/>
            <a:ext cx="389760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Calibri"/>
                <a:ea typeface="Calibri"/>
                <a:cs typeface="Calibri"/>
                <a:sym typeface="Calibri"/>
              </a:rPr>
              <a:t>Applying Clustering</a:t>
            </a:r>
            <a:endParaRPr b="0" i="0" sz="3600" u="none" cap="none" strike="noStrike">
              <a:solidFill>
                <a:srgbClr val="C00000"/>
              </a:solidFill>
              <a:latin typeface="Calibri"/>
              <a:ea typeface="Calibri"/>
              <a:cs typeface="Calibri"/>
              <a:sym typeface="Calibri"/>
            </a:endParaRPr>
          </a:p>
        </p:txBody>
      </p:sp>
      <p:sp>
        <p:nvSpPr>
          <p:cNvPr id="320" name="Google Shape;320;p29"/>
          <p:cNvSpPr txBox="1"/>
          <p:nvPr/>
        </p:nvSpPr>
        <p:spPr>
          <a:xfrm>
            <a:off x="678201" y="2995475"/>
            <a:ext cx="6685500" cy="26781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00000"/>
              </a:lnSpc>
              <a:spcBef>
                <a:spcPts val="0"/>
              </a:spcBef>
              <a:spcAft>
                <a:spcPts val="0"/>
              </a:spcAft>
              <a:buClr>
                <a:schemeClr val="accent1"/>
              </a:buClr>
              <a:buSzPts val="2400"/>
              <a:buFont typeface="Calibri"/>
              <a:buChar char="•"/>
            </a:pPr>
            <a:r>
              <a:rPr b="0" i="0" lang="en-US" sz="2400" u="none" cap="none" strike="noStrike">
                <a:solidFill>
                  <a:schemeClr val="accent1"/>
                </a:solidFill>
                <a:latin typeface="Calibri"/>
                <a:ea typeface="Calibri"/>
                <a:cs typeface="Calibri"/>
                <a:sym typeface="Calibri"/>
              </a:rPr>
              <a:t>Here, we create clusters of text columns of our data set so that we can apply TfIdf Vectorizer on clustered data (document).</a:t>
            </a:r>
            <a:endParaRPr b="0" i="0" sz="2400" u="none" cap="none" strike="noStrike">
              <a:solidFill>
                <a:schemeClr val="accent1"/>
              </a:solidFill>
              <a:latin typeface="Calibri"/>
              <a:ea typeface="Calibri"/>
              <a:cs typeface="Calibri"/>
              <a:sym typeface="Calibri"/>
            </a:endParaRPr>
          </a:p>
          <a:p>
            <a:pPr indent="-381000" lvl="0" marL="457200" marR="0" rtl="0" algn="l">
              <a:lnSpc>
                <a:spcPct val="100000"/>
              </a:lnSpc>
              <a:spcBef>
                <a:spcPts val="0"/>
              </a:spcBef>
              <a:spcAft>
                <a:spcPts val="0"/>
              </a:spcAft>
              <a:buClr>
                <a:schemeClr val="accent1"/>
              </a:buClr>
              <a:buSzPts val="2400"/>
              <a:buFont typeface="Calibri"/>
              <a:buChar char="•"/>
            </a:pPr>
            <a:r>
              <a:rPr b="0" i="0" lang="en-US" sz="2400" u="none" cap="none" strike="noStrike">
                <a:solidFill>
                  <a:schemeClr val="accent1"/>
                </a:solidFill>
                <a:latin typeface="Calibri"/>
                <a:ea typeface="Calibri"/>
                <a:cs typeface="Calibri"/>
                <a:sym typeface="Calibri"/>
              </a:rPr>
              <a:t>After that Tfidf Vectorizer weights the word counts by a measure of how often they appear in the document.</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p:txBody>
      </p:sp>
      <p:sp>
        <p:nvSpPr>
          <p:cNvPr id="321" name="Google Shape;321;p29"/>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pic>
        <p:nvPicPr>
          <p:cNvPr id="322" name="Google Shape;322;p29"/>
          <p:cNvPicPr preferRelativeResize="0"/>
          <p:nvPr/>
        </p:nvPicPr>
        <p:blipFill rotWithShape="1">
          <a:blip r:embed="rId3">
            <a:alphaModFix/>
          </a:blip>
          <a:srcRect b="0" l="0" r="0" t="0"/>
          <a:stretch/>
        </p:blipFill>
        <p:spPr>
          <a:xfrm>
            <a:off x="7755876" y="1532175"/>
            <a:ext cx="3810000" cy="3390900"/>
          </a:xfrm>
          <a:prstGeom prst="rect">
            <a:avLst/>
          </a:prstGeom>
          <a:noFill/>
          <a:ln>
            <a:noFill/>
          </a:ln>
        </p:spPr>
      </p:pic>
      <p:sp>
        <p:nvSpPr>
          <p:cNvPr id="323" name="Google Shape;323;p29"/>
          <p:cNvSpPr txBox="1"/>
          <p:nvPr/>
        </p:nvSpPr>
        <p:spPr>
          <a:xfrm>
            <a:off x="678200" y="963575"/>
            <a:ext cx="72549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accent1"/>
                </a:solidFill>
                <a:highlight>
                  <a:srgbClr val="FFFFFF"/>
                </a:highlight>
                <a:latin typeface="Calibri"/>
                <a:ea typeface="Calibri"/>
                <a:cs typeface="Calibri"/>
                <a:sym typeface="Calibri"/>
              </a:rPr>
              <a:t>Clustering</a:t>
            </a:r>
            <a:r>
              <a:rPr b="0" i="0" lang="en-US" sz="2400" u="none" cap="none" strike="noStrike">
                <a:solidFill>
                  <a:schemeClr val="accent1"/>
                </a:solidFill>
                <a:highlight>
                  <a:srgbClr val="FFFFFF"/>
                </a:highlight>
                <a:latin typeface="Calibri"/>
                <a:ea typeface="Calibri"/>
                <a:cs typeface="Calibri"/>
                <a:sym typeface="Calibri"/>
              </a:rPr>
              <a:t> is the task of dividing the population or data points into a number of groups such that data points in the same groups are more similar to other data points in the same group and dissimilar to the data points in other groups.</a:t>
            </a:r>
            <a:endParaRPr b="0" i="0" sz="2400" u="none" cap="none" strike="noStrike">
              <a:solidFill>
                <a:schemeClr val="accen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389744" y="164891"/>
            <a:ext cx="403235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C00000"/>
                </a:solidFill>
                <a:latin typeface="Calibri"/>
                <a:ea typeface="Calibri"/>
                <a:cs typeface="Calibri"/>
                <a:sym typeface="Calibri"/>
              </a:rPr>
              <a:t>Introduction</a:t>
            </a:r>
            <a:endParaRPr b="1" i="0" sz="5400" u="none" cap="none" strike="noStrike">
              <a:solidFill>
                <a:srgbClr val="C00000"/>
              </a:solidFill>
              <a:latin typeface="Calibri"/>
              <a:ea typeface="Calibri"/>
              <a:cs typeface="Calibri"/>
              <a:sym typeface="Calibri"/>
            </a:endParaRPr>
          </a:p>
        </p:txBody>
      </p:sp>
      <p:sp>
        <p:nvSpPr>
          <p:cNvPr id="104" name="Google Shape;104;p3"/>
          <p:cNvSpPr txBox="1"/>
          <p:nvPr/>
        </p:nvSpPr>
        <p:spPr>
          <a:xfrm>
            <a:off x="389751" y="1088225"/>
            <a:ext cx="10714200" cy="4750800"/>
          </a:xfrm>
          <a:prstGeom prst="rect">
            <a:avLst/>
          </a:prstGeom>
          <a:noFill/>
          <a:ln>
            <a:noFill/>
          </a:ln>
        </p:spPr>
        <p:txBody>
          <a:bodyPr anchorCtr="0" anchor="t" bIns="45700" lIns="91425" spcFirstLastPara="1" rIns="91425" wrap="square" tIns="45700">
            <a:spAutoFit/>
          </a:bodyPr>
          <a:lstStyle/>
          <a:p>
            <a:pPr indent="0" lvl="0" marL="0" marR="0" rtl="0" algn="l">
              <a:lnSpc>
                <a:spcPct val="135714"/>
              </a:lnSpc>
              <a:spcBef>
                <a:spcPts val="0"/>
              </a:spcBef>
              <a:spcAft>
                <a:spcPts val="0"/>
              </a:spcAft>
              <a:buClr>
                <a:schemeClr val="dk1"/>
              </a:buClr>
              <a:buSzPts val="1100"/>
              <a:buFont typeface="Arial"/>
              <a:buNone/>
            </a:pPr>
            <a:r>
              <a:t/>
            </a:r>
            <a:endParaRPr b="0" i="0" sz="2000" u="none" cap="none" strike="noStrike">
              <a:solidFill>
                <a:srgbClr val="2F5496"/>
              </a:solidFill>
              <a:highlight>
                <a:srgbClr val="1E1E1E"/>
              </a:highlight>
              <a:latin typeface="Calibri"/>
              <a:ea typeface="Calibri"/>
              <a:cs typeface="Calibri"/>
              <a:sym typeface="Calibri"/>
            </a:endParaRPr>
          </a:p>
          <a:p>
            <a:pPr indent="0" lvl="0" marL="12700" marR="5080" rtl="0" algn="l">
              <a:lnSpc>
                <a:spcPct val="114999"/>
              </a:lnSpc>
              <a:spcBef>
                <a:spcPts val="0"/>
              </a:spcBef>
              <a:spcAft>
                <a:spcPts val="0"/>
              </a:spcAft>
              <a:buClr>
                <a:srgbClr val="000000"/>
              </a:buClr>
              <a:buSzPts val="2000"/>
              <a:buFont typeface="Arial"/>
              <a:buNone/>
            </a:pPr>
            <a:r>
              <a:rPr b="0" i="0" lang="en-US" sz="2000" u="none" cap="none" strike="noStrike">
                <a:solidFill>
                  <a:srgbClr val="2F5496"/>
                </a:solidFill>
                <a:latin typeface="Calibri"/>
                <a:ea typeface="Calibri"/>
                <a:cs typeface="Calibri"/>
                <a:sym typeface="Calibri"/>
              </a:rPr>
              <a:t>Netflix employs data science to always provide us with the appropriate content. They categorise all of the information that people in specific area are now seeing using a clustering and classification algorithm. Also, they employ a recommender system to predicts a person's preferences in the future given a specific quantity of sparse data.</a:t>
            </a:r>
            <a:endParaRPr b="0" i="0" sz="2000" u="none" cap="none" strike="noStrike">
              <a:solidFill>
                <a:srgbClr val="2F5496"/>
              </a:solidFill>
              <a:latin typeface="Calibri"/>
              <a:ea typeface="Calibri"/>
              <a:cs typeface="Calibri"/>
              <a:sym typeface="Calibri"/>
            </a:endParaRPr>
          </a:p>
          <a:p>
            <a:pPr indent="0" lvl="0" marL="12700" marR="5080" rtl="0" algn="l">
              <a:lnSpc>
                <a:spcPct val="114999"/>
              </a:lnSpc>
              <a:spcBef>
                <a:spcPts val="0"/>
              </a:spcBef>
              <a:spcAft>
                <a:spcPts val="0"/>
              </a:spcAft>
              <a:buClr>
                <a:srgbClr val="000000"/>
              </a:buClr>
              <a:buSzPts val="2000"/>
              <a:buFont typeface="Arial"/>
              <a:buNone/>
            </a:pPr>
            <a:r>
              <a:t/>
            </a:r>
            <a:endParaRPr b="0" i="0" sz="2000" u="none" cap="none" strike="noStrike">
              <a:solidFill>
                <a:srgbClr val="2F5496"/>
              </a:solidFill>
              <a:latin typeface="Calibri"/>
              <a:ea typeface="Calibri"/>
              <a:cs typeface="Calibri"/>
              <a:sym typeface="Calibri"/>
            </a:endParaRPr>
          </a:p>
          <a:p>
            <a:pPr indent="0" lvl="0" marL="12700" marR="5080" rtl="0" algn="l">
              <a:lnSpc>
                <a:spcPct val="114999"/>
              </a:lnSpc>
              <a:spcBef>
                <a:spcPts val="100"/>
              </a:spcBef>
              <a:spcAft>
                <a:spcPts val="0"/>
              </a:spcAft>
              <a:buClr>
                <a:srgbClr val="000000"/>
              </a:buClr>
              <a:buSzPts val="2000"/>
              <a:buFont typeface="Arial"/>
              <a:buNone/>
            </a:pPr>
            <a:r>
              <a:rPr b="0" i="0" lang="en-US" sz="2000" u="none" cap="none" strike="noStrike">
                <a:solidFill>
                  <a:srgbClr val="2F5496"/>
                </a:solidFill>
                <a:latin typeface="Calibri"/>
                <a:ea typeface="Calibri"/>
                <a:cs typeface="Calibri"/>
                <a:sym typeface="Calibri"/>
              </a:rPr>
              <a:t>In this project,  This dataset consists of tv shows and movies available on Netflix as of 2019. The dataset is collected from Fixable which is a third-party Netflix search engine.</a:t>
            </a:r>
            <a:endParaRPr b="0" i="0" sz="2000" u="none" cap="none" strike="noStrike">
              <a:solidFill>
                <a:srgbClr val="2F5496"/>
              </a:solidFill>
              <a:latin typeface="Calibri"/>
              <a:ea typeface="Calibri"/>
              <a:cs typeface="Calibri"/>
              <a:sym typeface="Calibri"/>
            </a:endParaRPr>
          </a:p>
          <a:p>
            <a:pPr indent="0" lvl="0" marL="12700" marR="5080" rtl="0" algn="l">
              <a:lnSpc>
                <a:spcPct val="114999"/>
              </a:lnSpc>
              <a:spcBef>
                <a:spcPts val="100"/>
              </a:spcBef>
              <a:spcAft>
                <a:spcPts val="0"/>
              </a:spcAft>
              <a:buClr>
                <a:srgbClr val="000000"/>
              </a:buClr>
              <a:buSzPts val="2000"/>
              <a:buFont typeface="Arial"/>
              <a:buNone/>
            </a:pPr>
            <a:r>
              <a:t/>
            </a:r>
            <a:endParaRPr b="0" i="0" sz="2000" u="none" cap="none" strike="noStrike">
              <a:solidFill>
                <a:srgbClr val="2F5496"/>
              </a:solidFill>
              <a:latin typeface="Calibri"/>
              <a:ea typeface="Calibri"/>
              <a:cs typeface="Calibri"/>
              <a:sym typeface="Calibri"/>
            </a:endParaRPr>
          </a:p>
          <a:p>
            <a:pPr indent="0" lvl="0" marL="12700" marR="5080" rtl="0" algn="l">
              <a:lnSpc>
                <a:spcPct val="114999"/>
              </a:lnSpc>
              <a:spcBef>
                <a:spcPts val="100"/>
              </a:spcBef>
              <a:spcAft>
                <a:spcPts val="0"/>
              </a:spcAft>
              <a:buClr>
                <a:srgbClr val="000000"/>
              </a:buClr>
              <a:buSzPts val="2000"/>
              <a:buFont typeface="Arial"/>
              <a:buNone/>
            </a:pPr>
            <a:r>
              <a:rPr b="0" i="0" lang="en-US" sz="2000" u="none" cap="none" strike="noStrike">
                <a:solidFill>
                  <a:srgbClr val="2F5496"/>
                </a:solidFill>
                <a:latin typeface="Calibri"/>
                <a:ea typeface="Calibri"/>
                <a:cs typeface="Calibri"/>
                <a:sym typeface="Calibri"/>
              </a:rPr>
              <a:t>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endParaRPr b="0" i="0" sz="2000" u="none" cap="none" strike="noStrike">
              <a:solidFill>
                <a:srgbClr val="2F5496"/>
              </a:solidFill>
              <a:latin typeface="Calibri"/>
              <a:ea typeface="Calibri"/>
              <a:cs typeface="Calibri"/>
              <a:sym typeface="Calibri"/>
            </a:endParaRPr>
          </a:p>
        </p:txBody>
      </p:sp>
      <p:sp>
        <p:nvSpPr>
          <p:cNvPr id="105" name="Google Shape;105;p3"/>
          <p:cNvSpPr txBox="1"/>
          <p:nvPr/>
        </p:nvSpPr>
        <p:spPr>
          <a:xfrm>
            <a:off x="9312640" y="164891"/>
            <a:ext cx="60935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nvSpPr>
        <p:spPr>
          <a:xfrm>
            <a:off x="363894" y="541176"/>
            <a:ext cx="83125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Calibri"/>
                <a:ea typeface="Calibri"/>
                <a:cs typeface="Calibri"/>
                <a:sym typeface="Calibri"/>
              </a:rPr>
              <a:t>Applying PCA for dimensionality reduction</a:t>
            </a:r>
            <a:endParaRPr b="0" i="0" sz="3600" u="none" cap="none" strike="noStrike">
              <a:solidFill>
                <a:srgbClr val="C00000"/>
              </a:solidFill>
              <a:latin typeface="Calibri"/>
              <a:ea typeface="Calibri"/>
              <a:cs typeface="Calibri"/>
              <a:sym typeface="Calibri"/>
            </a:endParaRPr>
          </a:p>
        </p:txBody>
      </p:sp>
      <p:sp>
        <p:nvSpPr>
          <p:cNvPr id="329" name="Google Shape;329;p30"/>
          <p:cNvSpPr txBox="1"/>
          <p:nvPr/>
        </p:nvSpPr>
        <p:spPr>
          <a:xfrm>
            <a:off x="572958" y="1187507"/>
            <a:ext cx="106704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accent1"/>
                </a:solidFill>
                <a:latin typeface="Calibri"/>
                <a:ea typeface="Calibri"/>
                <a:cs typeface="Calibri"/>
                <a:sym typeface="Calibri"/>
              </a:rPr>
              <a:t>Using PCA for dimensionality reduction. PCA reduces data by geometrically projecting them onto lower dimensions called principal components (PCs), with the goal of finding the best summary of the data using a limited number of PCs.</a:t>
            </a:r>
            <a:endParaRPr b="1"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accent1"/>
              </a:solidFill>
              <a:latin typeface="Calibri"/>
              <a:ea typeface="Calibri"/>
              <a:cs typeface="Calibri"/>
              <a:sym typeface="Calibri"/>
            </a:endParaRPr>
          </a:p>
        </p:txBody>
      </p:sp>
      <p:pic>
        <p:nvPicPr>
          <p:cNvPr id="330" name="Google Shape;330;p30"/>
          <p:cNvPicPr preferRelativeResize="0"/>
          <p:nvPr/>
        </p:nvPicPr>
        <p:blipFill rotWithShape="1">
          <a:blip r:embed="rId3">
            <a:alphaModFix/>
          </a:blip>
          <a:srcRect b="0" l="0" r="0" t="0"/>
          <a:stretch/>
        </p:blipFill>
        <p:spPr>
          <a:xfrm>
            <a:off x="723300" y="2229450"/>
            <a:ext cx="10520050" cy="3656275"/>
          </a:xfrm>
          <a:prstGeom prst="rect">
            <a:avLst/>
          </a:prstGeom>
          <a:noFill/>
          <a:ln>
            <a:noFill/>
          </a:ln>
        </p:spPr>
      </p:pic>
      <p:sp>
        <p:nvSpPr>
          <p:cNvPr id="331" name="Google Shape;331;p30"/>
          <p:cNvSpPr txBox="1"/>
          <p:nvPr/>
        </p:nvSpPr>
        <p:spPr>
          <a:xfrm>
            <a:off x="872444" y="5885728"/>
            <a:ext cx="9471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000"/>
              <a:buFont typeface="Calibri"/>
              <a:buChar char="•"/>
            </a:pPr>
            <a:r>
              <a:rPr b="0" i="0" lang="en-US" sz="2000" u="none" cap="none" strike="noStrike">
                <a:solidFill>
                  <a:schemeClr val="accent1"/>
                </a:solidFill>
                <a:latin typeface="Calibri"/>
                <a:ea typeface="Calibri"/>
                <a:cs typeface="Calibri"/>
                <a:sym typeface="Calibri"/>
              </a:rPr>
              <a:t>Here we can see almost 95% of variance is explained by approx.. 3000 component.</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ts val="2000"/>
              <a:buFont typeface="Calibri"/>
              <a:buChar char="•"/>
            </a:pPr>
            <a:r>
              <a:rPr b="0" i="0" lang="en-US" sz="2000" u="none" cap="none" strike="noStrike">
                <a:solidFill>
                  <a:schemeClr val="accent1"/>
                </a:solidFill>
                <a:latin typeface="Calibri"/>
                <a:ea typeface="Calibri"/>
                <a:cs typeface="Calibri"/>
                <a:sym typeface="Calibri"/>
              </a:rPr>
              <a:t>So we take 95% to select approx.. 3000 principal components.</a:t>
            </a:r>
            <a:endParaRPr b="0" i="0" sz="2000" u="none" cap="none" strike="noStrike">
              <a:solidFill>
                <a:schemeClr val="accen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1"/>
          <p:cNvSpPr txBox="1"/>
          <p:nvPr/>
        </p:nvSpPr>
        <p:spPr>
          <a:xfrm>
            <a:off x="454868" y="277199"/>
            <a:ext cx="609755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Calibri"/>
                <a:ea typeface="Calibri"/>
                <a:cs typeface="Calibri"/>
                <a:sym typeface="Calibri"/>
              </a:rPr>
              <a:t>Applying k-Means Algorithm</a:t>
            </a:r>
            <a:endParaRPr b="0" i="0" sz="3600" u="none" cap="none" strike="noStrike">
              <a:solidFill>
                <a:srgbClr val="C00000"/>
              </a:solidFill>
              <a:latin typeface="Calibri"/>
              <a:ea typeface="Calibri"/>
              <a:cs typeface="Calibri"/>
              <a:sym typeface="Calibri"/>
            </a:endParaRPr>
          </a:p>
        </p:txBody>
      </p:sp>
      <p:pic>
        <p:nvPicPr>
          <p:cNvPr id="337" name="Google Shape;337;p31"/>
          <p:cNvPicPr preferRelativeResize="0"/>
          <p:nvPr/>
        </p:nvPicPr>
        <p:blipFill rotWithShape="1">
          <a:blip r:embed="rId3">
            <a:alphaModFix/>
          </a:blip>
          <a:srcRect b="0" l="0" r="0" t="0"/>
          <a:stretch/>
        </p:blipFill>
        <p:spPr>
          <a:xfrm>
            <a:off x="3114675" y="1042988"/>
            <a:ext cx="5962650" cy="3724955"/>
          </a:xfrm>
          <a:prstGeom prst="rect">
            <a:avLst/>
          </a:prstGeom>
          <a:noFill/>
          <a:ln>
            <a:noFill/>
          </a:ln>
        </p:spPr>
      </p:pic>
      <p:sp>
        <p:nvSpPr>
          <p:cNvPr id="338" name="Google Shape;338;p31"/>
          <p:cNvSpPr txBox="1"/>
          <p:nvPr/>
        </p:nvSpPr>
        <p:spPr>
          <a:xfrm>
            <a:off x="454868" y="5214847"/>
            <a:ext cx="105903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n-US" sz="2000">
                <a:solidFill>
                  <a:schemeClr val="accent1"/>
                </a:solidFill>
                <a:latin typeface="Calibri"/>
                <a:ea typeface="Calibri"/>
                <a:cs typeface="Calibri"/>
                <a:sym typeface="Calibri"/>
              </a:rPr>
              <a:t>At first we use elbow method for finding the optimum value of k.</a:t>
            </a:r>
            <a:endParaRPr sz="2000">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The silhouette value is a measure of how similar an object is to its own cluster compared to other clusters (separation). The silhouette ranges from −1 to +1, where a high value indicates that the object is well matched to its own cluster and poorly matched to neighboring clusters.</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Calibri"/>
              <a:ea typeface="Calibri"/>
              <a:cs typeface="Calibri"/>
              <a:sym typeface="Calibri"/>
            </a:endParaRPr>
          </a:p>
        </p:txBody>
      </p:sp>
      <p:sp>
        <p:nvSpPr>
          <p:cNvPr id="339" name="Google Shape;339;p31"/>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2"/>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
        <p:nvSpPr>
          <p:cNvPr id="345" name="Google Shape;345;p32"/>
          <p:cNvSpPr txBox="1"/>
          <p:nvPr/>
        </p:nvSpPr>
        <p:spPr>
          <a:xfrm>
            <a:off x="1768100" y="369300"/>
            <a:ext cx="925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lang="en-US" sz="2000">
                <a:solidFill>
                  <a:schemeClr val="accent1"/>
                </a:solidFill>
                <a:latin typeface="Calibri"/>
                <a:ea typeface="Calibri"/>
                <a:cs typeface="Calibri"/>
                <a:sym typeface="Calibri"/>
              </a:rPr>
              <a:t>After analyzing all silhouette plots we choose k=11 and then cluster the all data.</a:t>
            </a:r>
            <a:endParaRPr>
              <a:latin typeface="Calibri"/>
              <a:ea typeface="Calibri"/>
              <a:cs typeface="Calibri"/>
              <a:sym typeface="Calibri"/>
            </a:endParaRPr>
          </a:p>
        </p:txBody>
      </p:sp>
      <p:pic>
        <p:nvPicPr>
          <p:cNvPr id="346" name="Google Shape;346;p32"/>
          <p:cNvPicPr preferRelativeResize="0"/>
          <p:nvPr/>
        </p:nvPicPr>
        <p:blipFill>
          <a:blip r:embed="rId3">
            <a:alphaModFix/>
          </a:blip>
          <a:stretch>
            <a:fillRect/>
          </a:stretch>
        </p:blipFill>
        <p:spPr>
          <a:xfrm>
            <a:off x="1343025" y="933950"/>
            <a:ext cx="9505950" cy="5657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3"/>
          <p:cNvSpPr txBox="1"/>
          <p:nvPr/>
        </p:nvSpPr>
        <p:spPr>
          <a:xfrm>
            <a:off x="610250" y="363250"/>
            <a:ext cx="8369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C00000"/>
                </a:solidFill>
                <a:latin typeface="Calibri"/>
                <a:ea typeface="Calibri"/>
                <a:cs typeface="Calibri"/>
                <a:sym typeface="Calibri"/>
              </a:rPr>
              <a:t>Inference (i)</a:t>
            </a:r>
            <a:endParaRPr b="1" i="0" sz="3600" u="none" cap="none" strike="noStrike">
              <a:solidFill>
                <a:srgbClr val="C00000"/>
              </a:solidFill>
              <a:latin typeface="Calibri"/>
              <a:ea typeface="Calibri"/>
              <a:cs typeface="Calibri"/>
              <a:sym typeface="Calibri"/>
            </a:endParaRPr>
          </a:p>
        </p:txBody>
      </p:sp>
      <p:sp>
        <p:nvSpPr>
          <p:cNvPr id="352" name="Google Shape;352;p33"/>
          <p:cNvSpPr txBox="1"/>
          <p:nvPr/>
        </p:nvSpPr>
        <p:spPr>
          <a:xfrm>
            <a:off x="305125" y="1845275"/>
            <a:ext cx="10897200" cy="3712200"/>
          </a:xfrm>
          <a:prstGeom prst="rect">
            <a:avLst/>
          </a:prstGeom>
          <a:noFill/>
          <a:ln>
            <a:noFill/>
          </a:ln>
        </p:spPr>
        <p:txBody>
          <a:bodyPr anchorCtr="0" anchor="t" bIns="91425" lIns="91425" spcFirstLastPara="1" rIns="91425" wrap="square" tIns="91425">
            <a:spAutoFit/>
          </a:bodyPr>
          <a:lstStyle/>
          <a:p>
            <a:pPr indent="-342900" lvl="0" marL="533400" marR="38100" rtl="0" algn="l">
              <a:lnSpc>
                <a:spcPct val="115000"/>
              </a:lnSpc>
              <a:spcBef>
                <a:spcPts val="600"/>
              </a:spcBef>
              <a:spcAft>
                <a:spcPts val="0"/>
              </a:spcAft>
              <a:buClr>
                <a:schemeClr val="accent1"/>
              </a:buClr>
              <a:buSzPts val="1800"/>
              <a:buFont typeface="Calibri"/>
              <a:buChar char="●"/>
            </a:pPr>
            <a:r>
              <a:rPr b="1" i="0" lang="en-US" sz="1800" u="none" cap="none" strike="noStrike">
                <a:solidFill>
                  <a:schemeClr val="accent1"/>
                </a:solidFill>
                <a:latin typeface="Calibri"/>
                <a:ea typeface="Calibri"/>
                <a:cs typeface="Calibri"/>
                <a:sym typeface="Calibri"/>
              </a:rPr>
              <a:t>In this given dataset of Netflix there are total of 7787 rows and 12 columns.</a:t>
            </a:r>
            <a:endParaRPr b="1" i="0" sz="1800" u="none" cap="none" strike="noStrike">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i="0" lang="en-US" sz="1800" u="none" cap="none" strike="noStrike">
                <a:solidFill>
                  <a:schemeClr val="accent1"/>
                </a:solidFill>
                <a:latin typeface="Calibri"/>
                <a:ea typeface="Calibri"/>
                <a:cs typeface="Calibri"/>
                <a:sym typeface="Calibri"/>
              </a:rPr>
              <a:t>There are some null values present in some features like director, cast, country, data added, release year and rating.</a:t>
            </a:r>
            <a:endParaRPr b="1" i="0" sz="1800" u="none" cap="none" strike="noStrike">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i="0" lang="en-US" sz="1800" u="none" cap="none" strike="noStrike">
                <a:solidFill>
                  <a:schemeClr val="accent1"/>
                </a:solidFill>
                <a:latin typeface="Calibri"/>
                <a:ea typeface="Calibri"/>
                <a:cs typeface="Calibri"/>
                <a:sym typeface="Calibri"/>
              </a:rPr>
              <a:t>After analysing netflix dataset, it shows 5372 movies and 2398 tv_shows.</a:t>
            </a:r>
            <a:endParaRPr b="1" i="0" sz="1800" u="none" cap="none" strike="noStrike">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i="0" lang="en-US" sz="1800" u="none" cap="none" strike="noStrike">
                <a:solidFill>
                  <a:schemeClr val="accent1"/>
                </a:solidFill>
                <a:latin typeface="Calibri"/>
                <a:ea typeface="Calibri"/>
                <a:cs typeface="Calibri"/>
                <a:sym typeface="Calibri"/>
              </a:rPr>
              <a:t>There are more number of movies than tv_shows present on netflix.</a:t>
            </a:r>
            <a:endParaRPr b="1" i="0" sz="1800" u="none" cap="none" strike="noStrike">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i="0" lang="en-US" sz="1800" u="none" cap="none" strike="noStrike">
                <a:solidFill>
                  <a:schemeClr val="accent1"/>
                </a:solidFill>
                <a:latin typeface="Calibri"/>
                <a:ea typeface="Calibri"/>
                <a:cs typeface="Calibri"/>
                <a:sym typeface="Calibri"/>
              </a:rPr>
              <a:t>In USA number of content released or added is highest followed by india.</a:t>
            </a:r>
            <a:endParaRPr b="1" i="0" sz="1800" u="none" cap="none" strike="noStrike">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i="0" lang="en-US" sz="1800" u="none" cap="none" strike="noStrike">
                <a:solidFill>
                  <a:schemeClr val="accent1"/>
                </a:solidFill>
                <a:latin typeface="Calibri"/>
                <a:ea typeface="Calibri"/>
                <a:cs typeface="Calibri"/>
                <a:sym typeface="Calibri"/>
              </a:rPr>
              <a:t>Most of the content were added in 2019 on netflix. We can also observed that most of the movies were added in 2019 and tv_shows in 2020.</a:t>
            </a:r>
            <a:endParaRPr b="1" i="0" sz="1800" u="none" cap="none" strike="noStrike">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i="0" lang="en-US" sz="1800" u="none" cap="none" strike="noStrike">
                <a:solidFill>
                  <a:schemeClr val="accent1"/>
                </a:solidFill>
                <a:latin typeface="Calibri"/>
                <a:ea typeface="Calibri"/>
                <a:cs typeface="Calibri"/>
                <a:sym typeface="Calibri"/>
              </a:rPr>
              <a:t>After year 2018 the popularity of tv_shows increases with respect to movies.</a:t>
            </a:r>
            <a:endParaRPr b="1" i="0" sz="1800" u="none" cap="none" strike="noStrike">
              <a:solidFill>
                <a:schemeClr val="accent1"/>
              </a:solidFill>
              <a:latin typeface="Calibri"/>
              <a:ea typeface="Calibri"/>
              <a:cs typeface="Calibri"/>
              <a:sym typeface="Calibri"/>
            </a:endParaRPr>
          </a:p>
          <a:p>
            <a:pPr indent="0" lvl="0" marL="0" marR="0" rtl="0" algn="l">
              <a:lnSpc>
                <a:spcPct val="115000"/>
              </a:lnSpc>
              <a:spcBef>
                <a:spcPts val="500"/>
              </a:spcBef>
              <a:spcAft>
                <a:spcPts val="0"/>
              </a:spcAft>
              <a:buClr>
                <a:schemeClr val="dk1"/>
              </a:buClr>
              <a:buSzPts val="1100"/>
              <a:buFont typeface="Arial"/>
              <a:buNone/>
            </a:pPr>
            <a:r>
              <a:t/>
            </a:r>
            <a:endParaRPr b="1" i="0" sz="18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accent1"/>
              </a:solidFill>
              <a:latin typeface="Calibri"/>
              <a:ea typeface="Calibri"/>
              <a:cs typeface="Calibri"/>
              <a:sym typeface="Calibri"/>
            </a:endParaRPr>
          </a:p>
        </p:txBody>
      </p:sp>
      <p:sp>
        <p:nvSpPr>
          <p:cNvPr id="353" name="Google Shape;353;p33"/>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9253389373_0_4"/>
          <p:cNvSpPr txBox="1"/>
          <p:nvPr/>
        </p:nvSpPr>
        <p:spPr>
          <a:xfrm>
            <a:off x="290625" y="1176925"/>
            <a:ext cx="11217000" cy="4922400"/>
          </a:xfrm>
          <a:prstGeom prst="rect">
            <a:avLst/>
          </a:prstGeom>
          <a:noFill/>
          <a:ln>
            <a:noFill/>
          </a:ln>
        </p:spPr>
        <p:txBody>
          <a:bodyPr anchorCtr="0" anchor="t" bIns="91425" lIns="91425" spcFirstLastPara="1" rIns="91425" wrap="square" tIns="91425">
            <a:spAutoFit/>
          </a:bodyPr>
          <a:lstStyle/>
          <a:p>
            <a:pPr indent="-342900" lvl="0" marL="533400" marR="38100" rtl="0" algn="l">
              <a:lnSpc>
                <a:spcPct val="115000"/>
              </a:lnSpc>
              <a:spcBef>
                <a:spcPts val="600"/>
              </a:spcBef>
              <a:spcAft>
                <a:spcPts val="0"/>
              </a:spcAft>
              <a:buClr>
                <a:schemeClr val="accent1"/>
              </a:buClr>
              <a:buSzPts val="1800"/>
              <a:buFont typeface="Calibri"/>
              <a:buChar char="●"/>
            </a:pPr>
            <a:r>
              <a:rPr b="1" i="0" lang="en-US" sz="1800" u="none" cap="none" strike="noStrike">
                <a:solidFill>
                  <a:schemeClr val="accent1"/>
                </a:solidFill>
                <a:latin typeface="Calibri"/>
                <a:ea typeface="Calibri"/>
                <a:cs typeface="Calibri"/>
                <a:sym typeface="Calibri"/>
              </a:rPr>
              <a:t>TV-MA has the highest rating for both movies and tv_shows which shows that mature and teen content is most popular on netflix. Least rating for tv_shows is TV-y7FV and movie is NC-17 which is a adult category.</a:t>
            </a:r>
            <a:endParaRPr b="1" i="0" sz="1800" u="none" cap="none" strike="noStrike">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i="0" lang="en-US" sz="1800" u="none" cap="none" strike="noStrike">
                <a:solidFill>
                  <a:schemeClr val="accent1"/>
                </a:solidFill>
                <a:latin typeface="Calibri"/>
                <a:ea typeface="Calibri"/>
                <a:cs typeface="Calibri"/>
                <a:sym typeface="Calibri"/>
              </a:rPr>
              <a:t>The highest duration of the movies lies between 80 to 120 minutes and most of the popular tv_shows having only 1 season.</a:t>
            </a:r>
            <a:endParaRPr b="1" i="0" sz="1800" u="none" cap="none" strike="noStrike">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i="0" lang="en-US" sz="1800" u="none" cap="none" strike="noStrike">
                <a:solidFill>
                  <a:schemeClr val="accent1"/>
                </a:solidFill>
                <a:latin typeface="Calibri"/>
                <a:ea typeface="Calibri"/>
                <a:cs typeface="Calibri"/>
                <a:sym typeface="Calibri"/>
              </a:rPr>
              <a:t>After that we use NLP on the text columns of our dataset in which we perform punctuation removal, removing of stopwords and then stemming.</a:t>
            </a:r>
            <a:endParaRPr b="1" i="0" sz="1800" u="none" cap="none" strike="noStrike">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i="0" lang="en-US" sz="1800" u="none" cap="none" strike="noStrike">
                <a:solidFill>
                  <a:schemeClr val="accent1"/>
                </a:solidFill>
                <a:latin typeface="Calibri"/>
                <a:ea typeface="Calibri"/>
                <a:cs typeface="Calibri"/>
                <a:sym typeface="Calibri"/>
              </a:rPr>
              <a:t>After doing all that we do Tf-Idf on listed_in(genre) and description column.</a:t>
            </a:r>
            <a:endParaRPr b="1" i="0" sz="1800" u="none" cap="none" strike="noStrike">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i="0" lang="en-US" sz="1800" u="none" cap="none" strike="noStrike">
                <a:solidFill>
                  <a:schemeClr val="accent1"/>
                </a:solidFill>
                <a:latin typeface="Calibri"/>
                <a:ea typeface="Calibri"/>
                <a:cs typeface="Calibri"/>
                <a:sym typeface="Calibri"/>
              </a:rPr>
              <a:t>So we can conclude that frequent words of listed_in are tv, thriller, teen and least frequent words are adventure, action. So the popularity of tv_shows is higher than any genre of the movies. in movies most popular genre is thriller followed by teen.</a:t>
            </a:r>
            <a:endParaRPr b="1" i="0" sz="1800" u="none" cap="none" strike="noStrike">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i="0" lang="en-US" sz="1800" u="none" cap="none" strike="noStrike">
                <a:solidFill>
                  <a:schemeClr val="accent1"/>
                </a:solidFill>
                <a:latin typeface="Calibri"/>
                <a:ea typeface="Calibri"/>
                <a:cs typeface="Calibri"/>
                <a:sym typeface="Calibri"/>
              </a:rPr>
              <a:t>We apply Tf-Idf on clustered data which is corpus of words. Then we do PCA for dimensionality reduction.</a:t>
            </a:r>
            <a:endParaRPr b="1" i="0" sz="1800" u="none" cap="none" strike="noStrike">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i="0" lang="en-US" sz="1800" u="none" cap="none" strike="noStrike">
                <a:solidFill>
                  <a:schemeClr val="accent1"/>
                </a:solidFill>
                <a:latin typeface="Calibri"/>
                <a:ea typeface="Calibri"/>
                <a:cs typeface="Calibri"/>
                <a:sym typeface="Calibri"/>
              </a:rPr>
              <a:t>Then we apply clustering. For finding optimum value of k we use Elbow method and silhouette method. After that we apply clustering so that we obtain the best clustering arrangement.</a:t>
            </a:r>
            <a:endParaRPr b="1" i="0" sz="1800" u="none" cap="none" strike="noStrike">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i="0" lang="en-US" sz="1800" u="none" cap="none" strike="noStrike">
                <a:solidFill>
                  <a:schemeClr val="accent1"/>
                </a:solidFill>
                <a:latin typeface="Calibri"/>
                <a:ea typeface="Calibri"/>
                <a:cs typeface="Calibri"/>
                <a:sym typeface="Calibri"/>
              </a:rPr>
              <a:t>From all the analysis we have done, we can improve the future content quality of the netflix i.e which type of content is popular among the citizens and of which genre and duration etc.</a:t>
            </a:r>
            <a:endParaRPr b="1" i="0" sz="1800" u="none" cap="none" strike="noStrike">
              <a:solidFill>
                <a:schemeClr val="accent1"/>
              </a:solidFill>
              <a:latin typeface="Calibri"/>
              <a:ea typeface="Calibri"/>
              <a:cs typeface="Calibri"/>
              <a:sym typeface="Calibri"/>
            </a:endParaRPr>
          </a:p>
        </p:txBody>
      </p:sp>
      <p:sp>
        <p:nvSpPr>
          <p:cNvPr id="360" name="Google Shape;360;g19253389373_0_4"/>
          <p:cNvSpPr txBox="1"/>
          <p:nvPr/>
        </p:nvSpPr>
        <p:spPr>
          <a:xfrm>
            <a:off x="639300" y="369300"/>
            <a:ext cx="8369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C00000"/>
                </a:solidFill>
                <a:latin typeface="Calibri"/>
                <a:ea typeface="Calibri"/>
                <a:cs typeface="Calibri"/>
                <a:sym typeface="Calibri"/>
              </a:rPr>
              <a:t>Inference</a:t>
            </a:r>
            <a:r>
              <a:rPr b="1" i="0" lang="en-US" sz="3600" u="none" cap="none" strike="noStrike">
                <a:solidFill>
                  <a:srgbClr val="C00000"/>
                </a:solidFill>
                <a:latin typeface="Calibri"/>
                <a:ea typeface="Calibri"/>
                <a:cs typeface="Calibri"/>
                <a:sym typeface="Calibri"/>
              </a:rPr>
              <a:t> (ii)</a:t>
            </a:r>
            <a:endParaRPr b="1" i="0" sz="3600" u="none" cap="none" strike="noStrike">
              <a:solidFill>
                <a:srgbClr val="C00000"/>
              </a:solidFill>
              <a:latin typeface="Calibri"/>
              <a:ea typeface="Calibri"/>
              <a:cs typeface="Calibri"/>
              <a:sym typeface="Calibri"/>
            </a:endParaRPr>
          </a:p>
        </p:txBody>
      </p:sp>
      <p:sp>
        <p:nvSpPr>
          <p:cNvPr id="361" name="Google Shape;361;g19253389373_0_4"/>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19253389373_0_22"/>
          <p:cNvSpPr txBox="1"/>
          <p:nvPr/>
        </p:nvSpPr>
        <p:spPr>
          <a:xfrm>
            <a:off x="552125" y="552125"/>
            <a:ext cx="3487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A31515"/>
                </a:solidFill>
                <a:latin typeface="Calibri"/>
                <a:ea typeface="Calibri"/>
                <a:cs typeface="Calibri"/>
                <a:sym typeface="Calibri"/>
              </a:rPr>
              <a:t>Future Scope</a:t>
            </a:r>
            <a:endParaRPr b="1" i="0" sz="3600" u="none" cap="none" strike="noStrike">
              <a:solidFill>
                <a:srgbClr val="A31515"/>
              </a:solidFill>
              <a:latin typeface="Calibri"/>
              <a:ea typeface="Calibri"/>
              <a:cs typeface="Calibri"/>
              <a:sym typeface="Calibri"/>
            </a:endParaRPr>
          </a:p>
        </p:txBody>
      </p:sp>
      <p:sp>
        <p:nvSpPr>
          <p:cNvPr id="368" name="Google Shape;368;g19253389373_0_22"/>
          <p:cNvSpPr txBox="1"/>
          <p:nvPr/>
        </p:nvSpPr>
        <p:spPr>
          <a:xfrm>
            <a:off x="552125" y="1933350"/>
            <a:ext cx="6729600" cy="30963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60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From EDA part we can use analysed information to reduce the churn rate by making more suitable content for any individual customer and this can increase the economical growth of the Netflix.</a:t>
            </a:r>
            <a:endParaRPr b="1" i="0" sz="2000" u="none" cap="none" strike="noStrike">
              <a:solidFill>
                <a:schemeClr val="accent1"/>
              </a:solidFill>
              <a:highlight>
                <a:srgbClr val="FFFFFF"/>
              </a:highlight>
              <a:latin typeface="Calibri"/>
              <a:ea typeface="Calibri"/>
              <a:cs typeface="Calibri"/>
              <a:sym typeface="Calibri"/>
            </a:endParaRPr>
          </a:p>
          <a:p>
            <a:pPr indent="0" lvl="0" marL="0" marR="0" rtl="0" algn="l">
              <a:lnSpc>
                <a:spcPct val="115000"/>
              </a:lnSpc>
              <a:spcBef>
                <a:spcPts val="600"/>
              </a:spcBef>
              <a:spcAft>
                <a:spcPts val="0"/>
              </a:spcAft>
              <a:buClr>
                <a:srgbClr val="000000"/>
              </a:buClr>
              <a:buSzPts val="2000"/>
              <a:buFont typeface="Arial"/>
              <a:buNone/>
            </a:pPr>
            <a:r>
              <a:t/>
            </a:r>
            <a:endParaRPr b="1" i="0" sz="2000" u="none" cap="none" strike="noStrike">
              <a:solidFill>
                <a:schemeClr val="accent1"/>
              </a:solidFill>
              <a:highlight>
                <a:srgbClr val="FFFFFF"/>
              </a:highlight>
              <a:latin typeface="Calibri"/>
              <a:ea typeface="Calibri"/>
              <a:cs typeface="Calibri"/>
              <a:sym typeface="Calibri"/>
            </a:endParaRPr>
          </a:p>
          <a:p>
            <a:pPr indent="-355600" lvl="0" marL="457200" marR="0" rtl="0" algn="l">
              <a:lnSpc>
                <a:spcPct val="115000"/>
              </a:lnSpc>
              <a:spcBef>
                <a:spcPts val="600"/>
              </a:spcBef>
              <a:spcAft>
                <a:spcPts val="0"/>
              </a:spcAft>
              <a:buClr>
                <a:schemeClr val="accent1"/>
              </a:buClr>
              <a:buSzPts val="2000"/>
              <a:buFont typeface="Calibri"/>
              <a:buChar char="●"/>
            </a:pPr>
            <a:r>
              <a:rPr b="1" i="0" lang="en-US" sz="2000" u="none" cap="none" strike="noStrike">
                <a:solidFill>
                  <a:schemeClr val="accent1"/>
                </a:solidFill>
                <a:highlight>
                  <a:srgbClr val="FFFFFF"/>
                </a:highlight>
                <a:latin typeface="Calibri"/>
                <a:ea typeface="Calibri"/>
                <a:cs typeface="Calibri"/>
                <a:sym typeface="Calibri"/>
              </a:rPr>
              <a:t>Clustering analysis of this dataset can be useful for creating movie recommender system.</a:t>
            </a:r>
            <a:endParaRPr b="1" i="0" sz="2000" u="none" cap="none" strike="noStrike">
              <a:solidFill>
                <a:schemeClr val="accent1"/>
              </a:solidFill>
              <a:highlight>
                <a:srgbClr val="FFFFFF"/>
              </a:highlight>
              <a:latin typeface="Calibri"/>
              <a:ea typeface="Calibri"/>
              <a:cs typeface="Calibri"/>
              <a:sym typeface="Calibri"/>
            </a:endParaRPr>
          </a:p>
          <a:p>
            <a:pPr indent="0" lvl="0" marL="0" marR="0" rtl="0" algn="l">
              <a:lnSpc>
                <a:spcPct val="100000"/>
              </a:lnSpc>
              <a:spcBef>
                <a:spcPts val="5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69" name="Google Shape;369;g19253389373_0_22"/>
          <p:cNvPicPr preferRelativeResize="0"/>
          <p:nvPr/>
        </p:nvPicPr>
        <p:blipFill rotWithShape="1">
          <a:blip r:embed="rId3">
            <a:alphaModFix/>
          </a:blip>
          <a:srcRect b="0" l="0" r="0" t="0"/>
          <a:stretch/>
        </p:blipFill>
        <p:spPr>
          <a:xfrm>
            <a:off x="7090475" y="1291025"/>
            <a:ext cx="4963650" cy="4215725"/>
          </a:xfrm>
          <a:prstGeom prst="rect">
            <a:avLst/>
          </a:prstGeom>
          <a:noFill/>
          <a:ln>
            <a:noFill/>
          </a:ln>
        </p:spPr>
      </p:pic>
      <p:sp>
        <p:nvSpPr>
          <p:cNvPr id="370" name="Google Shape;370;g19253389373_0_22"/>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19253389373_0_31"/>
          <p:cNvSpPr txBox="1"/>
          <p:nvPr/>
        </p:nvSpPr>
        <p:spPr>
          <a:xfrm>
            <a:off x="2019625" y="2208525"/>
            <a:ext cx="8369100" cy="1262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0"/>
              <a:buFont typeface="Arial"/>
              <a:buNone/>
            </a:pPr>
            <a:r>
              <a:rPr b="1" i="0" lang="en-US" sz="7000" u="none" cap="none" strike="noStrike">
                <a:solidFill>
                  <a:srgbClr val="A31515"/>
                </a:solidFill>
                <a:latin typeface="Caveat"/>
                <a:ea typeface="Caveat"/>
                <a:cs typeface="Caveat"/>
                <a:sym typeface="Caveat"/>
              </a:rPr>
              <a:t>T</a:t>
            </a:r>
            <a:r>
              <a:rPr b="1" i="0" lang="en-US" sz="7000" u="none" cap="none" strike="noStrike">
                <a:solidFill>
                  <a:schemeClr val="accent1"/>
                </a:solidFill>
                <a:latin typeface="Caveat"/>
                <a:ea typeface="Caveat"/>
                <a:cs typeface="Caveat"/>
                <a:sym typeface="Caveat"/>
              </a:rPr>
              <a:t>h</a:t>
            </a:r>
            <a:r>
              <a:rPr b="1" i="0" lang="en-US" sz="7000" u="none" cap="none" strike="noStrike">
                <a:solidFill>
                  <a:srgbClr val="A31515"/>
                </a:solidFill>
                <a:latin typeface="Caveat"/>
                <a:ea typeface="Caveat"/>
                <a:cs typeface="Caveat"/>
                <a:sym typeface="Caveat"/>
              </a:rPr>
              <a:t>a</a:t>
            </a:r>
            <a:r>
              <a:rPr b="1" i="0" lang="en-US" sz="7000" u="none" cap="none" strike="noStrike">
                <a:solidFill>
                  <a:schemeClr val="accent1"/>
                </a:solidFill>
                <a:latin typeface="Caveat"/>
                <a:ea typeface="Caveat"/>
                <a:cs typeface="Caveat"/>
                <a:sym typeface="Caveat"/>
              </a:rPr>
              <a:t>n</a:t>
            </a:r>
            <a:r>
              <a:rPr b="1" i="0" lang="en-US" sz="7000" u="none" cap="none" strike="noStrike">
                <a:solidFill>
                  <a:srgbClr val="A31515"/>
                </a:solidFill>
                <a:latin typeface="Caveat"/>
                <a:ea typeface="Caveat"/>
                <a:cs typeface="Caveat"/>
                <a:sym typeface="Caveat"/>
              </a:rPr>
              <a:t>k </a:t>
            </a:r>
            <a:r>
              <a:rPr b="1" i="0" lang="en-US" sz="7000" u="none" cap="none" strike="noStrike">
                <a:solidFill>
                  <a:schemeClr val="accent1"/>
                </a:solidFill>
                <a:latin typeface="Caveat"/>
                <a:ea typeface="Caveat"/>
                <a:cs typeface="Caveat"/>
                <a:sym typeface="Caveat"/>
              </a:rPr>
              <a:t>Y</a:t>
            </a:r>
            <a:r>
              <a:rPr b="1" i="0" lang="en-US" sz="7000" u="none" cap="none" strike="noStrike">
                <a:solidFill>
                  <a:srgbClr val="A31515"/>
                </a:solidFill>
                <a:latin typeface="Caveat"/>
                <a:ea typeface="Caveat"/>
                <a:cs typeface="Caveat"/>
                <a:sym typeface="Caveat"/>
              </a:rPr>
              <a:t>o</a:t>
            </a:r>
            <a:r>
              <a:rPr b="1" i="0" lang="en-US" sz="7000" u="none" cap="none" strike="noStrike">
                <a:solidFill>
                  <a:schemeClr val="accent1"/>
                </a:solidFill>
                <a:latin typeface="Caveat"/>
                <a:ea typeface="Caveat"/>
                <a:cs typeface="Caveat"/>
                <a:sym typeface="Caveat"/>
              </a:rPr>
              <a:t>u</a:t>
            </a:r>
            <a:r>
              <a:rPr b="1" i="0" lang="en-US" sz="7000" u="none" cap="none" strike="noStrike">
                <a:solidFill>
                  <a:srgbClr val="000000"/>
                </a:solidFill>
                <a:latin typeface="Caveat"/>
                <a:ea typeface="Caveat"/>
                <a:cs typeface="Caveat"/>
                <a:sym typeface="Caveat"/>
              </a:rPr>
              <a:t> </a:t>
            </a:r>
            <a:r>
              <a:rPr b="1" i="0" lang="en-US" sz="7000" u="none" cap="none" strike="noStrike">
                <a:solidFill>
                  <a:srgbClr val="A31515"/>
                </a:solidFill>
                <a:latin typeface="Caveat"/>
                <a:ea typeface="Caveat"/>
                <a:cs typeface="Caveat"/>
                <a:sym typeface="Caveat"/>
              </a:rPr>
              <a:t>!!</a:t>
            </a:r>
            <a:endParaRPr b="1" i="0" sz="7000" u="none" cap="none" strike="noStrike">
              <a:solidFill>
                <a:schemeClr val="accent1"/>
              </a:solidFill>
              <a:latin typeface="Caveat"/>
              <a:ea typeface="Caveat"/>
              <a:cs typeface="Caveat"/>
              <a:sym typeface="Caveat"/>
            </a:endParaRPr>
          </a:p>
        </p:txBody>
      </p:sp>
      <p:sp>
        <p:nvSpPr>
          <p:cNvPr id="377" name="Google Shape;377;g19253389373_0_31"/>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nvSpPr>
        <p:spPr>
          <a:xfrm>
            <a:off x="389743" y="449705"/>
            <a:ext cx="608600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C00000"/>
                </a:solidFill>
                <a:latin typeface="Calibri"/>
                <a:ea typeface="Calibri"/>
                <a:cs typeface="Calibri"/>
                <a:sym typeface="Calibri"/>
              </a:rPr>
              <a:t>Problem statements</a:t>
            </a:r>
            <a:endParaRPr b="1" i="0" sz="5400" u="none" cap="none" strike="noStrike">
              <a:solidFill>
                <a:srgbClr val="C00000"/>
              </a:solidFill>
              <a:latin typeface="Calibri"/>
              <a:ea typeface="Calibri"/>
              <a:cs typeface="Calibri"/>
              <a:sym typeface="Calibri"/>
            </a:endParaRPr>
          </a:p>
        </p:txBody>
      </p:sp>
      <p:sp>
        <p:nvSpPr>
          <p:cNvPr id="111" name="Google Shape;111;p4"/>
          <p:cNvSpPr txBox="1"/>
          <p:nvPr/>
        </p:nvSpPr>
        <p:spPr>
          <a:xfrm>
            <a:off x="389743" y="1598525"/>
            <a:ext cx="9518700" cy="314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This project is based on Unsupervised learning and Natural Language processing. We had provided the large dataset in this project and need to perform following problem statements.</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Calibri"/>
              <a:ea typeface="Calibri"/>
              <a:cs typeface="Calibri"/>
              <a:sym typeface="Calibri"/>
            </a:endParaRPr>
          </a:p>
          <a:p>
            <a:pPr indent="-127000" lvl="1" marL="457200" marR="0" rtl="0" algn="l">
              <a:lnSpc>
                <a:spcPct val="100000"/>
              </a:lnSpc>
              <a:spcBef>
                <a:spcPts val="0"/>
              </a:spcBef>
              <a:spcAft>
                <a:spcPts val="0"/>
              </a:spcAft>
              <a:buClr>
                <a:schemeClr val="accent1"/>
              </a:buClr>
              <a:buSzPts val="2000"/>
              <a:buFont typeface="Calibri"/>
              <a:buAutoNum type="arabicPeriod"/>
            </a:pPr>
            <a:r>
              <a:rPr b="0" i="0" lang="en-US" sz="2000" u="none" cap="none" strike="noStrike">
                <a:solidFill>
                  <a:schemeClr val="accent1"/>
                </a:solidFill>
                <a:latin typeface="Calibri"/>
                <a:ea typeface="Calibri"/>
                <a:cs typeface="Calibri"/>
                <a:sym typeface="Calibri"/>
              </a:rPr>
              <a:t>Exploratory Data Analysis</a:t>
            </a:r>
            <a:endParaRPr b="0" i="0" sz="2000" u="none" cap="none" strike="noStrike">
              <a:solidFill>
                <a:schemeClr val="accent1"/>
              </a:solidFill>
              <a:latin typeface="Calibri"/>
              <a:ea typeface="Calibri"/>
              <a:cs typeface="Calibri"/>
              <a:sym typeface="Calibri"/>
            </a:endParaRPr>
          </a:p>
          <a:p>
            <a:pPr indent="-127000" lvl="1" marL="457200" marR="0" rtl="0" algn="l">
              <a:lnSpc>
                <a:spcPct val="100000"/>
              </a:lnSpc>
              <a:spcBef>
                <a:spcPts val="0"/>
              </a:spcBef>
              <a:spcAft>
                <a:spcPts val="0"/>
              </a:spcAft>
              <a:buClr>
                <a:schemeClr val="accent1"/>
              </a:buClr>
              <a:buSzPts val="2000"/>
              <a:buFont typeface="Calibri"/>
              <a:buAutoNum type="arabicPeriod"/>
            </a:pPr>
            <a:r>
              <a:rPr b="0" i="0" lang="en-US" sz="2000" u="none" cap="none" strike="noStrike">
                <a:solidFill>
                  <a:schemeClr val="accent1"/>
                </a:solidFill>
                <a:latin typeface="Calibri"/>
                <a:ea typeface="Calibri"/>
                <a:cs typeface="Calibri"/>
                <a:sym typeface="Calibri"/>
              </a:rPr>
              <a:t>Understanding what type content is available in different countries</a:t>
            </a:r>
            <a:endParaRPr b="0" i="0" sz="2000" u="none" cap="none" strike="noStrike">
              <a:solidFill>
                <a:schemeClr val="accent1"/>
              </a:solidFill>
              <a:latin typeface="Calibri"/>
              <a:ea typeface="Calibri"/>
              <a:cs typeface="Calibri"/>
              <a:sym typeface="Calibri"/>
            </a:endParaRPr>
          </a:p>
          <a:p>
            <a:pPr indent="-127000" lvl="1" marL="457200" marR="0" rtl="0" algn="l">
              <a:lnSpc>
                <a:spcPct val="100000"/>
              </a:lnSpc>
              <a:spcBef>
                <a:spcPts val="0"/>
              </a:spcBef>
              <a:spcAft>
                <a:spcPts val="0"/>
              </a:spcAft>
              <a:buClr>
                <a:schemeClr val="accent1"/>
              </a:buClr>
              <a:buSzPts val="2000"/>
              <a:buFont typeface="Calibri"/>
              <a:buAutoNum type="arabicPeriod"/>
            </a:pPr>
            <a:r>
              <a:rPr b="0" i="0" lang="en-US" sz="2000" u="none" cap="none" strike="noStrike">
                <a:solidFill>
                  <a:schemeClr val="accent1"/>
                </a:solidFill>
                <a:latin typeface="Calibri"/>
                <a:ea typeface="Calibri"/>
                <a:cs typeface="Calibri"/>
                <a:sym typeface="Calibri"/>
              </a:rPr>
              <a:t>Is Netflix has increasingly focusing on TV rather than movies in recent years.</a:t>
            </a:r>
            <a:endParaRPr b="0" i="0" sz="2000" u="none" cap="none" strike="noStrike">
              <a:solidFill>
                <a:schemeClr val="accent1"/>
              </a:solidFill>
              <a:latin typeface="Calibri"/>
              <a:ea typeface="Calibri"/>
              <a:cs typeface="Calibri"/>
              <a:sym typeface="Calibri"/>
            </a:endParaRPr>
          </a:p>
          <a:p>
            <a:pPr indent="-127000" lvl="1" marL="457200" marR="0" rtl="0" algn="l">
              <a:lnSpc>
                <a:spcPct val="100000"/>
              </a:lnSpc>
              <a:spcBef>
                <a:spcPts val="0"/>
              </a:spcBef>
              <a:spcAft>
                <a:spcPts val="0"/>
              </a:spcAft>
              <a:buClr>
                <a:schemeClr val="accent1"/>
              </a:buClr>
              <a:buSzPts val="2000"/>
              <a:buFont typeface="Calibri"/>
              <a:buAutoNum type="arabicPeriod"/>
            </a:pPr>
            <a:r>
              <a:rPr b="0" i="0" lang="en-US" sz="2000" u="none" cap="none" strike="noStrike">
                <a:solidFill>
                  <a:schemeClr val="accent1"/>
                </a:solidFill>
                <a:latin typeface="Calibri"/>
                <a:ea typeface="Calibri"/>
                <a:cs typeface="Calibri"/>
                <a:sym typeface="Calibri"/>
              </a:rPr>
              <a:t>Clustering similar content by matching text-based features</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4"/>
          <p:cNvSpPr txBox="1"/>
          <p:nvPr/>
        </p:nvSpPr>
        <p:spPr>
          <a:xfrm>
            <a:off x="9447551" y="80373"/>
            <a:ext cx="60935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nvSpPr>
        <p:spPr>
          <a:xfrm>
            <a:off x="393491" y="320213"/>
            <a:ext cx="6093500" cy="92333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5400"/>
              <a:buFont typeface="Arial"/>
              <a:buNone/>
            </a:pPr>
            <a:r>
              <a:rPr b="1" i="0" lang="en-US" sz="5400" u="none" cap="none" strike="noStrike">
                <a:solidFill>
                  <a:srgbClr val="C00000"/>
                </a:solidFill>
                <a:latin typeface="Calibri"/>
                <a:ea typeface="Calibri"/>
                <a:cs typeface="Calibri"/>
                <a:sym typeface="Calibri"/>
              </a:rPr>
              <a:t>Data Description</a:t>
            </a:r>
            <a:endParaRPr b="0" i="0" sz="1400" u="none" cap="none" strike="noStrike">
              <a:solidFill>
                <a:srgbClr val="000000"/>
              </a:solidFill>
              <a:latin typeface="Arial"/>
              <a:ea typeface="Arial"/>
              <a:cs typeface="Arial"/>
              <a:sym typeface="Arial"/>
            </a:endParaRPr>
          </a:p>
        </p:txBody>
      </p:sp>
      <p:sp>
        <p:nvSpPr>
          <p:cNvPr id="118" name="Google Shape;118;p5"/>
          <p:cNvSpPr txBox="1"/>
          <p:nvPr/>
        </p:nvSpPr>
        <p:spPr>
          <a:xfrm>
            <a:off x="1" y="1225843"/>
            <a:ext cx="10807800" cy="1323600"/>
          </a:xfrm>
          <a:prstGeom prst="rect">
            <a:avLst/>
          </a:prstGeom>
          <a:noFill/>
          <a:ln>
            <a:noFill/>
          </a:ln>
        </p:spPr>
        <p:txBody>
          <a:bodyPr anchorCtr="0" anchor="t" bIns="45700" lIns="91425" spcFirstLastPara="1" rIns="91425" wrap="square" tIns="45700">
            <a:spAutoFit/>
          </a:bodyPr>
          <a:lstStyle/>
          <a:p>
            <a:pPr indent="0" lvl="1" marL="55118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The data was collected from Fixable which is third party Netflix  search engine. The dataset consists of movies and TV shows data till 2019. The dataset has 7787 rows of data. The dataset consists of eleven text columns and one numeric column.</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Calibri"/>
              <a:ea typeface="Calibri"/>
              <a:cs typeface="Calibri"/>
              <a:sym typeface="Calibri"/>
            </a:endParaRPr>
          </a:p>
        </p:txBody>
      </p:sp>
      <p:sp>
        <p:nvSpPr>
          <p:cNvPr id="119" name="Google Shape;119;p5"/>
          <p:cNvSpPr txBox="1"/>
          <p:nvPr/>
        </p:nvSpPr>
        <p:spPr>
          <a:xfrm>
            <a:off x="393491" y="2715974"/>
            <a:ext cx="7551295" cy="3839513"/>
          </a:xfrm>
          <a:prstGeom prst="rect">
            <a:avLst/>
          </a:prstGeom>
          <a:noFill/>
          <a:ln>
            <a:noFill/>
          </a:ln>
        </p:spPr>
        <p:txBody>
          <a:bodyPr anchorCtr="0" anchor="t" bIns="45700" lIns="91425" spcFirstLastPara="1" rIns="91425" wrap="square" tIns="45700">
            <a:spAutoFit/>
          </a:bodyPr>
          <a:lstStyle/>
          <a:p>
            <a:pPr indent="-415925" lvl="0" marL="551180" marR="0" rtl="0" algn="l">
              <a:lnSpc>
                <a:spcPct val="100000"/>
              </a:lnSpc>
              <a:spcBef>
                <a:spcPts val="0"/>
              </a:spcBef>
              <a:spcAft>
                <a:spcPts val="0"/>
              </a:spcAft>
              <a:buClr>
                <a:schemeClr val="dk1"/>
              </a:buClr>
              <a:buSzPts val="1800"/>
              <a:buFont typeface="Arial"/>
              <a:buAutoNum type="arabicPeriod"/>
            </a:pPr>
            <a:r>
              <a:rPr b="1" i="0" lang="en-US" sz="1800" u="none" cap="none" strike="noStrike">
                <a:solidFill>
                  <a:schemeClr val="dk1"/>
                </a:solidFill>
                <a:latin typeface="Arial"/>
                <a:ea typeface="Arial"/>
                <a:cs typeface="Arial"/>
                <a:sym typeface="Arial"/>
              </a:rPr>
              <a:t>show_id : </a:t>
            </a:r>
            <a:r>
              <a:rPr b="0" i="0" lang="en-US" sz="1800" u="none" cap="none" strike="noStrike">
                <a:solidFill>
                  <a:schemeClr val="dk1"/>
                </a:solidFill>
                <a:latin typeface="Arial"/>
                <a:ea typeface="Arial"/>
                <a:cs typeface="Arial"/>
                <a:sym typeface="Arial"/>
              </a:rPr>
              <a:t>Unique ID for every Movie / Tv Show</a:t>
            </a:r>
            <a:endParaRPr b="0" i="0" sz="1800" u="none" cap="none" strike="noStrike">
              <a:solidFill>
                <a:schemeClr val="dk1"/>
              </a:solidFill>
              <a:latin typeface="Arial"/>
              <a:ea typeface="Arial"/>
              <a:cs typeface="Arial"/>
              <a:sym typeface="Arial"/>
            </a:endParaRPr>
          </a:p>
          <a:p>
            <a:pPr indent="-415925" lvl="0" marL="551180" marR="0" rtl="0" algn="l">
              <a:lnSpc>
                <a:spcPct val="100000"/>
              </a:lnSpc>
              <a:spcBef>
                <a:spcPts val="305"/>
              </a:spcBef>
              <a:spcAft>
                <a:spcPts val="0"/>
              </a:spcAft>
              <a:buClr>
                <a:schemeClr val="dk1"/>
              </a:buClr>
              <a:buSzPts val="1800"/>
              <a:buFont typeface="Arial"/>
              <a:buAutoNum type="arabicPeriod"/>
            </a:pPr>
            <a:r>
              <a:rPr b="1" i="0" lang="en-US" sz="1800" u="none" cap="none" strike="noStrike">
                <a:solidFill>
                  <a:schemeClr val="dk1"/>
                </a:solidFill>
                <a:latin typeface="Arial"/>
                <a:ea typeface="Arial"/>
                <a:cs typeface="Arial"/>
                <a:sym typeface="Arial"/>
              </a:rPr>
              <a:t>type : </a:t>
            </a:r>
            <a:r>
              <a:rPr b="0" i="0" lang="en-US" sz="1800" u="none" cap="none" strike="noStrike">
                <a:solidFill>
                  <a:schemeClr val="dk1"/>
                </a:solidFill>
                <a:latin typeface="Arial"/>
                <a:ea typeface="Arial"/>
                <a:cs typeface="Arial"/>
                <a:sym typeface="Arial"/>
              </a:rPr>
              <a:t>Identiﬁer - A Movie or TV Show</a:t>
            </a:r>
            <a:endParaRPr b="0" i="0" sz="1800" u="none" cap="none" strike="noStrike">
              <a:solidFill>
                <a:schemeClr val="dk1"/>
              </a:solidFill>
              <a:latin typeface="Arial"/>
              <a:ea typeface="Arial"/>
              <a:cs typeface="Arial"/>
              <a:sym typeface="Arial"/>
            </a:endParaRPr>
          </a:p>
          <a:p>
            <a:pPr indent="-415925" lvl="0" marL="551180" marR="0" rtl="0" algn="l">
              <a:lnSpc>
                <a:spcPct val="100000"/>
              </a:lnSpc>
              <a:spcBef>
                <a:spcPts val="305"/>
              </a:spcBef>
              <a:spcAft>
                <a:spcPts val="0"/>
              </a:spcAft>
              <a:buClr>
                <a:schemeClr val="dk1"/>
              </a:buClr>
              <a:buSzPts val="1800"/>
              <a:buFont typeface="Arial"/>
              <a:buAutoNum type="arabicPeriod"/>
            </a:pPr>
            <a:r>
              <a:rPr b="1" i="0" lang="en-US" sz="1800" u="none" cap="none" strike="noStrike">
                <a:solidFill>
                  <a:schemeClr val="dk1"/>
                </a:solidFill>
                <a:latin typeface="Arial"/>
                <a:ea typeface="Arial"/>
                <a:cs typeface="Arial"/>
                <a:sym typeface="Arial"/>
              </a:rPr>
              <a:t>title : </a:t>
            </a:r>
            <a:r>
              <a:rPr b="0" i="0" lang="en-US" sz="1800" u="none" cap="none" strike="noStrike">
                <a:solidFill>
                  <a:schemeClr val="dk1"/>
                </a:solidFill>
                <a:latin typeface="Arial"/>
                <a:ea typeface="Arial"/>
                <a:cs typeface="Arial"/>
                <a:sym typeface="Arial"/>
              </a:rPr>
              <a:t>Title of the Movie / Tv Show</a:t>
            </a:r>
            <a:endParaRPr b="0" i="0" sz="1800" u="none" cap="none" strike="noStrike">
              <a:solidFill>
                <a:schemeClr val="dk1"/>
              </a:solidFill>
              <a:latin typeface="Arial"/>
              <a:ea typeface="Arial"/>
              <a:cs typeface="Arial"/>
              <a:sym typeface="Arial"/>
            </a:endParaRPr>
          </a:p>
          <a:p>
            <a:pPr indent="-415925" lvl="0" marL="551180" marR="0" rtl="0" algn="l">
              <a:lnSpc>
                <a:spcPct val="100000"/>
              </a:lnSpc>
              <a:spcBef>
                <a:spcPts val="305"/>
              </a:spcBef>
              <a:spcAft>
                <a:spcPts val="0"/>
              </a:spcAft>
              <a:buClr>
                <a:schemeClr val="dk1"/>
              </a:buClr>
              <a:buSzPts val="1800"/>
              <a:buFont typeface="Arial"/>
              <a:buAutoNum type="arabicPeriod"/>
            </a:pPr>
            <a:r>
              <a:rPr b="1" i="0" lang="en-US" sz="1800" u="none" cap="none" strike="noStrike">
                <a:solidFill>
                  <a:schemeClr val="dk1"/>
                </a:solidFill>
                <a:latin typeface="Arial"/>
                <a:ea typeface="Arial"/>
                <a:cs typeface="Arial"/>
                <a:sym typeface="Arial"/>
              </a:rPr>
              <a:t>director : </a:t>
            </a:r>
            <a:r>
              <a:rPr b="0" i="0" lang="en-US" sz="1800" u="none" cap="none" strike="noStrike">
                <a:solidFill>
                  <a:schemeClr val="dk1"/>
                </a:solidFill>
                <a:latin typeface="Arial"/>
                <a:ea typeface="Arial"/>
                <a:cs typeface="Arial"/>
                <a:sym typeface="Arial"/>
              </a:rPr>
              <a:t>Director of the Movie</a:t>
            </a:r>
            <a:endParaRPr b="0" i="0" sz="1400" u="none" cap="none" strike="noStrike">
              <a:solidFill>
                <a:srgbClr val="000000"/>
              </a:solidFill>
              <a:latin typeface="Arial"/>
              <a:ea typeface="Arial"/>
              <a:cs typeface="Arial"/>
              <a:sym typeface="Arial"/>
            </a:endParaRPr>
          </a:p>
          <a:p>
            <a:pPr indent="0" lvl="0" marL="135255" marR="0" rtl="0" algn="just">
              <a:lnSpc>
                <a:spcPct val="100000"/>
              </a:lnSpc>
              <a:spcBef>
                <a:spcPts val="309"/>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5.   cast : </a:t>
            </a:r>
            <a:r>
              <a:rPr b="0" i="0" lang="en-US" sz="1800" u="none" cap="none" strike="noStrike">
                <a:solidFill>
                  <a:schemeClr val="dk1"/>
                </a:solidFill>
                <a:latin typeface="Arial"/>
                <a:ea typeface="Arial"/>
                <a:cs typeface="Arial"/>
                <a:sym typeface="Arial"/>
              </a:rPr>
              <a:t>Actors involved in the movie / show</a:t>
            </a:r>
            <a:endParaRPr b="0" i="0" sz="1800" u="none" cap="none" strike="noStrike">
              <a:solidFill>
                <a:schemeClr val="dk1"/>
              </a:solidFill>
              <a:latin typeface="Arial"/>
              <a:ea typeface="Arial"/>
              <a:cs typeface="Arial"/>
              <a:sym typeface="Arial"/>
            </a:endParaRPr>
          </a:p>
          <a:p>
            <a:pPr indent="0" lvl="0" marL="135255" marR="0" rtl="0" algn="just">
              <a:lnSpc>
                <a:spcPct val="100000"/>
              </a:lnSpc>
              <a:spcBef>
                <a:spcPts val="305"/>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6.   country : </a:t>
            </a:r>
            <a:r>
              <a:rPr b="0" i="0" lang="en-US" sz="1800" u="none" cap="none" strike="noStrike">
                <a:solidFill>
                  <a:schemeClr val="dk1"/>
                </a:solidFill>
                <a:latin typeface="Arial"/>
                <a:ea typeface="Arial"/>
                <a:cs typeface="Arial"/>
                <a:sym typeface="Arial"/>
              </a:rPr>
              <a:t>Country where the movie / show was produced</a:t>
            </a:r>
            <a:endParaRPr b="0" i="0" sz="1800" u="none" cap="none" strike="noStrike">
              <a:solidFill>
                <a:schemeClr val="dk1"/>
              </a:solidFill>
              <a:latin typeface="Arial"/>
              <a:ea typeface="Arial"/>
              <a:cs typeface="Arial"/>
              <a:sym typeface="Arial"/>
            </a:endParaRPr>
          </a:p>
          <a:p>
            <a:pPr indent="0" lvl="0" marL="135255" marR="0" rtl="0" algn="just">
              <a:lnSpc>
                <a:spcPct val="100000"/>
              </a:lnSpc>
              <a:spcBef>
                <a:spcPts val="305"/>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7.   date_added : </a:t>
            </a:r>
            <a:r>
              <a:rPr b="0" i="0" lang="en-US" sz="1800" u="none" cap="none" strike="noStrike">
                <a:solidFill>
                  <a:schemeClr val="dk1"/>
                </a:solidFill>
                <a:latin typeface="Arial"/>
                <a:ea typeface="Arial"/>
                <a:cs typeface="Arial"/>
                <a:sym typeface="Arial"/>
              </a:rPr>
              <a:t>Date it was added on Netﬂix</a:t>
            </a:r>
            <a:endParaRPr b="0" i="0" sz="1800" u="none" cap="none" strike="noStrike">
              <a:solidFill>
                <a:schemeClr val="dk1"/>
              </a:solidFill>
              <a:latin typeface="Arial"/>
              <a:ea typeface="Arial"/>
              <a:cs typeface="Arial"/>
              <a:sym typeface="Arial"/>
            </a:endParaRPr>
          </a:p>
          <a:p>
            <a:pPr indent="0" lvl="0" marL="135255" marR="0" rtl="0" algn="just">
              <a:lnSpc>
                <a:spcPct val="100000"/>
              </a:lnSpc>
              <a:spcBef>
                <a:spcPts val="305"/>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8.   release_year : </a:t>
            </a:r>
            <a:r>
              <a:rPr b="0" i="0" lang="en-US" sz="1800" u="none" cap="none" strike="noStrike">
                <a:solidFill>
                  <a:schemeClr val="dk1"/>
                </a:solidFill>
                <a:latin typeface="Arial"/>
                <a:ea typeface="Arial"/>
                <a:cs typeface="Arial"/>
                <a:sym typeface="Arial"/>
              </a:rPr>
              <a:t>Actual Release year of the movie / show</a:t>
            </a:r>
            <a:endParaRPr b="0" i="0" sz="1800" u="none" cap="none" strike="noStrike">
              <a:solidFill>
                <a:schemeClr val="dk1"/>
              </a:solidFill>
              <a:latin typeface="Arial"/>
              <a:ea typeface="Arial"/>
              <a:cs typeface="Arial"/>
              <a:sym typeface="Arial"/>
            </a:endParaRPr>
          </a:p>
          <a:p>
            <a:pPr indent="0" lvl="0" marL="135255" marR="0" rtl="0" algn="just">
              <a:lnSpc>
                <a:spcPct val="100000"/>
              </a:lnSpc>
              <a:spcBef>
                <a:spcPts val="305"/>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9.    rating : </a:t>
            </a:r>
            <a:r>
              <a:rPr b="0" i="0" lang="en-US" sz="1800" u="none" cap="none" strike="noStrike">
                <a:solidFill>
                  <a:schemeClr val="dk1"/>
                </a:solidFill>
                <a:latin typeface="Arial"/>
                <a:ea typeface="Arial"/>
                <a:cs typeface="Arial"/>
                <a:sym typeface="Arial"/>
              </a:rPr>
              <a:t>TV Rating of the movie / show</a:t>
            </a:r>
            <a:endParaRPr b="0" i="0" sz="1800" u="none" cap="none" strike="noStrike">
              <a:solidFill>
                <a:schemeClr val="dk1"/>
              </a:solidFill>
              <a:latin typeface="Arial"/>
              <a:ea typeface="Arial"/>
              <a:cs typeface="Arial"/>
              <a:sym typeface="Arial"/>
            </a:endParaRPr>
          </a:p>
          <a:p>
            <a:pPr indent="0" lvl="0" marL="12065" marR="0" rtl="0" algn="just">
              <a:lnSpc>
                <a:spcPct val="100000"/>
              </a:lnSpc>
              <a:spcBef>
                <a:spcPts val="309"/>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10.   duration : </a:t>
            </a:r>
            <a:r>
              <a:rPr b="0" i="0" lang="en-US" sz="1800" u="none" cap="none" strike="noStrike">
                <a:solidFill>
                  <a:schemeClr val="dk1"/>
                </a:solidFill>
                <a:latin typeface="Arial"/>
                <a:ea typeface="Arial"/>
                <a:cs typeface="Arial"/>
                <a:sym typeface="Arial"/>
              </a:rPr>
              <a:t>Total Duration - in minutes or number of seasons</a:t>
            </a:r>
            <a:endParaRPr b="0" i="0" sz="1800" u="none" cap="none" strike="noStrike">
              <a:solidFill>
                <a:schemeClr val="dk1"/>
              </a:solidFill>
              <a:latin typeface="Arial"/>
              <a:ea typeface="Arial"/>
              <a:cs typeface="Arial"/>
              <a:sym typeface="Arial"/>
            </a:endParaRPr>
          </a:p>
          <a:p>
            <a:pPr indent="0" lvl="0" marL="12065" marR="0" rtl="0" algn="just">
              <a:lnSpc>
                <a:spcPct val="100000"/>
              </a:lnSpc>
              <a:spcBef>
                <a:spcPts val="305"/>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11.   listed_in : </a:t>
            </a:r>
            <a:r>
              <a:rPr b="0" i="0" lang="en-US" sz="1800" u="none" cap="none" strike="noStrike">
                <a:solidFill>
                  <a:schemeClr val="dk1"/>
                </a:solidFill>
                <a:latin typeface="Arial"/>
                <a:ea typeface="Arial"/>
                <a:cs typeface="Arial"/>
                <a:sym typeface="Arial"/>
              </a:rPr>
              <a:t>Genre</a:t>
            </a:r>
            <a:endParaRPr b="0" i="0" sz="1800" u="none" cap="none" strike="noStrike">
              <a:solidFill>
                <a:schemeClr val="dk1"/>
              </a:solidFill>
              <a:latin typeface="Arial"/>
              <a:ea typeface="Arial"/>
              <a:cs typeface="Arial"/>
              <a:sym typeface="Arial"/>
            </a:endParaRPr>
          </a:p>
          <a:p>
            <a:pPr indent="0" lvl="0" marL="12065" marR="0" rtl="0" algn="just">
              <a:lnSpc>
                <a:spcPct val="100000"/>
              </a:lnSpc>
              <a:spcBef>
                <a:spcPts val="305"/>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12.   description: </a:t>
            </a:r>
            <a:r>
              <a:rPr b="0" i="0" lang="en-US" sz="1800" u="none" cap="none" strike="noStrike">
                <a:solidFill>
                  <a:schemeClr val="dk1"/>
                </a:solidFill>
                <a:latin typeface="Arial"/>
                <a:ea typeface="Arial"/>
                <a:cs typeface="Arial"/>
                <a:sym typeface="Arial"/>
              </a:rPr>
              <a:t>The Summary description</a:t>
            </a:r>
            <a:endParaRPr b="0" i="0" sz="1800" u="none" cap="none" strike="noStrike">
              <a:solidFill>
                <a:schemeClr val="dk1"/>
              </a:solidFill>
              <a:latin typeface="Arial"/>
              <a:ea typeface="Arial"/>
              <a:cs typeface="Arial"/>
              <a:sym typeface="Arial"/>
            </a:endParaRPr>
          </a:p>
        </p:txBody>
      </p:sp>
      <p:sp>
        <p:nvSpPr>
          <p:cNvPr id="120" name="Google Shape;120;p5"/>
          <p:cNvSpPr txBox="1"/>
          <p:nvPr/>
        </p:nvSpPr>
        <p:spPr>
          <a:xfrm>
            <a:off x="393491" y="2241506"/>
            <a:ext cx="6093500" cy="369332"/>
          </a:xfrm>
          <a:prstGeom prst="rect">
            <a:avLst/>
          </a:prstGeom>
          <a:noFill/>
          <a:ln>
            <a:noFill/>
          </a:ln>
        </p:spPr>
        <p:txBody>
          <a:bodyPr anchorCtr="0" anchor="t" bIns="45700" lIns="91425" spcFirstLastPara="1" rIns="91425" wrap="square" tIns="45700">
            <a:spAutoFit/>
          </a:bodyPr>
          <a:lstStyle/>
          <a:p>
            <a:pPr indent="0" lvl="0" marL="9398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Arial"/>
                <a:ea typeface="Arial"/>
                <a:cs typeface="Arial"/>
                <a:sym typeface="Arial"/>
              </a:rPr>
              <a:t>Attribute/ Features Information :</a:t>
            </a:r>
            <a:endParaRPr b="0" i="0" sz="1800" u="none" cap="none" strike="noStrike">
              <a:solidFill>
                <a:srgbClr val="1F3864"/>
              </a:solidFill>
              <a:latin typeface="Arial"/>
              <a:ea typeface="Arial"/>
              <a:cs typeface="Arial"/>
              <a:sym typeface="Arial"/>
            </a:endParaRPr>
          </a:p>
        </p:txBody>
      </p:sp>
      <p:sp>
        <p:nvSpPr>
          <p:cNvPr id="121" name="Google Shape;121;p5"/>
          <p:cNvSpPr txBox="1"/>
          <p:nvPr/>
        </p:nvSpPr>
        <p:spPr>
          <a:xfrm>
            <a:off x="9522502" y="135547"/>
            <a:ext cx="60935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nvSpPr>
        <p:spPr>
          <a:xfrm>
            <a:off x="344775" y="464695"/>
            <a:ext cx="8182305"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C00000"/>
                </a:solidFill>
                <a:latin typeface="Calibri"/>
                <a:ea typeface="Calibri"/>
                <a:cs typeface="Calibri"/>
                <a:sym typeface="Calibri"/>
              </a:rPr>
              <a:t>Treating with the Null Value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400"/>
              <a:buFont typeface="Arial"/>
              <a:buNone/>
            </a:pPr>
            <a:r>
              <a:t/>
            </a:r>
            <a:endParaRPr b="1" i="0" sz="5400" u="none" cap="none" strike="noStrike">
              <a:solidFill>
                <a:srgbClr val="C00000"/>
              </a:solidFill>
              <a:latin typeface="Calibri"/>
              <a:ea typeface="Calibri"/>
              <a:cs typeface="Calibri"/>
              <a:sym typeface="Calibri"/>
            </a:endParaRPr>
          </a:p>
        </p:txBody>
      </p:sp>
      <p:sp>
        <p:nvSpPr>
          <p:cNvPr id="127" name="Google Shape;127;p6"/>
          <p:cNvSpPr txBox="1"/>
          <p:nvPr/>
        </p:nvSpPr>
        <p:spPr>
          <a:xfrm>
            <a:off x="9145250" y="95363"/>
            <a:ext cx="60935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
        <p:nvSpPr>
          <p:cNvPr id="128" name="Google Shape;128;p6"/>
          <p:cNvSpPr txBox="1"/>
          <p:nvPr/>
        </p:nvSpPr>
        <p:spPr>
          <a:xfrm>
            <a:off x="471350" y="1572775"/>
            <a:ext cx="7806600" cy="2031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accent1"/>
              </a:buClr>
              <a:buSzPts val="1800"/>
              <a:buFont typeface="Calibri"/>
              <a:buChar char="•"/>
            </a:pPr>
            <a:r>
              <a:rPr b="0" i="0" lang="en-US" sz="1800" u="none" cap="none" strike="noStrike">
                <a:solidFill>
                  <a:schemeClr val="accent1"/>
                </a:solidFill>
                <a:latin typeface="Calibri"/>
                <a:ea typeface="Calibri"/>
                <a:cs typeface="Calibri"/>
                <a:sym typeface="Calibri"/>
              </a:rPr>
              <a:t>In the given dataset a total of 3631 null value present in which director has the most number of null values then cast has 718 null values then country has 507 null values then date_added has 10 and rating has 7 null values.</a:t>
            </a:r>
            <a:endParaRPr b="0" i="0" sz="1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285750" lvl="0" marL="285750" marR="0" rtl="0" algn="l">
              <a:lnSpc>
                <a:spcPct val="100000"/>
              </a:lnSpc>
              <a:spcBef>
                <a:spcPts val="0"/>
              </a:spcBef>
              <a:spcAft>
                <a:spcPts val="0"/>
              </a:spcAft>
              <a:buClr>
                <a:schemeClr val="accent1"/>
              </a:buClr>
              <a:buSzPts val="1800"/>
              <a:buFont typeface="Calibri"/>
              <a:buChar char="•"/>
            </a:pPr>
            <a:r>
              <a:rPr b="0" i="0" lang="en-US" sz="1800" u="none" cap="none" strike="noStrike">
                <a:solidFill>
                  <a:schemeClr val="accent1"/>
                </a:solidFill>
                <a:latin typeface="Calibri"/>
                <a:ea typeface="Calibri"/>
                <a:cs typeface="Calibri"/>
                <a:sym typeface="Calibri"/>
              </a:rPr>
              <a:t>Rows of column 'date_added' and 'rating' having null values which can not be filled by mean value or frequent value.</a:t>
            </a:r>
            <a:endParaRPr b="0" i="0" sz="1400" u="none" cap="none" strike="noStrike">
              <a:solidFill>
                <a:schemeClr val="accent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129" name="Google Shape;129;p6"/>
          <p:cNvSpPr txBox="1"/>
          <p:nvPr/>
        </p:nvSpPr>
        <p:spPr>
          <a:xfrm>
            <a:off x="471357" y="3429000"/>
            <a:ext cx="7509000" cy="708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accent1"/>
              </a:buClr>
              <a:buSzPts val="2000"/>
              <a:buFont typeface="Arial"/>
              <a:buChar char="•"/>
            </a:pPr>
            <a:r>
              <a:rPr b="0" i="0" lang="en-US" sz="2000" u="none" cap="none" strike="noStrike">
                <a:solidFill>
                  <a:schemeClr val="accent1"/>
                </a:solidFill>
                <a:latin typeface="Calibri"/>
                <a:ea typeface="Calibri"/>
                <a:cs typeface="Calibri"/>
                <a:sym typeface="Calibri"/>
              </a:rPr>
              <a:t>So, we filled all the null values available in dataset with NA which means is (Not Available)</a:t>
            </a:r>
            <a:endParaRPr b="0" i="0" sz="2000" u="none" cap="none" strike="noStrike">
              <a:solidFill>
                <a:schemeClr val="accen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nvSpPr>
        <p:spPr>
          <a:xfrm>
            <a:off x="452581" y="235588"/>
            <a:ext cx="7601528" cy="92333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5400"/>
              <a:buFont typeface="Arial"/>
              <a:buNone/>
            </a:pPr>
            <a:r>
              <a:rPr b="1" i="0" lang="en-US" sz="5400" u="none" cap="none" strike="noStrike">
                <a:solidFill>
                  <a:srgbClr val="C00000"/>
                </a:solidFill>
                <a:latin typeface="Calibri"/>
                <a:ea typeface="Calibri"/>
                <a:cs typeface="Calibri"/>
                <a:sym typeface="Calibri"/>
              </a:rPr>
              <a:t>Exploratory Data Analysis</a:t>
            </a:r>
            <a:endParaRPr b="0" i="0" sz="1400" u="none" cap="none" strike="noStrike">
              <a:solidFill>
                <a:srgbClr val="000000"/>
              </a:solidFill>
              <a:latin typeface="Arial"/>
              <a:ea typeface="Arial"/>
              <a:cs typeface="Arial"/>
              <a:sym typeface="Arial"/>
            </a:endParaRPr>
          </a:p>
        </p:txBody>
      </p:sp>
      <p:sp>
        <p:nvSpPr>
          <p:cNvPr id="135" name="Google Shape;135;p7"/>
          <p:cNvSpPr txBox="1"/>
          <p:nvPr/>
        </p:nvSpPr>
        <p:spPr>
          <a:xfrm>
            <a:off x="452581" y="1274618"/>
            <a:ext cx="66318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Before moving towards the EDA part of this project, we checked the type of all the given feature.</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Most of the given feature belong to the object type.</a:t>
            </a:r>
            <a:endParaRPr b="0" i="0" sz="2000" u="none" cap="none" strike="noStrike">
              <a:solidFill>
                <a:schemeClr val="accent1"/>
              </a:solidFill>
              <a:latin typeface="Calibri"/>
              <a:ea typeface="Calibri"/>
              <a:cs typeface="Calibri"/>
              <a:sym typeface="Calibri"/>
            </a:endParaRPr>
          </a:p>
        </p:txBody>
      </p:sp>
      <p:sp>
        <p:nvSpPr>
          <p:cNvPr id="136" name="Google Shape;136;p7"/>
          <p:cNvSpPr txBox="1"/>
          <p:nvPr/>
        </p:nvSpPr>
        <p:spPr>
          <a:xfrm>
            <a:off x="452581" y="2801357"/>
            <a:ext cx="435032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Calibri"/>
                <a:ea typeface="Calibri"/>
                <a:cs typeface="Calibri"/>
                <a:sym typeface="Calibri"/>
              </a:rPr>
              <a:t>1.  Types of content available on the Netflix.</a:t>
            </a:r>
            <a:endParaRPr b="1" i="0" sz="1800" u="none" cap="none" strike="noStrike">
              <a:solidFill>
                <a:srgbClr val="C00000"/>
              </a:solidFill>
              <a:latin typeface="Calibri"/>
              <a:ea typeface="Calibri"/>
              <a:cs typeface="Calibri"/>
              <a:sym typeface="Calibri"/>
            </a:endParaRPr>
          </a:p>
        </p:txBody>
      </p:sp>
      <p:pic>
        <p:nvPicPr>
          <p:cNvPr id="137" name="Google Shape;137;p7"/>
          <p:cNvPicPr preferRelativeResize="0"/>
          <p:nvPr/>
        </p:nvPicPr>
        <p:blipFill rotWithShape="1">
          <a:blip r:embed="rId3">
            <a:alphaModFix/>
          </a:blip>
          <a:srcRect b="0" l="0" r="0" t="0"/>
          <a:stretch/>
        </p:blipFill>
        <p:spPr>
          <a:xfrm>
            <a:off x="5477163" y="2567710"/>
            <a:ext cx="5828531" cy="3254696"/>
          </a:xfrm>
          <a:prstGeom prst="rect">
            <a:avLst/>
          </a:prstGeom>
          <a:noFill/>
          <a:ln>
            <a:noFill/>
          </a:ln>
        </p:spPr>
      </p:pic>
      <p:sp>
        <p:nvSpPr>
          <p:cNvPr id="138" name="Google Shape;138;p7"/>
          <p:cNvSpPr txBox="1"/>
          <p:nvPr/>
        </p:nvSpPr>
        <p:spPr>
          <a:xfrm>
            <a:off x="452581" y="3687312"/>
            <a:ext cx="47937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Netflix has 5372 movies and 2398 TV shows, there are more number movies on Netflix than TV shows.</a:t>
            </a:r>
            <a:endParaRPr b="0" i="0" sz="2000" u="none" cap="none" strike="noStrike">
              <a:solidFill>
                <a:schemeClr val="accent1"/>
              </a:solidFill>
              <a:latin typeface="Calibri"/>
              <a:ea typeface="Calibri"/>
              <a:cs typeface="Calibri"/>
              <a:sym typeface="Calibri"/>
            </a:endParaRPr>
          </a:p>
        </p:txBody>
      </p:sp>
      <p:sp>
        <p:nvSpPr>
          <p:cNvPr id="139" name="Google Shape;139;p7"/>
          <p:cNvSpPr txBox="1"/>
          <p:nvPr/>
        </p:nvSpPr>
        <p:spPr>
          <a:xfrm>
            <a:off x="9608198" y="50922"/>
            <a:ext cx="6097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nvSpPr>
        <p:spPr>
          <a:xfrm>
            <a:off x="341746" y="586570"/>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Calibri"/>
                <a:ea typeface="Calibri"/>
                <a:cs typeface="Calibri"/>
                <a:sym typeface="Calibri"/>
              </a:rPr>
              <a:t>1.   Top 15 countries (Content Maker)</a:t>
            </a:r>
            <a:endParaRPr b="1" i="0" sz="1800" u="none" cap="none" strike="noStrike">
              <a:solidFill>
                <a:srgbClr val="C00000"/>
              </a:solidFill>
              <a:latin typeface="Calibri"/>
              <a:ea typeface="Calibri"/>
              <a:cs typeface="Calibri"/>
              <a:sym typeface="Calibri"/>
            </a:endParaRPr>
          </a:p>
        </p:txBody>
      </p:sp>
      <p:pic>
        <p:nvPicPr>
          <p:cNvPr id="145" name="Google Shape;145;p8"/>
          <p:cNvPicPr preferRelativeResize="0"/>
          <p:nvPr/>
        </p:nvPicPr>
        <p:blipFill rotWithShape="1">
          <a:blip r:embed="rId3">
            <a:alphaModFix/>
          </a:blip>
          <a:srcRect b="0" l="0" r="0" t="0"/>
          <a:stretch/>
        </p:blipFill>
        <p:spPr>
          <a:xfrm>
            <a:off x="533697" y="1081837"/>
            <a:ext cx="9561648" cy="3979690"/>
          </a:xfrm>
          <a:prstGeom prst="rect">
            <a:avLst/>
          </a:prstGeom>
          <a:noFill/>
          <a:ln>
            <a:noFill/>
          </a:ln>
        </p:spPr>
      </p:pic>
      <p:sp>
        <p:nvSpPr>
          <p:cNvPr id="146" name="Google Shape;146;p8"/>
          <p:cNvSpPr txBox="1"/>
          <p:nvPr/>
        </p:nvSpPr>
        <p:spPr>
          <a:xfrm>
            <a:off x="378692" y="5329383"/>
            <a:ext cx="10910100" cy="1015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accent1"/>
              </a:buClr>
              <a:buSzPts val="2000"/>
              <a:buFont typeface="Calibri"/>
              <a:buChar char="•"/>
            </a:pPr>
            <a:r>
              <a:rPr b="1" i="0" lang="en-US" sz="2000" u="none" cap="none" strike="noStrike">
                <a:solidFill>
                  <a:schemeClr val="accent1"/>
                </a:solidFill>
                <a:latin typeface="Calibri"/>
                <a:ea typeface="Calibri"/>
                <a:cs typeface="Calibri"/>
                <a:sym typeface="Calibri"/>
              </a:rPr>
              <a:t>United states has the highest number of content on the Netflix ,followed by India, United Kingdom and so on.</a:t>
            </a:r>
            <a:endParaRPr b="0" i="0" sz="2000" u="none" cap="none" strike="noStrike">
              <a:solidFill>
                <a:schemeClr val="accent1"/>
              </a:solidFill>
              <a:latin typeface="Calibri"/>
              <a:ea typeface="Calibri"/>
              <a:cs typeface="Calibri"/>
              <a:sym typeface="Calibri"/>
            </a:endParaRPr>
          </a:p>
          <a:p>
            <a:pPr indent="-285750" lvl="0" marL="285750" marR="0" rtl="0" algn="l">
              <a:lnSpc>
                <a:spcPct val="100000"/>
              </a:lnSpc>
              <a:spcBef>
                <a:spcPts val="0"/>
              </a:spcBef>
              <a:spcAft>
                <a:spcPts val="0"/>
              </a:spcAft>
              <a:buClr>
                <a:schemeClr val="accent1"/>
              </a:buClr>
              <a:buSzPts val="2000"/>
              <a:buFont typeface="Calibri"/>
              <a:buChar char="•"/>
            </a:pPr>
            <a:r>
              <a:rPr b="1" i="0" lang="en-US" sz="2000" u="none" cap="none" strike="noStrike">
                <a:solidFill>
                  <a:schemeClr val="accent1"/>
                </a:solidFill>
                <a:latin typeface="Calibri"/>
                <a:ea typeface="Calibri"/>
                <a:cs typeface="Calibri"/>
                <a:sym typeface="Calibri"/>
              </a:rPr>
              <a:t>The least country in content maker is Philippines. </a:t>
            </a:r>
            <a:endParaRPr b="1" i="0" sz="2000" u="none" cap="none" strike="noStrike">
              <a:solidFill>
                <a:schemeClr val="accent1"/>
              </a:solidFill>
              <a:latin typeface="Calibri"/>
              <a:ea typeface="Calibri"/>
              <a:cs typeface="Calibri"/>
              <a:sym typeface="Calibri"/>
            </a:endParaRPr>
          </a:p>
        </p:txBody>
      </p:sp>
      <p:sp>
        <p:nvSpPr>
          <p:cNvPr id="147" name="Google Shape;147;p8"/>
          <p:cNvSpPr txBox="1"/>
          <p:nvPr/>
        </p:nvSpPr>
        <p:spPr>
          <a:xfrm>
            <a:off x="9456707" y="73007"/>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nvSpPr>
        <p:spPr>
          <a:xfrm>
            <a:off x="314036" y="655782"/>
            <a:ext cx="636911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Calibri"/>
                <a:ea typeface="Calibri"/>
                <a:cs typeface="Calibri"/>
                <a:sym typeface="Calibri"/>
              </a:rPr>
              <a:t>Top 25 directors making highest number of Movies and Tv Shows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3" name="Google Shape;153;p9"/>
          <p:cNvPicPr preferRelativeResize="0"/>
          <p:nvPr/>
        </p:nvPicPr>
        <p:blipFill rotWithShape="1">
          <a:blip r:embed="rId3">
            <a:alphaModFix/>
          </a:blip>
          <a:srcRect b="0" l="0" r="0" t="0"/>
          <a:stretch/>
        </p:blipFill>
        <p:spPr>
          <a:xfrm>
            <a:off x="314036" y="1131371"/>
            <a:ext cx="11194750" cy="4595258"/>
          </a:xfrm>
          <a:prstGeom prst="rect">
            <a:avLst/>
          </a:prstGeom>
          <a:noFill/>
          <a:ln>
            <a:noFill/>
          </a:ln>
        </p:spPr>
      </p:pic>
      <p:sp>
        <p:nvSpPr>
          <p:cNvPr id="154" name="Google Shape;154;p9"/>
          <p:cNvSpPr txBox="1"/>
          <p:nvPr/>
        </p:nvSpPr>
        <p:spPr>
          <a:xfrm>
            <a:off x="1958250" y="5726625"/>
            <a:ext cx="88518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Raul Campos and Jan Suter have the most number of movies and TV shows.</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alibri"/>
                <a:ea typeface="Calibri"/>
                <a:cs typeface="Calibri"/>
                <a:sym typeface="Calibri"/>
              </a:rPr>
              <a:t>Many directors like Yilmaz Erdogan, McG, and S.S Rajamouli have the least number of movies and TV shows.</a:t>
            </a:r>
            <a:endParaRPr b="0" i="0" sz="20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Calibri"/>
              <a:ea typeface="Calibri"/>
              <a:cs typeface="Calibri"/>
              <a:sym typeface="Calibri"/>
            </a:endParaRPr>
          </a:p>
        </p:txBody>
      </p:sp>
      <p:sp>
        <p:nvSpPr>
          <p:cNvPr id="155" name="Google Shape;155;p9"/>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Comic Sans MS"/>
                <a:ea typeface="Comic Sans MS"/>
                <a:cs typeface="Comic Sans MS"/>
                <a:sym typeface="Comic Sans MS"/>
              </a:rPr>
              <a:t>D A T A</a:t>
            </a:r>
            <a:r>
              <a:rPr b="1" i="0" lang="en-US" sz="1800" u="none" cap="none" strike="noStrike">
                <a:solidFill>
                  <a:srgbClr val="000000"/>
                </a:solidFill>
                <a:latin typeface="Comic Sans MS"/>
                <a:ea typeface="Comic Sans MS"/>
                <a:cs typeface="Comic Sans MS"/>
                <a:sym typeface="Comic Sans MS"/>
              </a:rPr>
              <a:t>  </a:t>
            </a:r>
            <a:r>
              <a:rPr b="1" i="0" lang="en-US" sz="1800" u="none" cap="none" strike="noStrike">
                <a:solidFill>
                  <a:srgbClr val="FF9900"/>
                </a:solidFill>
                <a:latin typeface="Comic Sans MS"/>
                <a:ea typeface="Comic Sans MS"/>
                <a:cs typeface="Comic Sans MS"/>
                <a:sym typeface="Comic Sans MS"/>
              </a:rPr>
              <a:t>M I N D 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2022-11-11T13:09:52Z</dcterms:created>
  <dc:creator>Sonu Kumar</dc:creator>
</cp:coreProperties>
</file>