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338eccc2_0_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43338eccc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3338eccc2_0_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43338eccc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338eccc2_0_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43338eccc2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53a3b8270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This is a normal distribution. Normal distributions are used to describe commonly occuring probability distirbutions for random variables. </a:t>
            </a:r>
            <a:endParaRPr/>
          </a:p>
        </p:txBody>
      </p:sp>
      <p:sp>
        <p:nvSpPr>
          <p:cNvPr id="175" name="Google Shape;175;g353a3b827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53a3b8270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53a3b827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53a3b8270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53a3b827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492cc5b40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492cc5b4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58a00e781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19" name="Google Shape;219;g358a00e781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b6ecd33d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228" name="Google Shape;228;g3b6ecd33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b6ecd33d4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235" name="Google Shape;235;g3b6ecd33d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b6ecd33d4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242" name="Google Shape;242;g3b6ecd33d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58a00e781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49" name="Google Shape;249;g358a00e78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30d225657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61" name="Google Shape;261;g430d22565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30d225657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70" name="Google Shape;270;g430d22565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5542cc4ca_0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78" name="Google Shape;278;g35542cc4c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5542cc4ca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86" name="Google Shape;286;g35542cc4c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5542cc4ca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93" name="Google Shape;293;g35542cc4c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5542cc4ca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00" name="Google Shape;300;g35542cc4c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5542cc4ca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08" name="Google Shape;308;g35542cc4c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50">
                <a:solidFill>
                  <a:srgbClr val="333333"/>
                </a:solidFill>
                <a:highlight>
                  <a:srgbClr val="FFFFFF"/>
                </a:highlight>
              </a:rPr>
              <a:t>unequally represented in Training data</a:t>
            </a:r>
            <a:endParaRPr/>
          </a:p>
        </p:txBody>
      </p:sp>
      <p:sp>
        <p:nvSpPr>
          <p:cNvPr id="96" name="Google Shape;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5542cc4ca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16" name="Google Shape;316;g35542cc4c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58a00e781_0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23" name="Google Shape;323;g358a00e78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58a00e781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30" name="Google Shape;330;g358a00e78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58a00e781_0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37" name="Google Shape;337;g358a00e78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5542cc4ca_0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45" name="Google Shape;345;g35542cc4c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5542cc4ca_0_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52" name="Google Shape;352;g35542cc4c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5542cc4ca_0_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chemeClr val="dk1"/>
                </a:solidFill>
                <a:highlight>
                  <a:srgbClr val="FFFFFF"/>
                </a:highlight>
                <a:latin typeface="Verdana"/>
                <a:ea typeface="Verdana"/>
                <a:cs typeface="Verdana"/>
                <a:sym typeface="Verdana"/>
              </a:rPr>
              <a:t>If repeated samples were taken and the 95% confidence interval computed for each sample, 95% of the intervals would contain the population mean. Naturally, 5% of the intervals would not contain the population mean.</a:t>
            </a:r>
            <a:endParaRPr/>
          </a:p>
        </p:txBody>
      </p:sp>
      <p:sp>
        <p:nvSpPr>
          <p:cNvPr id="360" name="Google Shape;360;g35542cc4ca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35542cc4ca_0_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67" name="Google Shape;367;g35542cc4ca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35542cc4ca_0_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74" name="Google Shape;374;g35542cc4ca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5542cc4ca_0_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81" name="Google Shape;381;g35542cc4c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3a3b8270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53a3b82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5542cc4ca_0_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88" name="Google Shape;388;g35542cc4ca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5542cc4ca_0_10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97" name="Google Shape;397;g35542cc4ca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5542cc4ca_0_1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04" name="Google Shape;404;g35542cc4c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5542cc4ca_0_1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11" name="Google Shape;411;g35542cc4c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5542cc4ca_0_1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18" name="Google Shape;418;g35542cc4ca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5542cc4ca_0_1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25" name="Google Shape;425;g35542cc4ca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5542cc4ca_0_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32" name="Google Shape;432;g35542cc4ca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338eccc2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3338eccc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338eccc2_0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43338eccc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338eccc2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43338eccc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338eccc2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3338eccc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3338eccc2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43338eccc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14.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jpg"/><Relationship Id="rId4" Type="http://schemas.openxmlformats.org/officeDocument/2006/relationships/image" Target="../media/image23.png"/><Relationship Id="rId5"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Google Shape;87;p13"/>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6" name="Google Shape;156;p2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457200" lvl="0" marL="2286000" rtl="0" algn="l">
              <a:spcBef>
                <a:spcPts val="0"/>
              </a:spcBef>
              <a:spcAft>
                <a:spcPts val="0"/>
              </a:spcAft>
              <a:buNone/>
            </a:pPr>
            <a:r>
              <a:rPr lang="en-US" sz="3600">
                <a:solidFill>
                  <a:srgbClr val="FEE599"/>
                </a:solidFill>
                <a:latin typeface="Calibri"/>
                <a:ea typeface="Calibri"/>
                <a:cs typeface="Calibri"/>
                <a:sym typeface="Calibri"/>
              </a:rPr>
              <a:t>Threshold Selection</a:t>
            </a:r>
            <a:endParaRPr sz="3600">
              <a:solidFill>
                <a:schemeClr val="dk1"/>
              </a:solidFill>
              <a:latin typeface="Calibri"/>
              <a:ea typeface="Calibri"/>
              <a:cs typeface="Calibri"/>
              <a:sym typeface="Calibri"/>
            </a:endParaRPr>
          </a:p>
        </p:txBody>
      </p:sp>
      <p:sp>
        <p:nvSpPr>
          <p:cNvPr id="157" name="Google Shape;157;p22"/>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Choose a more appropriate probability cut-off</a:t>
            </a:r>
            <a:endParaRPr sz="28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3" name="Google Shape;163;p23"/>
          <p:cNvSpPr txBox="1"/>
          <p:nvPr/>
        </p:nvSpPr>
        <p:spPr>
          <a:xfrm>
            <a:off x="2177141" y="7456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Undersampling/Oversampling</a:t>
            </a:r>
            <a:endParaRPr sz="1800">
              <a:solidFill>
                <a:schemeClr val="dk1"/>
              </a:solidFill>
              <a:latin typeface="Calibri"/>
              <a:ea typeface="Calibri"/>
              <a:cs typeface="Calibri"/>
              <a:sym typeface="Calibri"/>
            </a:endParaRPr>
          </a:p>
        </p:txBody>
      </p:sp>
      <p:sp>
        <p:nvSpPr>
          <p:cNvPr id="164" name="Google Shape;164;p23"/>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91440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5" name="Google Shape;165;p23"/>
          <p:cNvPicPr preferRelativeResize="0"/>
          <p:nvPr/>
        </p:nvPicPr>
        <p:blipFill>
          <a:blip r:embed="rId4">
            <a:alphaModFix/>
          </a:blip>
          <a:stretch>
            <a:fillRect/>
          </a:stretch>
        </p:blipFill>
        <p:spPr>
          <a:xfrm>
            <a:off x="4188013" y="889775"/>
            <a:ext cx="5086576" cy="585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1" name="Google Shape;171;p24"/>
          <p:cNvSpPr txBox="1"/>
          <p:nvPr/>
        </p:nvSpPr>
        <p:spPr>
          <a:xfrm>
            <a:off x="2177141" y="74564"/>
            <a:ext cx="8998800" cy="1600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rgbClr val="FEE599"/>
                </a:solidFill>
              </a:rPr>
              <a:t>   SMOTE: Synthetic Minority Oversampling Technique</a:t>
            </a:r>
            <a:endParaRPr sz="2800">
              <a:solidFill>
                <a:srgbClr val="FEE599"/>
              </a:solidFill>
            </a:endParaRPr>
          </a:p>
          <a:p>
            <a:pPr indent="0" lvl="0" marL="0" marR="0" rtl="0" algn="ctr">
              <a:spcBef>
                <a:spcPts val="0"/>
              </a:spcBef>
              <a:spcAft>
                <a:spcPts val="0"/>
              </a:spcAft>
              <a:buNone/>
            </a:pPr>
            <a:r>
              <a:t/>
            </a:r>
            <a:endParaRPr sz="4400">
              <a:solidFill>
                <a:srgbClr val="FEE599"/>
              </a:solidFill>
              <a:latin typeface="Calibri"/>
              <a:ea typeface="Calibri"/>
              <a:cs typeface="Calibri"/>
              <a:sym typeface="Calibri"/>
            </a:endParaRPr>
          </a:p>
        </p:txBody>
      </p:sp>
      <p:pic>
        <p:nvPicPr>
          <p:cNvPr id="172" name="Google Shape;172;p24"/>
          <p:cNvPicPr preferRelativeResize="0"/>
          <p:nvPr/>
        </p:nvPicPr>
        <p:blipFill>
          <a:blip r:embed="rId4">
            <a:alphaModFix/>
          </a:blip>
          <a:stretch>
            <a:fillRect/>
          </a:stretch>
        </p:blipFill>
        <p:spPr>
          <a:xfrm>
            <a:off x="3353725" y="793950"/>
            <a:ext cx="6748475" cy="5860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8" name="Google Shape;178;p25"/>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Example: A normal distribution</a:t>
            </a:r>
            <a:endParaRPr sz="4000">
              <a:solidFill>
                <a:schemeClr val="dk1"/>
              </a:solidFill>
              <a:latin typeface="Calibri"/>
              <a:ea typeface="Calibri"/>
              <a:cs typeface="Calibri"/>
              <a:sym typeface="Calibri"/>
            </a:endParaRPr>
          </a:p>
        </p:txBody>
      </p:sp>
      <p:sp>
        <p:nvSpPr>
          <p:cNvPr id="179" name="Google Shape;179;p25"/>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80" name="Google Shape;180;p25"/>
          <p:cNvPicPr preferRelativeResize="0"/>
          <p:nvPr/>
        </p:nvPicPr>
        <p:blipFill>
          <a:blip r:embed="rId4">
            <a:alphaModFix/>
          </a:blip>
          <a:stretch>
            <a:fillRect/>
          </a:stretch>
        </p:blipFill>
        <p:spPr>
          <a:xfrm>
            <a:off x="3967500" y="1003050"/>
            <a:ext cx="5715000" cy="573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6" name="Google Shape;186;p26"/>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 and Variables</a:t>
            </a:r>
            <a:endParaRPr sz="4000">
              <a:solidFill>
                <a:schemeClr val="dk1"/>
              </a:solidFill>
              <a:latin typeface="Calibri"/>
              <a:ea typeface="Calibri"/>
              <a:cs typeface="Calibri"/>
              <a:sym typeface="Calibri"/>
            </a:endParaRPr>
          </a:p>
        </p:txBody>
      </p:sp>
      <p:sp>
        <p:nvSpPr>
          <p:cNvPr id="187" name="Google Shape;187;p26"/>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 can describe two types of events/variables: discrete and continuous.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discrete variable is a variable that can only take on certain countable values. For example the number of houses in a street can be 1,2, 3 etc. but not 2.5 or 3.4.</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Continuous variables on the other hand can take on any values. Time, for example, is a continuous variable.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Both discrete and continuous variables are forms of a random variable; a variable whose numerical value is determined by chance. </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3" name="Google Shape;193;p27"/>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a:t>
            </a:r>
            <a:endParaRPr sz="4000">
              <a:solidFill>
                <a:schemeClr val="dk1"/>
              </a:solidFill>
              <a:latin typeface="Calibri"/>
              <a:ea typeface="Calibri"/>
              <a:cs typeface="Calibri"/>
              <a:sym typeface="Calibri"/>
            </a:endParaRPr>
          </a:p>
        </p:txBody>
      </p:sp>
      <p:sp>
        <p:nvSpPr>
          <p:cNvPr id="194" name="Google Shape;194;p2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95" name="Google Shape;195;p27"/>
          <p:cNvPicPr preferRelativeResize="0"/>
          <p:nvPr/>
        </p:nvPicPr>
        <p:blipFill>
          <a:blip r:embed="rId4">
            <a:alphaModFix/>
          </a:blip>
          <a:stretch>
            <a:fillRect/>
          </a:stretch>
        </p:blipFill>
        <p:spPr>
          <a:xfrm>
            <a:off x="2857250" y="1305277"/>
            <a:ext cx="8164850" cy="461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1" name="Google Shape;201;p28"/>
          <p:cNvSpPr txBox="1"/>
          <p:nvPr/>
        </p:nvSpPr>
        <p:spPr>
          <a:xfrm>
            <a:off x="2262716" y="838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Describing Probability Distributions</a:t>
            </a:r>
            <a:endParaRPr sz="4000">
              <a:solidFill>
                <a:srgbClr val="FEE599"/>
              </a:solidFill>
              <a:latin typeface="Calibri"/>
              <a:ea typeface="Calibri"/>
              <a:cs typeface="Calibri"/>
              <a:sym typeface="Calibri"/>
            </a:endParaRPr>
          </a:p>
        </p:txBody>
      </p:sp>
      <p:sp>
        <p:nvSpPr>
          <p:cNvPr id="202" name="Google Shape;202;p28"/>
          <p:cNvSpPr txBox="1"/>
          <p:nvPr/>
        </p:nvSpPr>
        <p:spPr>
          <a:xfrm>
            <a:off x="2394891" y="79629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revisit the normal distribution, we notice that the distribution is centered around something and has a certain width.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something is its</a:t>
            </a:r>
            <a:r>
              <a:rPr b="1" lang="en-US" sz="2800">
                <a:solidFill>
                  <a:srgbClr val="FEE599"/>
                </a:solidFill>
                <a:latin typeface="Calibri"/>
                <a:ea typeface="Calibri"/>
                <a:cs typeface="Calibri"/>
                <a:sym typeface="Calibri"/>
              </a:rPr>
              <a:t> mean</a:t>
            </a:r>
            <a:r>
              <a:rPr lang="en-US" sz="2800">
                <a:solidFill>
                  <a:srgbClr val="FEE599"/>
                </a:solidFill>
                <a:latin typeface="Calibri"/>
                <a:ea typeface="Calibri"/>
                <a:cs typeface="Calibri"/>
                <a:sym typeface="Calibri"/>
              </a:rPr>
              <a:t> and the width is its </a:t>
            </a:r>
            <a:r>
              <a:rPr b="1" lang="en-US" sz="2800">
                <a:solidFill>
                  <a:srgbClr val="FEE599"/>
                </a:solidFill>
                <a:latin typeface="Calibri"/>
                <a:ea typeface="Calibri"/>
                <a:cs typeface="Calibri"/>
                <a:sym typeface="Calibri"/>
              </a:rPr>
              <a:t>variance.</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203" name="Google Shape;203;p28"/>
          <p:cNvPicPr preferRelativeResize="0"/>
          <p:nvPr/>
        </p:nvPicPr>
        <p:blipFill>
          <a:blip r:embed="rId4">
            <a:alphaModFix/>
          </a:blip>
          <a:stretch>
            <a:fillRect/>
          </a:stretch>
        </p:blipFill>
        <p:spPr>
          <a:xfrm>
            <a:off x="6589050" y="2714425"/>
            <a:ext cx="5465025" cy="3998225"/>
          </a:xfrm>
          <a:prstGeom prst="rect">
            <a:avLst/>
          </a:prstGeom>
          <a:noFill/>
          <a:ln>
            <a:noFill/>
          </a:ln>
        </p:spPr>
      </p:pic>
      <p:cxnSp>
        <p:nvCxnSpPr>
          <p:cNvPr id="204" name="Google Shape;204;p28"/>
          <p:cNvCxnSpPr/>
          <p:nvPr/>
        </p:nvCxnSpPr>
        <p:spPr>
          <a:xfrm rot="10800000">
            <a:off x="5941050" y="4814025"/>
            <a:ext cx="3471900" cy="1344900"/>
          </a:xfrm>
          <a:prstGeom prst="straightConnector1">
            <a:avLst/>
          </a:prstGeom>
          <a:noFill/>
          <a:ln cap="flat" cmpd="sng" w="38100">
            <a:solidFill>
              <a:schemeClr val="accent2"/>
            </a:solidFill>
            <a:prstDash val="solid"/>
            <a:round/>
            <a:headEnd len="med" w="med" type="none"/>
            <a:tailEnd len="med" w="med" type="none"/>
          </a:ln>
        </p:spPr>
      </p:cxnSp>
      <p:sp>
        <p:nvSpPr>
          <p:cNvPr id="205" name="Google Shape;205;p28"/>
          <p:cNvSpPr txBox="1"/>
          <p:nvPr/>
        </p:nvSpPr>
        <p:spPr>
          <a:xfrm>
            <a:off x="4760675" y="4481700"/>
            <a:ext cx="11490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EE599"/>
                </a:solidFill>
              </a:rPr>
              <a:t>Mean</a:t>
            </a:r>
            <a:endParaRPr sz="2800">
              <a:solidFill>
                <a:srgbClr val="FEE599"/>
              </a:solidFill>
            </a:endParaRPr>
          </a:p>
        </p:txBody>
      </p:sp>
      <p:cxnSp>
        <p:nvCxnSpPr>
          <p:cNvPr id="206" name="Google Shape;206;p28"/>
          <p:cNvCxnSpPr/>
          <p:nvPr/>
        </p:nvCxnSpPr>
        <p:spPr>
          <a:xfrm>
            <a:off x="8948400" y="5367175"/>
            <a:ext cx="880200" cy="0"/>
          </a:xfrm>
          <a:prstGeom prst="straightConnector1">
            <a:avLst/>
          </a:prstGeom>
          <a:noFill/>
          <a:ln cap="flat" cmpd="sng" w="38100">
            <a:solidFill>
              <a:schemeClr val="accent2"/>
            </a:solidFill>
            <a:prstDash val="solid"/>
            <a:round/>
            <a:headEnd len="med" w="med" type="none"/>
            <a:tailEnd len="med" w="med" type="none"/>
          </a:ln>
        </p:spPr>
      </p:cxnSp>
      <p:cxnSp>
        <p:nvCxnSpPr>
          <p:cNvPr id="207" name="Google Shape;207;p28"/>
          <p:cNvCxnSpPr/>
          <p:nvPr/>
        </p:nvCxnSpPr>
        <p:spPr>
          <a:xfrm rot="10800000">
            <a:off x="5916825" y="4181275"/>
            <a:ext cx="3483900" cy="1185900"/>
          </a:xfrm>
          <a:prstGeom prst="straightConnector1">
            <a:avLst/>
          </a:prstGeom>
          <a:noFill/>
          <a:ln cap="flat" cmpd="sng" w="38100">
            <a:solidFill>
              <a:schemeClr val="accent2"/>
            </a:solidFill>
            <a:prstDash val="solid"/>
            <a:round/>
            <a:headEnd len="med" w="med" type="none"/>
            <a:tailEnd len="med" w="med" type="none"/>
          </a:ln>
        </p:spPr>
      </p:cxnSp>
      <p:sp>
        <p:nvSpPr>
          <p:cNvPr id="208" name="Google Shape;208;p28"/>
          <p:cNvSpPr txBox="1"/>
          <p:nvPr/>
        </p:nvSpPr>
        <p:spPr>
          <a:xfrm>
            <a:off x="4315275" y="3872100"/>
            <a:ext cx="17469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EE599"/>
                </a:solidFill>
              </a:rPr>
              <a:t>Variance</a:t>
            </a:r>
            <a:endParaRPr sz="2800">
              <a:solidFill>
                <a:srgbClr val="FEE5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4" name="Google Shape;214;p29"/>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215" name="Google Shape;215;p2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also known as expected value, of a discrete variable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is the weighted sum of all possible values of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 The weight here is the probability of value of</a:t>
            </a:r>
            <a:r>
              <a:rPr i="1" lang="en-US" sz="2800">
                <a:solidFill>
                  <a:srgbClr val="FEE599"/>
                </a:solidFill>
                <a:latin typeface="Calibri"/>
                <a:ea typeface="Calibri"/>
                <a:cs typeface="Calibri"/>
                <a:sym typeface="Calibri"/>
              </a:rPr>
              <a:t> [X] </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𝞵 = E[X]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is the number expected to appear when a die is rolled:</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457200" marR="0" rtl="0" algn="l">
              <a:spcBef>
                <a:spcPts val="0"/>
              </a:spcBef>
              <a:spcAft>
                <a:spcPts val="0"/>
              </a:spcAft>
              <a:buNone/>
            </a:pPr>
            <a:r>
              <a:rPr lang="en-US" sz="2800">
                <a:solidFill>
                  <a:srgbClr val="FEE599"/>
                </a:solidFill>
                <a:latin typeface="Calibri"/>
                <a:ea typeface="Calibri"/>
                <a:cs typeface="Calibri"/>
                <a:sym typeface="Calibri"/>
              </a:rPr>
              <a:t>E[X] = ⅙ (1) + ⅙ (2) + ⅙ (3) + ⅙ (4) + ⅙ (5) + ⅙ (6) = </a:t>
            </a:r>
            <a:r>
              <a:rPr b="1" lang="en-US" sz="2800" u="sng">
                <a:solidFill>
                  <a:srgbClr val="FEE599"/>
                </a:solidFill>
                <a:latin typeface="Calibri"/>
                <a:ea typeface="Calibri"/>
                <a:cs typeface="Calibri"/>
                <a:sym typeface="Calibri"/>
              </a:rPr>
              <a:t>3.5</a:t>
            </a:r>
            <a:endParaRPr b="1" sz="2800" u="sng">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Obviously we will never observe this number, but this represents the long-run mean for a die.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216" name="Google Shape;216;p29"/>
          <p:cNvSpPr txBox="1"/>
          <p:nvPr/>
        </p:nvSpPr>
        <p:spPr>
          <a:xfrm>
            <a:off x="5031600" y="2862275"/>
            <a:ext cx="3672300" cy="8871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2" name="Google Shape;222;p30"/>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223" name="Google Shape;223;p3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variance is the extent to which outcomes differ from the expected value.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𝞼</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E[X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Variance, then, can be interpreted as the expected value of:    [X - 𝝁]</a:t>
            </a:r>
            <a:r>
              <a:rPr baseline="30000" lang="en-US" sz="2800">
                <a:solidFill>
                  <a:srgbClr val="FEE599"/>
                </a:solidFill>
                <a:latin typeface="Calibri"/>
                <a:ea typeface="Calibri"/>
                <a:cs typeface="Calibri"/>
                <a:sym typeface="Calibri"/>
              </a:rPr>
              <a:t>2</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is the square all about? Well, the variance is actually the square of another prob. dist. descriptor called the</a:t>
            </a:r>
            <a:r>
              <a:rPr b="1" lang="en-US" sz="2800">
                <a:solidFill>
                  <a:srgbClr val="FEE599"/>
                </a:solidFill>
                <a:latin typeface="Calibri"/>
                <a:ea typeface="Calibri"/>
                <a:cs typeface="Calibri"/>
                <a:sym typeface="Calibri"/>
              </a:rPr>
              <a:t> standard deviation</a:t>
            </a:r>
            <a:r>
              <a:rPr lang="en-US" sz="2800">
                <a:solidFill>
                  <a:srgbClr val="FEE599"/>
                </a:solidFill>
                <a:latin typeface="Calibri"/>
                <a:ea typeface="Calibri"/>
                <a:cs typeface="Calibri"/>
                <a:sym typeface="Calibri"/>
              </a:rPr>
              <a:t>. The standard deviation is:    </a:t>
            </a:r>
            <a:r>
              <a:rPr b="1"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224" name="Google Shape;224;p30"/>
          <p:cNvSpPr txBox="1"/>
          <p:nvPr/>
        </p:nvSpPr>
        <p:spPr>
          <a:xfrm>
            <a:off x="4306725" y="2471225"/>
            <a:ext cx="5131500" cy="75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txBox="1"/>
          <p:nvPr/>
        </p:nvSpPr>
        <p:spPr>
          <a:xfrm>
            <a:off x="8140975" y="5618675"/>
            <a:ext cx="1401900" cy="562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𝜎</a:t>
            </a:r>
            <a:r>
              <a:rPr b="1" baseline="30000" lang="en-US" sz="2800">
                <a:solidFill>
                  <a:srgbClr val="FEE599"/>
                </a:solidFill>
                <a:latin typeface="Calibri"/>
                <a:ea typeface="Calibri"/>
                <a:cs typeface="Calibri"/>
                <a:sym typeface="Calibri"/>
              </a:rPr>
              <a:t>2</a:t>
            </a:r>
            <a:r>
              <a:rPr baseline="30000" lang="en-US" sz="2800">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  𝜎</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1" name="Google Shape;231;p31"/>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Binomial Distribution (Discrete)</a:t>
            </a:r>
            <a:endParaRPr sz="1800">
              <a:solidFill>
                <a:schemeClr val="dk1"/>
              </a:solidFill>
              <a:latin typeface="Calibri"/>
              <a:ea typeface="Calibri"/>
              <a:cs typeface="Calibri"/>
              <a:sym typeface="Calibri"/>
            </a:endParaRPr>
          </a:p>
        </p:txBody>
      </p:sp>
      <p:sp>
        <p:nvSpPr>
          <p:cNvPr id="232" name="Google Shape;232;p31"/>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Used to describe situation where there are: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n </a:t>
            </a:r>
            <a:r>
              <a:rPr lang="en-US" sz="2800">
                <a:solidFill>
                  <a:srgbClr val="FEE599"/>
                </a:solidFill>
                <a:latin typeface="Calibri"/>
                <a:ea typeface="Calibri"/>
                <a:cs typeface="Calibri"/>
                <a:sym typeface="Calibri"/>
              </a:rPr>
              <a:t>identical trials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   2 possible outcomes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   Prob. of success is same for each trial</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sz="2800">
                <a:solidFill>
                  <a:srgbClr val="FFD966"/>
                </a:solidFill>
                <a:latin typeface="Calibri"/>
                <a:ea typeface="Calibri"/>
                <a:cs typeface="Calibri"/>
                <a:sym typeface="Calibri"/>
              </a:rPr>
              <a:t>Mean = ∑np (where n is # of trial, and p is prob. of each trial)</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sz="2800">
                <a:solidFill>
                  <a:srgbClr val="FFD966"/>
                </a:solidFill>
                <a:latin typeface="Calibri"/>
                <a:ea typeface="Calibri"/>
                <a:cs typeface="Calibri"/>
                <a:sym typeface="Calibri"/>
              </a:rPr>
              <a:t>Standard deviation = ∑sqrt(np(1-p))</a:t>
            </a:r>
            <a:endParaRPr sz="2800">
              <a:solidFill>
                <a:srgbClr val="FFD9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Google Shape;93;p14"/>
          <p:cNvSpPr txBox="1"/>
          <p:nvPr/>
        </p:nvSpPr>
        <p:spPr>
          <a:xfrm>
            <a:off x="7184575" y="2688250"/>
            <a:ext cx="4717200" cy="21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Dealing with Imbalanced DataSets</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3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8" name="Google Shape;238;p32"/>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Binomial Distribution</a:t>
            </a:r>
            <a:endParaRPr sz="1800">
              <a:solidFill>
                <a:schemeClr val="dk1"/>
              </a:solidFill>
              <a:latin typeface="Calibri"/>
              <a:ea typeface="Calibri"/>
              <a:cs typeface="Calibri"/>
              <a:sym typeface="Calibri"/>
            </a:endParaRPr>
          </a:p>
        </p:txBody>
      </p:sp>
      <p:sp>
        <p:nvSpPr>
          <p:cNvPr id="239" name="Google Shape;239;p32"/>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We Pick 5 balls (X=5), what is the probability of picking 1 Black and 4 red ?  There are ⅔ black balls and ⅓ red balls.</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 </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5" name="Google Shape;245;p33"/>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Poisson Distribution</a:t>
            </a:r>
            <a:endParaRPr sz="1800">
              <a:solidFill>
                <a:schemeClr val="dk1"/>
              </a:solidFill>
              <a:latin typeface="Calibri"/>
              <a:ea typeface="Calibri"/>
              <a:cs typeface="Calibri"/>
              <a:sym typeface="Calibri"/>
            </a:endParaRPr>
          </a:p>
        </p:txBody>
      </p:sp>
      <p:sp>
        <p:nvSpPr>
          <p:cNvPr id="246" name="Google Shape;246;p33"/>
          <p:cNvSpPr txBox="1"/>
          <p:nvPr/>
        </p:nvSpPr>
        <p:spPr>
          <a:xfrm>
            <a:off x="2177150" y="9879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What if we have a situation where events randomly occur across time or intervals. What we ask here is, “What is the probability of observing X=x events in a given interval”.</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P(X=x) = </a:t>
            </a:r>
            <a:r>
              <a:rPr lang="en-US" sz="3800">
                <a:solidFill>
                  <a:srgbClr val="FFD966"/>
                </a:solidFill>
                <a:latin typeface="Calibri"/>
                <a:ea typeface="Calibri"/>
                <a:cs typeface="Calibri"/>
                <a:sym typeface="Calibri"/>
              </a:rPr>
              <a:t> (e</a:t>
            </a:r>
            <a:r>
              <a:rPr baseline="30000" lang="en-US" sz="3800">
                <a:solidFill>
                  <a:srgbClr val="FFD966"/>
                </a:solidFill>
                <a:latin typeface="Calibri"/>
                <a:ea typeface="Calibri"/>
                <a:cs typeface="Calibri"/>
                <a:sym typeface="Calibri"/>
              </a:rPr>
              <a:t>-ƛ</a:t>
            </a:r>
            <a:r>
              <a:rPr lang="en-US" sz="3800">
                <a:solidFill>
                  <a:srgbClr val="FFD966"/>
                </a:solidFill>
                <a:latin typeface="Calibri"/>
                <a:ea typeface="Calibri"/>
                <a:cs typeface="Calibri"/>
                <a:sym typeface="Calibri"/>
              </a:rPr>
              <a:t> * ƛ</a:t>
            </a:r>
            <a:r>
              <a:rPr baseline="30000" lang="en-US" sz="3800">
                <a:solidFill>
                  <a:srgbClr val="FFD966"/>
                </a:solidFill>
                <a:latin typeface="Calibri"/>
                <a:ea typeface="Calibri"/>
                <a:cs typeface="Calibri"/>
                <a:sym typeface="Calibri"/>
              </a:rPr>
              <a:t>x</a:t>
            </a:r>
            <a:r>
              <a:rPr lang="en-US" sz="3800">
                <a:solidFill>
                  <a:srgbClr val="FFD966"/>
                </a:solidFill>
                <a:latin typeface="Calibri"/>
                <a:ea typeface="Calibri"/>
                <a:cs typeface="Calibri"/>
                <a:sym typeface="Calibri"/>
              </a:rPr>
              <a:t>) / x! </a:t>
            </a:r>
            <a:r>
              <a:rPr lang="en-US" sz="2800">
                <a:solidFill>
                  <a:srgbClr val="FFD966"/>
                </a:solidFill>
                <a:latin typeface="Calibri"/>
                <a:ea typeface="Calibri"/>
                <a:cs typeface="Calibri"/>
                <a:sym typeface="Calibri"/>
              </a:rPr>
              <a:t>[ e = 2.79]</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Mean = ƛ</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Variance = ƛ</a:t>
            </a:r>
            <a:endParaRPr baseline="30000"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Lambda is the mean number of events per interval. </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Births in a hospital occur at an average of 1.8 births per hour.</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4 birth per interval (given mean is 1.8)?</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2 or more births per interval?</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observing 5 births in 2 hours?</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2" name="Google Shape;252;p34"/>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a:t>
            </a:r>
            <a:r>
              <a:rPr lang="en-US" sz="4400">
                <a:solidFill>
                  <a:srgbClr val="FEE599"/>
                </a:solidFill>
                <a:latin typeface="Calibri"/>
                <a:ea typeface="Calibri"/>
                <a:cs typeface="Calibri"/>
                <a:sym typeface="Calibri"/>
              </a:rPr>
              <a:t>Continuous</a:t>
            </a:r>
            <a:r>
              <a:rPr lang="en-US" sz="4400">
                <a:solidFill>
                  <a:srgbClr val="FEE599"/>
                </a:solidFill>
                <a:latin typeface="Calibri"/>
                <a:ea typeface="Calibri"/>
                <a:cs typeface="Calibri"/>
                <a:sym typeface="Calibri"/>
              </a:rPr>
              <a:t>  Variables</a:t>
            </a:r>
            <a:endParaRPr sz="1800">
              <a:solidFill>
                <a:schemeClr val="dk1"/>
              </a:solidFill>
              <a:latin typeface="Calibri"/>
              <a:ea typeface="Calibri"/>
              <a:cs typeface="Calibri"/>
              <a:sym typeface="Calibri"/>
            </a:endParaRPr>
          </a:p>
        </p:txBody>
      </p:sp>
      <p:sp>
        <p:nvSpPr>
          <p:cNvPr id="253" name="Google Shape;253;p34"/>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and variance of continuous variables are trickier. Instead of calculating the sum, we would calculate the integral of</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Similarly, the variance is: </a:t>
            </a:r>
            <a:endParaRPr sz="2800">
              <a:solidFill>
                <a:srgbClr val="FEE599"/>
              </a:solidFill>
              <a:latin typeface="Calibri"/>
              <a:ea typeface="Calibri"/>
              <a:cs typeface="Calibri"/>
              <a:sym typeface="Calibri"/>
            </a:endParaRPr>
          </a:p>
        </p:txBody>
      </p:sp>
      <p:sp>
        <p:nvSpPr>
          <p:cNvPr id="254" name="Google Shape;254;p34"/>
          <p:cNvSpPr txBox="1"/>
          <p:nvPr/>
        </p:nvSpPr>
        <p:spPr>
          <a:xfrm>
            <a:off x="4509950" y="2476650"/>
            <a:ext cx="5131500" cy="1228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pic>
        <p:nvPicPr>
          <p:cNvPr id="255" name="Google Shape;255;p34"/>
          <p:cNvPicPr preferRelativeResize="0"/>
          <p:nvPr/>
        </p:nvPicPr>
        <p:blipFill>
          <a:blip r:embed="rId4">
            <a:alphaModFix/>
          </a:blip>
          <a:stretch>
            <a:fillRect/>
          </a:stretch>
        </p:blipFill>
        <p:spPr>
          <a:xfrm>
            <a:off x="5356288" y="2647125"/>
            <a:ext cx="3438825" cy="873750"/>
          </a:xfrm>
          <a:prstGeom prst="rect">
            <a:avLst/>
          </a:prstGeom>
          <a:noFill/>
          <a:ln>
            <a:noFill/>
          </a:ln>
        </p:spPr>
      </p:pic>
      <p:pic>
        <p:nvPicPr>
          <p:cNvPr id="256" name="Google Shape;256;p34"/>
          <p:cNvPicPr preferRelativeResize="0"/>
          <p:nvPr/>
        </p:nvPicPr>
        <p:blipFill>
          <a:blip r:embed="rId5">
            <a:alphaModFix/>
          </a:blip>
          <a:stretch>
            <a:fillRect/>
          </a:stretch>
        </p:blipFill>
        <p:spPr>
          <a:xfrm>
            <a:off x="5045400" y="5041725"/>
            <a:ext cx="4745575" cy="873750"/>
          </a:xfrm>
          <a:prstGeom prst="rect">
            <a:avLst/>
          </a:prstGeom>
          <a:noFill/>
          <a:ln>
            <a:noFill/>
          </a:ln>
        </p:spPr>
      </p:pic>
      <p:sp>
        <p:nvSpPr>
          <p:cNvPr id="257" name="Google Shape;257;p34"/>
          <p:cNvSpPr txBox="1"/>
          <p:nvPr/>
        </p:nvSpPr>
        <p:spPr>
          <a:xfrm>
            <a:off x="4509950" y="4874000"/>
            <a:ext cx="5949000" cy="12675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sp>
        <p:nvSpPr>
          <p:cNvPr id="258" name="Google Shape;258;p34"/>
          <p:cNvSpPr txBox="1"/>
          <p:nvPr/>
        </p:nvSpPr>
        <p:spPr>
          <a:xfrm>
            <a:off x="2600825" y="2774400"/>
            <a:ext cx="20532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          </a:t>
            </a:r>
            <a:r>
              <a:rPr lang="en-US" sz="2400">
                <a:solidFill>
                  <a:srgbClr val="FEE599"/>
                </a:solidFill>
              </a:rPr>
              <a:t> </a:t>
            </a:r>
            <a:r>
              <a:rPr lang="en-US" sz="2400">
                <a:solidFill>
                  <a:schemeClr val="accent2"/>
                </a:solidFill>
              </a:rPr>
              <a:t>CDF:</a:t>
            </a:r>
            <a:endParaRPr sz="24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4" name="Google Shape;264;p35"/>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65" name="Google Shape;265;p35"/>
          <p:cNvSpPr txBox="1"/>
          <p:nvPr/>
        </p:nvSpPr>
        <p:spPr>
          <a:xfrm>
            <a:off x="3849175" y="1323625"/>
            <a:ext cx="7004400" cy="450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5"/>
          <p:cNvPicPr preferRelativeResize="0"/>
          <p:nvPr/>
        </p:nvPicPr>
        <p:blipFill>
          <a:blip r:embed="rId4">
            <a:alphaModFix/>
          </a:blip>
          <a:stretch>
            <a:fillRect/>
          </a:stretch>
        </p:blipFill>
        <p:spPr>
          <a:xfrm>
            <a:off x="4632675" y="1573625"/>
            <a:ext cx="5368000" cy="4029700"/>
          </a:xfrm>
          <a:prstGeom prst="rect">
            <a:avLst/>
          </a:prstGeom>
          <a:noFill/>
          <a:ln>
            <a:noFill/>
          </a:ln>
        </p:spPr>
      </p:pic>
      <p:sp>
        <p:nvSpPr>
          <p:cNvPr id="267" name="Google Shape;267;p35"/>
          <p:cNvSpPr txBox="1"/>
          <p:nvPr/>
        </p:nvSpPr>
        <p:spPr>
          <a:xfrm>
            <a:off x="3025200" y="5927175"/>
            <a:ext cx="80901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accent2"/>
                </a:solidFill>
              </a:rPr>
              <a:t>This function, </a:t>
            </a:r>
            <a:r>
              <a:rPr i="1" lang="en-US" sz="1800">
                <a:solidFill>
                  <a:schemeClr val="accent2"/>
                </a:solidFill>
              </a:rPr>
              <a:t>CDF</a:t>
            </a:r>
            <a:r>
              <a:rPr lang="en-US" sz="1800">
                <a:solidFill>
                  <a:schemeClr val="accent2"/>
                </a:solidFill>
              </a:rPr>
              <a:t>(</a:t>
            </a:r>
            <a:r>
              <a:rPr i="1" lang="en-US" sz="1800">
                <a:solidFill>
                  <a:schemeClr val="accent2"/>
                </a:solidFill>
              </a:rPr>
              <a:t>x</a:t>
            </a:r>
            <a:r>
              <a:rPr lang="en-US" sz="1800">
                <a:solidFill>
                  <a:schemeClr val="accent2"/>
                </a:solidFill>
              </a:rPr>
              <a:t>), simply tells us the odds of measuring any value up to and including </a:t>
            </a:r>
            <a:r>
              <a:rPr i="1" lang="en-US" sz="1800">
                <a:solidFill>
                  <a:schemeClr val="accent2"/>
                </a:solidFill>
              </a:rPr>
              <a:t>x</a:t>
            </a:r>
            <a:r>
              <a:rPr lang="en-US" sz="1800">
                <a:solidFill>
                  <a:schemeClr val="accent2"/>
                </a:solidFill>
              </a:rPr>
              <a:t>. </a:t>
            </a:r>
            <a:endParaRPr sz="180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3" name="Google Shape;273;p3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74" name="Google Shape;274;p36"/>
          <p:cNvSpPr txBox="1"/>
          <p:nvPr/>
        </p:nvSpPr>
        <p:spPr>
          <a:xfrm>
            <a:off x="3025200" y="5927175"/>
            <a:ext cx="80901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accent2"/>
                </a:solidFill>
              </a:rPr>
              <a:t>The PDF is the derivative of the CDF. </a:t>
            </a:r>
            <a:r>
              <a:rPr lang="en-US" sz="1800">
                <a:solidFill>
                  <a:schemeClr val="dk1"/>
                </a:solidFill>
              </a:rPr>
              <a:t>𝐹(𝑥)=∫</a:t>
            </a:r>
            <a:r>
              <a:rPr baseline="30000" lang="en-US" sz="1800">
                <a:solidFill>
                  <a:schemeClr val="dk1"/>
                </a:solidFill>
              </a:rPr>
              <a:t>𝑥</a:t>
            </a:r>
            <a:r>
              <a:rPr baseline="-25000" lang="en-US" sz="1800">
                <a:solidFill>
                  <a:schemeClr val="dk1"/>
                </a:solidFill>
              </a:rPr>
              <a:t>−∞ </a:t>
            </a:r>
            <a:r>
              <a:rPr lang="en-US" sz="1800">
                <a:solidFill>
                  <a:schemeClr val="dk1"/>
                </a:solidFill>
              </a:rPr>
              <a:t>𝑓(𝑥′)𝑑</a:t>
            </a:r>
            <a:r>
              <a:rPr lang="en-US" sz="1800">
                <a:latin typeface="Georgia"/>
                <a:ea typeface="Georgia"/>
                <a:cs typeface="Georgia"/>
                <a:sym typeface="Georgia"/>
              </a:rPr>
              <a:t>𝑥. </a:t>
            </a:r>
            <a:r>
              <a:rPr lang="en-US" sz="1800">
                <a:solidFill>
                  <a:schemeClr val="accent2"/>
                </a:solidFill>
              </a:rPr>
              <a:t>It is very similar to the probability of the random variable  at specific value.</a:t>
            </a:r>
            <a:endParaRPr sz="1800">
              <a:solidFill>
                <a:schemeClr val="accent2"/>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33333"/>
              </a:solidFill>
              <a:latin typeface="Georgia"/>
              <a:ea typeface="Georgia"/>
              <a:cs typeface="Georgia"/>
              <a:sym typeface="Georgia"/>
            </a:endParaRPr>
          </a:p>
          <a:p>
            <a:pPr indent="0" lvl="0" marL="0" rtl="0" algn="l">
              <a:spcBef>
                <a:spcPts val="0"/>
              </a:spcBef>
              <a:spcAft>
                <a:spcPts val="0"/>
              </a:spcAft>
              <a:buNone/>
            </a:pPr>
            <a:r>
              <a:t/>
            </a:r>
            <a:endParaRPr sz="1500">
              <a:solidFill>
                <a:srgbClr val="333333"/>
              </a:solidFill>
            </a:endParaRPr>
          </a:p>
        </p:txBody>
      </p:sp>
      <p:pic>
        <p:nvPicPr>
          <p:cNvPr id="275" name="Google Shape;275;p36"/>
          <p:cNvPicPr preferRelativeResize="0"/>
          <p:nvPr/>
        </p:nvPicPr>
        <p:blipFill>
          <a:blip r:embed="rId4">
            <a:alphaModFix/>
          </a:blip>
          <a:stretch>
            <a:fillRect/>
          </a:stretch>
        </p:blipFill>
        <p:spPr>
          <a:xfrm>
            <a:off x="3184050" y="2167575"/>
            <a:ext cx="7772400" cy="2664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3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1" name="Google Shape;281;p3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82" name="Google Shape;282;p3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Due to the problem of uncountability, how can we assign positive possibilities where the sum will  be 1?</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we can assign probabilities to intervals of outcomes instead of individual outcomes. </a:t>
            </a:r>
            <a:endParaRPr sz="2800">
              <a:solidFill>
                <a:srgbClr val="FEE599"/>
              </a:solidFill>
              <a:latin typeface="Calibri"/>
              <a:ea typeface="Calibri"/>
              <a:cs typeface="Calibri"/>
              <a:sym typeface="Calibri"/>
            </a:endParaRPr>
          </a:p>
        </p:txBody>
      </p:sp>
      <p:pic>
        <p:nvPicPr>
          <p:cNvPr id="283" name="Google Shape;283;p37"/>
          <p:cNvPicPr preferRelativeResize="0"/>
          <p:nvPr/>
        </p:nvPicPr>
        <p:blipFill>
          <a:blip r:embed="rId4">
            <a:alphaModFix/>
          </a:blip>
          <a:stretch>
            <a:fillRect/>
          </a:stretch>
        </p:blipFill>
        <p:spPr>
          <a:xfrm>
            <a:off x="4303150" y="3172275"/>
            <a:ext cx="5314950" cy="3448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3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9" name="Google Shape;289;p38"/>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90" name="Google Shape;290;p3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a probability density function.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density curve for a continuous random variable is analogous to the probability distribution for a discrete random variable, and the population mean and the standard deviation have the same interpretation.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3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6" name="Google Shape;296;p39"/>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97" name="Google Shape;297;p3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Different random variables are measure differently (stock prices, height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describe a rarely occurring random variables, we may say “Someone who is 1 foot taller than the average indian male only has a 0.007 chance of existing”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it is difficult to compare measurements across random variables.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n the eighteenth and nineteenth centuries, researchers dis- covered that when variables are standardized their probability distributions are often virtually identical!</a:t>
            </a:r>
            <a:endParaRPr sz="2800">
              <a:solidFill>
                <a:srgbClr val="FEE59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3" name="Google Shape;303;p40"/>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304" name="Google Shape;304;p4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way to standardize variables is to transform their mean and variance so that different variables have the same mean and the same standard deviation.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standardize a random variable X, we subtract X</a:t>
            </a:r>
            <a:r>
              <a:rPr baseline="-25000" i="1"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from  its mean  and then divide by its standard deviation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Z measures how many standard deviations X is above or below its mean. If X is equal to its mean, Z is equal to 0. If X is one standard deviation above its mean, Z is equal to 1.</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305" name="Google Shape;305;p40"/>
          <p:cNvPicPr preferRelativeResize="0"/>
          <p:nvPr/>
        </p:nvPicPr>
        <p:blipFill>
          <a:blip r:embed="rId4">
            <a:alphaModFix/>
          </a:blip>
          <a:stretch>
            <a:fillRect/>
          </a:stretch>
        </p:blipFill>
        <p:spPr>
          <a:xfrm>
            <a:off x="5320500" y="3704800"/>
            <a:ext cx="2721575" cy="1257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4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1" name="Google Shape;311;p41"/>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12" name="Google Shape;312;p41"/>
          <p:cNvSpPr txBox="1"/>
          <p:nvPr/>
        </p:nvSpPr>
        <p:spPr>
          <a:xfrm>
            <a:off x="2177150" y="148657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theorem states that if Z is a standardized sum of N independent, identically distributed (discrete or continuous) random variables with a finite, non-zero standard deviation, then the probability distribution of Z approaches the normal distribution as N increases.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normal distribution is just a bell shaped curve</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pic>
        <p:nvPicPr>
          <p:cNvPr id="313" name="Google Shape;313;p41"/>
          <p:cNvPicPr preferRelativeResize="0"/>
          <p:nvPr/>
        </p:nvPicPr>
        <p:blipFill>
          <a:blip r:embed="rId4">
            <a:alphaModFix/>
          </a:blip>
          <a:stretch>
            <a:fillRect/>
          </a:stretch>
        </p:blipFill>
        <p:spPr>
          <a:xfrm>
            <a:off x="4377075" y="4274650"/>
            <a:ext cx="4140275" cy="239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Google Shape;99;p1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Whats the exact problem?</a:t>
            </a:r>
            <a:endParaRPr sz="1800">
              <a:solidFill>
                <a:schemeClr val="dk1"/>
              </a:solidFill>
              <a:latin typeface="Calibri"/>
              <a:ea typeface="Calibri"/>
              <a:cs typeface="Calibri"/>
              <a:sym typeface="Calibri"/>
            </a:endParaRPr>
          </a:p>
        </p:txBody>
      </p:sp>
      <p:sp>
        <p:nvSpPr>
          <p:cNvPr id="100" name="Google Shape;100;p15"/>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01" name="Google Shape;101;p15"/>
          <p:cNvPicPr preferRelativeResize="0"/>
          <p:nvPr/>
        </p:nvPicPr>
        <p:blipFill>
          <a:blip r:embed="rId4">
            <a:alphaModFix/>
          </a:blip>
          <a:stretch>
            <a:fillRect/>
          </a:stretch>
        </p:blipFill>
        <p:spPr>
          <a:xfrm>
            <a:off x="2723350" y="1453050"/>
            <a:ext cx="8305800" cy="4800600"/>
          </a:xfrm>
          <a:prstGeom prst="rect">
            <a:avLst/>
          </a:prstGeom>
          <a:noFill/>
          <a:ln>
            <a:noFill/>
          </a:ln>
        </p:spPr>
      </p:pic>
      <p:sp>
        <p:nvSpPr>
          <p:cNvPr id="102" name="Google Shape;102;p15"/>
          <p:cNvSpPr txBox="1"/>
          <p:nvPr/>
        </p:nvSpPr>
        <p:spPr>
          <a:xfrm>
            <a:off x="8952400" y="4777325"/>
            <a:ext cx="16974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A61C00"/>
                </a:solidFill>
              </a:rPr>
              <a:t>Defaulters</a:t>
            </a:r>
            <a:endParaRPr sz="1800">
              <a:solidFill>
                <a:srgbClr val="A61C00"/>
              </a:solidFill>
            </a:endParaRPr>
          </a:p>
        </p:txBody>
      </p:sp>
      <p:sp>
        <p:nvSpPr>
          <p:cNvPr id="103" name="Google Shape;103;p15"/>
          <p:cNvSpPr txBox="1"/>
          <p:nvPr/>
        </p:nvSpPr>
        <p:spPr>
          <a:xfrm>
            <a:off x="4738150" y="1767650"/>
            <a:ext cx="1818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A61C00"/>
                </a:solidFill>
              </a:rPr>
              <a:t>Non-</a:t>
            </a:r>
            <a:r>
              <a:rPr lang="en-US" sz="1800">
                <a:solidFill>
                  <a:srgbClr val="A61C00"/>
                </a:solidFill>
              </a:rPr>
              <a:t>Defaulters</a:t>
            </a:r>
            <a:endParaRPr sz="1800">
              <a:solidFill>
                <a:srgbClr val="A61C00"/>
              </a:solidFill>
            </a:endParaRPr>
          </a:p>
        </p:txBody>
      </p:sp>
      <p:sp>
        <p:nvSpPr>
          <p:cNvPr id="104" name="Google Shape;104;p15"/>
          <p:cNvSpPr txBox="1"/>
          <p:nvPr/>
        </p:nvSpPr>
        <p:spPr>
          <a:xfrm rot="-5400000">
            <a:off x="2060450" y="2854875"/>
            <a:ext cx="1818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A61C00"/>
                </a:solidFill>
              </a:rPr>
              <a:t>Count </a:t>
            </a:r>
            <a:endParaRPr sz="1900">
              <a:solidFill>
                <a:srgbClr val="A61C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9" name="Google Shape;319;p42"/>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20" name="Google Shape;320;p42"/>
          <p:cNvSpPr txBox="1"/>
          <p:nvPr/>
        </p:nvSpPr>
        <p:spPr>
          <a:xfrm>
            <a:off x="2177150" y="1594652"/>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normal distribution is important because it so often appears even when N is quite small. An N above 30 is usually sufficient to achieve a normal distribution.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68,95,99 rule:</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P[-1 &lt; Z &lt;1]= 0.68</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P[-2 &lt; Z &lt; 2]= 0.95</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P[-3 &lt; Z &lt; 3] = 0.99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4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6" name="Google Shape;326;p43"/>
          <p:cNvSpPr txBox="1"/>
          <p:nvPr/>
        </p:nvSpPr>
        <p:spPr>
          <a:xfrm>
            <a:off x="2177150" y="103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Sampling</a:t>
            </a:r>
            <a:endParaRPr sz="1800">
              <a:solidFill>
                <a:schemeClr val="dk1"/>
              </a:solidFill>
              <a:latin typeface="Calibri"/>
              <a:ea typeface="Calibri"/>
              <a:cs typeface="Calibri"/>
              <a:sym typeface="Calibri"/>
            </a:endParaRPr>
          </a:p>
        </p:txBody>
      </p:sp>
      <p:sp>
        <p:nvSpPr>
          <p:cNvPr id="327" name="Google Shape;327;p43"/>
          <p:cNvSpPr txBox="1"/>
          <p:nvPr/>
        </p:nvSpPr>
        <p:spPr>
          <a:xfrm>
            <a:off x="2224850" y="937727"/>
            <a:ext cx="9797100" cy="53106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0"/>
              </a:spcBef>
              <a:spcAft>
                <a:spcPts val="0"/>
              </a:spcAft>
              <a:buClr>
                <a:srgbClr val="FEE599"/>
              </a:buClr>
              <a:buSzPts val="2700"/>
              <a:buChar char="-"/>
            </a:pPr>
            <a:r>
              <a:rPr lang="en-US" sz="2700">
                <a:solidFill>
                  <a:srgbClr val="FEE599"/>
                </a:solidFill>
                <a:latin typeface="Calibri"/>
                <a:ea typeface="Calibri"/>
                <a:cs typeface="Calibri"/>
                <a:sym typeface="Calibri"/>
              </a:rPr>
              <a:t>Until now, our discussions of probability distributions, means and standard deviations have been actually about the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The population is the entire group of items that interests us. </a:t>
            </a:r>
            <a:endParaRPr sz="2700">
              <a:solidFill>
                <a:srgbClr val="FEE599"/>
              </a:solidFill>
              <a:latin typeface="Calibri"/>
              <a:ea typeface="Calibri"/>
              <a:cs typeface="Calibri"/>
              <a:sym typeface="Calibri"/>
            </a:endParaRPr>
          </a:p>
          <a:p>
            <a:pPr indent="-400050" lvl="0" marL="457200" rtl="0" algn="l">
              <a:lnSpc>
                <a:spcPct val="115000"/>
              </a:lnSpc>
              <a:spcBef>
                <a:spcPts val="0"/>
              </a:spcBef>
              <a:spcAft>
                <a:spcPts val="0"/>
              </a:spcAft>
              <a:buClr>
                <a:srgbClr val="FEE599"/>
              </a:buClr>
              <a:buSzPts val="2700"/>
              <a:buFont typeface="Calibri"/>
              <a:buChar char="-"/>
            </a:pPr>
            <a:r>
              <a:rPr lang="en-US" sz="2700">
                <a:solidFill>
                  <a:srgbClr val="FEE599"/>
                </a:solidFill>
                <a:latin typeface="Calibri"/>
                <a:ea typeface="Calibri"/>
                <a:cs typeface="Calibri"/>
                <a:sym typeface="Calibri"/>
              </a:rPr>
              <a:t>To say the “mean height of indian men” can either imply:</a:t>
            </a:r>
            <a:endParaRPr sz="2700">
              <a:solidFill>
                <a:srgbClr val="FEE599"/>
              </a:solidFill>
              <a:latin typeface="Calibri"/>
              <a:ea typeface="Calibri"/>
              <a:cs typeface="Calibri"/>
              <a:sym typeface="Calibri"/>
            </a:endParaRPr>
          </a:p>
          <a:p>
            <a:pPr indent="-400050" lvl="0" marL="914400" rtl="0" algn="l">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The entire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of indian was used to determine the mean</a:t>
            </a:r>
            <a:endParaRPr sz="2700">
              <a:solidFill>
                <a:srgbClr val="FEE599"/>
              </a:solidFill>
              <a:latin typeface="Calibri"/>
              <a:ea typeface="Calibri"/>
              <a:cs typeface="Calibri"/>
              <a:sym typeface="Calibri"/>
            </a:endParaRPr>
          </a:p>
          <a:p>
            <a:pPr indent="-400050" lvl="0" marL="914400" rtl="0" algn="l">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A </a:t>
            </a:r>
            <a:r>
              <a:rPr b="1" lang="en-US" sz="2700">
                <a:solidFill>
                  <a:srgbClr val="FEE599"/>
                </a:solidFill>
                <a:latin typeface="Calibri"/>
                <a:ea typeface="Calibri"/>
                <a:cs typeface="Calibri"/>
                <a:sym typeface="Calibri"/>
              </a:rPr>
              <a:t>sample </a:t>
            </a:r>
            <a:r>
              <a:rPr lang="en-US" sz="2700">
                <a:solidFill>
                  <a:srgbClr val="FEE599"/>
                </a:solidFill>
                <a:latin typeface="Calibri"/>
                <a:ea typeface="Calibri"/>
                <a:cs typeface="Calibri"/>
                <a:sym typeface="Calibri"/>
              </a:rPr>
              <a:t>of indian men were randomly selected to be representational of the population. </a:t>
            </a:r>
            <a:endParaRPr sz="2700">
              <a:solidFill>
                <a:srgbClr val="FEE599"/>
              </a:solidFill>
              <a:latin typeface="Calibri"/>
              <a:ea typeface="Calibri"/>
              <a:cs typeface="Calibri"/>
              <a:sym typeface="Calibri"/>
            </a:endParaRPr>
          </a:p>
          <a:p>
            <a:pPr indent="0" lvl="0" marL="0" rtl="0" algn="l">
              <a:lnSpc>
                <a:spcPct val="115000"/>
              </a:lnSpc>
              <a:spcBef>
                <a:spcPts val="1600"/>
              </a:spcBef>
              <a:spcAft>
                <a:spcPts val="1600"/>
              </a:spcAft>
              <a:buClr>
                <a:schemeClr val="dk1"/>
              </a:buClr>
              <a:buSzPts val="1100"/>
              <a:buFont typeface="Arial"/>
              <a:buNone/>
            </a:pPr>
            <a:r>
              <a:rPr lang="en-US" sz="2700">
                <a:solidFill>
                  <a:srgbClr val="FEE599"/>
                </a:solidFill>
                <a:latin typeface="Calibri"/>
                <a:ea typeface="Calibri"/>
                <a:cs typeface="Calibri"/>
                <a:sym typeface="Calibri"/>
              </a:rPr>
              <a:t>Often we are unable to measure the entire population and are left taking samples of the population. </a:t>
            </a:r>
            <a:r>
              <a:rPr i="1" lang="en-US" sz="2700">
                <a:solidFill>
                  <a:srgbClr val="FEE599"/>
                </a:solidFill>
                <a:latin typeface="Calibri"/>
                <a:ea typeface="Calibri"/>
                <a:cs typeface="Calibri"/>
                <a:sym typeface="Calibri"/>
              </a:rPr>
              <a:t>Care must be taken in inferring or estimating from the sample.</a:t>
            </a:r>
            <a:endParaRPr sz="2700">
              <a:solidFill>
                <a:srgbClr val="FEE599"/>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4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3" name="Google Shape;333;p44"/>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334" name="Google Shape;334;p44"/>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Let X</a:t>
            </a:r>
            <a:r>
              <a:rPr baseline="-25000" lang="en-US" sz="2400">
                <a:solidFill>
                  <a:srgbClr val="FEE599"/>
                </a:solidFill>
              </a:rPr>
              <a:t>bytemean</a:t>
            </a:r>
            <a:r>
              <a:rPr lang="en-US" sz="2400">
                <a:solidFill>
                  <a:srgbClr val="FEE599"/>
                </a:solidFill>
              </a:rPr>
              <a:t> be the “sample average” of the 30 students in our class. 	 	 	 		</a:t>
            </a:r>
            <a:endParaRPr sz="2400">
              <a:solidFill>
                <a:srgbClr val="FEE599"/>
              </a:solidFill>
            </a:endParaRPr>
          </a:p>
          <a:p>
            <a:pPr indent="0" lvl="0" marL="0" rtl="0" algn="l">
              <a:lnSpc>
                <a:spcPct val="115000"/>
              </a:lnSpc>
              <a:spcBef>
                <a:spcPts val="1600"/>
              </a:spcBef>
              <a:spcAft>
                <a:spcPts val="0"/>
              </a:spcAft>
              <a:buNone/>
            </a:pPr>
            <a:r>
              <a:rPr lang="en-US" sz="2400">
                <a:solidFill>
                  <a:srgbClr val="FEE599"/>
                </a:solidFill>
              </a:rPr>
              <a:t>It is tempting to regard a sample average as definitive. Our particular sample is just one of many samples that might have been selected; other samples would yield somewhat different sample averages.  </a:t>
            </a:r>
            <a:endParaRPr sz="2400">
              <a:solidFill>
                <a:srgbClr val="FEE599"/>
              </a:solidFill>
            </a:endParaRPr>
          </a:p>
          <a:p>
            <a:pPr indent="0" lvl="0" marL="0" rtl="0" algn="l">
              <a:lnSpc>
                <a:spcPct val="115000"/>
              </a:lnSpc>
              <a:spcBef>
                <a:spcPts val="1600"/>
              </a:spcBef>
              <a:spcAft>
                <a:spcPts val="1600"/>
              </a:spcAft>
              <a:buNone/>
            </a:pPr>
            <a:r>
              <a:rPr lang="en-US" sz="2400">
                <a:solidFill>
                  <a:srgbClr val="FEE599"/>
                </a:solidFill>
              </a:rPr>
              <a:t>But we can use probabilities to deduce how likely it is that a sample will be selected whose mean is close to the population mean. </a:t>
            </a:r>
            <a:endParaRPr sz="2400">
              <a:solidFill>
                <a:srgbClr val="FEE5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4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0" name="Google Shape;340;p45"/>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341" name="Google Shape;341;p45"/>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The mean and standard deviation of our sample are similar to the population mean and standard deviation:</a:t>
            </a:r>
            <a:endParaRPr sz="2400">
              <a:solidFill>
                <a:srgbClr val="FEE599"/>
              </a:solidFill>
            </a:endParaRPr>
          </a:p>
          <a:p>
            <a:pPr indent="0" lvl="0" marL="0" rtl="0" algn="l">
              <a:lnSpc>
                <a:spcPct val="115000"/>
              </a:lnSpc>
              <a:spcBef>
                <a:spcPts val="1600"/>
              </a:spcBef>
              <a:spcAft>
                <a:spcPts val="1600"/>
              </a:spcAft>
              <a:buNone/>
            </a:pPr>
            <a:br>
              <a:rPr lang="en-US" sz="2400">
                <a:solidFill>
                  <a:srgbClr val="FEE599"/>
                </a:solidFill>
              </a:rPr>
            </a:br>
            <a:br>
              <a:rPr lang="en-US" sz="2400">
                <a:solidFill>
                  <a:srgbClr val="FEE599"/>
                </a:solidFill>
              </a:rPr>
            </a:br>
            <a:br>
              <a:rPr lang="en-US" sz="2400">
                <a:solidFill>
                  <a:srgbClr val="FEE599"/>
                </a:solidFill>
              </a:rPr>
            </a:br>
            <a:br>
              <a:rPr lang="en-US" sz="2400">
                <a:solidFill>
                  <a:srgbClr val="FEE599"/>
                </a:solidFill>
              </a:rPr>
            </a:br>
            <a:r>
              <a:rPr lang="en-US" sz="2400">
                <a:solidFill>
                  <a:srgbClr val="FEE599"/>
                </a:solidFill>
              </a:rPr>
              <a:t>We will use these to determine the </a:t>
            </a:r>
            <a:r>
              <a:rPr b="1" lang="en-US" sz="2400">
                <a:solidFill>
                  <a:srgbClr val="FEE599"/>
                </a:solidFill>
              </a:rPr>
              <a:t>confidence interval </a:t>
            </a:r>
            <a:r>
              <a:rPr lang="en-US" sz="2400">
                <a:solidFill>
                  <a:srgbClr val="FEE599"/>
                </a:solidFill>
              </a:rPr>
              <a:t> that the sample mean is close to the population mean. </a:t>
            </a:r>
            <a:br>
              <a:rPr lang="en-US" sz="2400">
                <a:solidFill>
                  <a:srgbClr val="FEE599"/>
                </a:solidFill>
              </a:rPr>
            </a:br>
            <a:endParaRPr sz="2400">
              <a:solidFill>
                <a:srgbClr val="FEE599"/>
              </a:solidFill>
            </a:endParaRPr>
          </a:p>
        </p:txBody>
      </p:sp>
      <p:pic>
        <p:nvPicPr>
          <p:cNvPr id="342" name="Google Shape;342;p45"/>
          <p:cNvPicPr preferRelativeResize="0"/>
          <p:nvPr/>
        </p:nvPicPr>
        <p:blipFill>
          <a:blip r:embed="rId4">
            <a:alphaModFix/>
          </a:blip>
          <a:stretch>
            <a:fillRect/>
          </a:stretch>
        </p:blipFill>
        <p:spPr>
          <a:xfrm>
            <a:off x="4546850" y="2526563"/>
            <a:ext cx="4294725" cy="1292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4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8" name="Google Shape;348;p4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   Student’s t-distribution</a:t>
            </a:r>
            <a:endParaRPr sz="1800">
              <a:solidFill>
                <a:schemeClr val="dk1"/>
              </a:solidFill>
              <a:latin typeface="Calibri"/>
              <a:ea typeface="Calibri"/>
              <a:cs typeface="Calibri"/>
              <a:sym typeface="Calibri"/>
            </a:endParaRPr>
          </a:p>
        </p:txBody>
      </p:sp>
      <p:sp>
        <p:nvSpPr>
          <p:cNvPr id="349" name="Google Shape;349;p46"/>
          <p:cNvSpPr txBox="1"/>
          <p:nvPr/>
        </p:nvSpPr>
        <p:spPr>
          <a:xfrm>
            <a:off x="2128500" y="102837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None/>
            </a:pPr>
            <a:r>
              <a:rPr lang="en-US" sz="2400">
                <a:solidFill>
                  <a:srgbClr val="FEE599"/>
                </a:solidFill>
              </a:rPr>
              <a:t>A statistician, Gosset, found that sample distributions, for samples larger than 30, were also normally distributed. This means that now we can use the normal distribution to determine the likelihood of an event occurring.</a:t>
            </a:r>
            <a:br>
              <a:rPr lang="en-US" sz="2400">
                <a:solidFill>
                  <a:srgbClr val="FEE599"/>
                </a:solidFill>
              </a:rPr>
            </a:br>
            <a:r>
              <a:rPr lang="en-US" sz="2400">
                <a:solidFill>
                  <a:srgbClr val="FEE599"/>
                </a:solidFill>
              </a:rPr>
              <a:t>In the example we will take, we will analyze the likelihood of a sample mean occurring. Specifically, we will create an interval such that we want to be 95%  (or some other %-level) sure that our interval encompasses the true population mean.</a:t>
            </a:r>
            <a:br>
              <a:rPr lang="en-US" sz="2400">
                <a:solidFill>
                  <a:srgbClr val="FEE599"/>
                </a:solidFill>
              </a:rPr>
            </a:br>
            <a:r>
              <a:rPr lang="en-US" sz="2400">
                <a:solidFill>
                  <a:srgbClr val="FEE599"/>
                </a:solidFill>
              </a:rPr>
              <a:t>So given a sample mean, we are evaluating its proximity to the true mean by creating an interval in which we say that if repeated samples were taken and the 95% confidence interval computed for each sample, 95% of the intervals would contain the population mean. Naturally, 5% of the intervals would not contain the population mean.</a:t>
            </a:r>
            <a:br>
              <a:rPr lang="en-US" sz="2400">
                <a:solidFill>
                  <a:srgbClr val="FEE599"/>
                </a:solidFill>
              </a:rPr>
            </a:br>
            <a:endParaRPr sz="2400">
              <a:solidFill>
                <a:srgbClr val="FEE5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55" name="Google Shape;355;p4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Confidence Interval Formula</a:t>
            </a:r>
            <a:endParaRPr sz="1800">
              <a:solidFill>
                <a:schemeClr val="dk1"/>
              </a:solidFill>
              <a:latin typeface="Calibri"/>
              <a:ea typeface="Calibri"/>
              <a:cs typeface="Calibri"/>
              <a:sym typeface="Calibri"/>
            </a:endParaRPr>
          </a:p>
        </p:txBody>
      </p:sp>
      <p:sp>
        <p:nvSpPr>
          <p:cNvPr id="356" name="Google Shape;356;p4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381000" lvl="0" marL="457200" rtl="0" algn="l">
              <a:lnSpc>
                <a:spcPct val="115000"/>
              </a:lnSpc>
              <a:spcBef>
                <a:spcPts val="1600"/>
              </a:spcBef>
              <a:spcAft>
                <a:spcPts val="0"/>
              </a:spcAft>
              <a:buClr>
                <a:srgbClr val="FEE599"/>
              </a:buClr>
              <a:buSzPts val="2400"/>
              <a:buChar char="-"/>
            </a:pPr>
            <a:r>
              <a:rPr lang="en-US" sz="2400">
                <a:solidFill>
                  <a:srgbClr val="FEE599"/>
                </a:solidFill>
              </a:rPr>
              <a:t>So we are standardizing our sample data. Then we are choosing a level of confidence we want (how sure we want to be of our results) and then we use the above formula.</a:t>
            </a:r>
            <a:endParaRPr sz="2400">
              <a:solidFill>
                <a:srgbClr val="FEE599"/>
              </a:solidFill>
            </a:endParaRPr>
          </a:p>
        </p:txBody>
      </p:sp>
      <p:pic>
        <p:nvPicPr>
          <p:cNvPr id="357" name="Google Shape;357;p47"/>
          <p:cNvPicPr preferRelativeResize="0"/>
          <p:nvPr/>
        </p:nvPicPr>
        <p:blipFill>
          <a:blip r:embed="rId4">
            <a:alphaModFix/>
          </a:blip>
          <a:stretch>
            <a:fillRect/>
          </a:stretch>
        </p:blipFill>
        <p:spPr>
          <a:xfrm>
            <a:off x="3710175" y="1827775"/>
            <a:ext cx="6090625" cy="1306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Google Shape;362;p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63" name="Google Shape;363;p48"/>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Example: Creating a 95% and 99% confidence interval</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64" name="Google Shape;364;p48"/>
          <p:cNvSpPr txBox="1"/>
          <p:nvPr/>
        </p:nvSpPr>
        <p:spPr>
          <a:xfrm>
            <a:off x="2177150" y="1995200"/>
            <a:ext cx="9797100" cy="462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A group of 30 foot surgery patients had a mean weight of 240 pounds. The  standard deviation for foot patients is  25 pounds. Find a confidence interval for a sample for the true mean weight of all foot surgery patients. Find a 95% CI.</a:t>
            </a:r>
            <a:endParaRPr sz="2400">
              <a:solidFill>
                <a:srgbClr val="FEE599"/>
              </a:solidFill>
            </a:endParaRPr>
          </a:p>
          <a:p>
            <a:pPr indent="0" lvl="0" marL="0" rtl="0" algn="l">
              <a:lnSpc>
                <a:spcPct val="115000"/>
              </a:lnSpc>
              <a:spcBef>
                <a:spcPts val="1600"/>
              </a:spcBef>
              <a:spcAft>
                <a:spcPts val="0"/>
              </a:spcAft>
              <a:buNone/>
            </a:pPr>
            <a:br>
              <a:rPr lang="en-US" sz="2400">
                <a:solidFill>
                  <a:srgbClr val="FEE599"/>
                </a:solidFill>
              </a:rPr>
            </a:br>
            <a:r>
              <a:rPr lang="en-US" sz="2400">
                <a:solidFill>
                  <a:srgbClr val="FEE599"/>
                </a:solidFill>
              </a:rPr>
              <a:t>Step 1: Find Degrees of Freedom = N-1 = 30-1 = 29</a:t>
            </a:r>
            <a:br>
              <a:rPr lang="en-US" sz="2400">
                <a:solidFill>
                  <a:srgbClr val="FEE599"/>
                </a:solidFill>
              </a:rPr>
            </a:br>
            <a:r>
              <a:rPr lang="en-US" sz="2400">
                <a:solidFill>
                  <a:srgbClr val="FEE599"/>
                </a:solidFill>
              </a:rPr>
              <a:t>Step 2: Choose a confidence level (0.05) and divide by 2 = 0.025</a:t>
            </a:r>
            <a:br>
              <a:rPr lang="en-US" sz="2400">
                <a:solidFill>
                  <a:srgbClr val="FEE599"/>
                </a:solidFill>
              </a:rPr>
            </a:br>
            <a:r>
              <a:rPr lang="en-US" sz="2400">
                <a:solidFill>
                  <a:srgbClr val="FEE599"/>
                </a:solidFill>
              </a:rPr>
              <a:t>Step 3: Identify a critical t using Students t- table = 2.045</a:t>
            </a:r>
            <a:br>
              <a:rPr lang="en-US" sz="2400">
                <a:solidFill>
                  <a:srgbClr val="FEE599"/>
                </a:solidFill>
              </a:rPr>
            </a:br>
            <a:r>
              <a:rPr lang="en-US" sz="2400">
                <a:solidFill>
                  <a:srgbClr val="FEE599"/>
                </a:solidFill>
              </a:rPr>
              <a:t>Step 4: Calculate sample standard error  = 25/sq.root(30) = 4.5</a:t>
            </a:r>
            <a:br>
              <a:rPr lang="en-US" sz="2400">
                <a:solidFill>
                  <a:srgbClr val="FEE599"/>
                </a:solidFill>
              </a:rPr>
            </a:b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1600"/>
              </a:spcAft>
              <a:buNone/>
            </a:pPr>
            <a:r>
              <a:t/>
            </a:r>
            <a:endParaRPr sz="2400">
              <a:solidFill>
                <a:srgbClr val="FEE5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70" name="Google Shape;370;p49"/>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Contd.</a:t>
            </a:r>
            <a:endParaRPr sz="1800">
              <a:solidFill>
                <a:schemeClr val="dk1"/>
              </a:solidFill>
              <a:latin typeface="Calibri"/>
              <a:ea typeface="Calibri"/>
              <a:cs typeface="Calibri"/>
              <a:sym typeface="Calibri"/>
            </a:endParaRPr>
          </a:p>
        </p:txBody>
      </p:sp>
      <p:sp>
        <p:nvSpPr>
          <p:cNvPr id="371" name="Google Shape;371;p49"/>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400">
                <a:solidFill>
                  <a:srgbClr val="FEE599"/>
                </a:solidFill>
              </a:rPr>
              <a:t>Step 5: </a:t>
            </a:r>
            <a:r>
              <a:rPr lang="en-US" sz="2400">
                <a:solidFill>
                  <a:srgbClr val="FEE599"/>
                </a:solidFill>
              </a:rPr>
              <a:t> Plug in the values to the formula</a:t>
            </a:r>
            <a:br>
              <a:rPr lang="en-US" sz="2400">
                <a:solidFill>
                  <a:srgbClr val="FEE599"/>
                </a:solidFill>
              </a:rPr>
            </a:br>
            <a:r>
              <a:rPr lang="en-US" sz="2400">
                <a:solidFill>
                  <a:srgbClr val="FEE599"/>
                </a:solidFill>
              </a:rPr>
              <a:t>240 </a:t>
            </a:r>
            <a:r>
              <a:rPr lang="en-US" sz="2400" u="sng">
                <a:solidFill>
                  <a:srgbClr val="FEE599"/>
                </a:solidFill>
              </a:rPr>
              <a:t>+</a:t>
            </a:r>
            <a:r>
              <a:rPr lang="en-US" sz="2400">
                <a:solidFill>
                  <a:srgbClr val="FEE599"/>
                </a:solidFill>
              </a:rPr>
              <a:t> 2.045(4.5) </a:t>
            </a:r>
            <a:br>
              <a:rPr lang="en-US" sz="2400">
                <a:solidFill>
                  <a:srgbClr val="FEE599"/>
                </a:solidFill>
              </a:rPr>
            </a:br>
            <a:endParaRPr sz="2400">
              <a:solidFill>
                <a:srgbClr val="FEE599"/>
              </a:solidFill>
            </a:endParaRPr>
          </a:p>
          <a:p>
            <a:pPr indent="-381000" lvl="0" marL="457200" rtl="0" algn="l">
              <a:lnSpc>
                <a:spcPct val="115000"/>
              </a:lnSpc>
              <a:spcBef>
                <a:spcPts val="1600"/>
              </a:spcBef>
              <a:spcAft>
                <a:spcPts val="0"/>
              </a:spcAft>
              <a:buClr>
                <a:srgbClr val="FEE599"/>
              </a:buClr>
              <a:buSzPts val="2400"/>
              <a:buChar char="-"/>
            </a:pPr>
            <a:r>
              <a:rPr lang="en-US" sz="2400">
                <a:solidFill>
                  <a:srgbClr val="FEE599"/>
                </a:solidFill>
              </a:rPr>
              <a:t>The lowerbound is  230.8 and the upper is 248.2. Now we can say that if repated samples and confidence intervals were taken, 95% of the intervals would contain a mean between these two numbers.</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For the 99% level:</a:t>
            </a:r>
            <a:br>
              <a:rPr lang="en-US" sz="2400">
                <a:solidFill>
                  <a:srgbClr val="FEE599"/>
                </a:solidFill>
              </a:rPr>
            </a:br>
            <a:r>
              <a:rPr lang="en-US" sz="2400">
                <a:solidFill>
                  <a:srgbClr val="FEE599"/>
                </a:solidFill>
              </a:rPr>
              <a:t>240 + 2.75(4.5) </a:t>
            </a:r>
            <a:br>
              <a:rPr lang="en-US" sz="2400">
                <a:solidFill>
                  <a:srgbClr val="FEE599"/>
                </a:solidFill>
              </a:rPr>
            </a:br>
            <a:r>
              <a:rPr lang="en-US" sz="2400">
                <a:solidFill>
                  <a:srgbClr val="FEE599"/>
                </a:solidFill>
              </a:rPr>
              <a:t>We notice that if we want to be more sure of our result we have a wider interval.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77" name="Google Shape;377;p50"/>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Hypothesis Testing</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78" name="Google Shape;378;p50"/>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In Hypothesis testing, our goal is to evaluate our results. Specifically, to understand if our results are statistically significant or not. Is it likely that our results could have been obtained by chance?</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This is not PROOF that the medicines have side effects, but with a certain level of confidence/significance (95%) we can state these results are unlikely “normal”.</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br>
              <a:rPr b="1" lang="en-US" sz="2400">
                <a:solidFill>
                  <a:srgbClr val="FEE599"/>
                </a:solidFill>
              </a:rPr>
            </a:br>
            <a:endParaRPr sz="2400">
              <a:solidFill>
                <a:srgbClr val="FEE59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Google Shape;383;p5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84" name="Google Shape;384;p51"/>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Null and Alternative Hypothesis </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85" name="Google Shape;385;p51"/>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0</a:t>
            </a:r>
            <a:r>
              <a:rPr lang="en-US" sz="2400">
                <a:solidFill>
                  <a:srgbClr val="FEE599"/>
                </a:solidFill>
              </a:rPr>
              <a:t>: The Null Hypothesis states the “default”. For example, in the medicines our default is that the medicines have no side-effects. This may be proxied by saying that blood pressure levels are “normal/average”.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a</a:t>
            </a:r>
            <a:r>
              <a:rPr lang="en-US" sz="2400">
                <a:solidFill>
                  <a:srgbClr val="FEE599"/>
                </a:solidFill>
              </a:rPr>
              <a:t>: The Alternative Hypothesis is the opposite of the default. In our example, this may be that blood pressure level are NOT “normal/average”. Another valid alternative hypothesis is that the  blood pressure level are ABOVE “normal/average”. </a:t>
            </a:r>
            <a:br>
              <a:rPr lang="en-US" sz="2400">
                <a:solidFill>
                  <a:srgbClr val="FEE599"/>
                </a:solidFill>
              </a:rPr>
            </a:br>
            <a:r>
              <a:rPr lang="en-US" sz="2400">
                <a:solidFill>
                  <a:srgbClr val="FEE599"/>
                </a:solidFill>
              </a:rPr>
              <a:t>H</a:t>
            </a:r>
            <a:r>
              <a:rPr baseline="-25000" lang="en-US" sz="2400">
                <a:solidFill>
                  <a:srgbClr val="FEE599"/>
                </a:solidFill>
              </a:rPr>
              <a:t>0</a:t>
            </a:r>
            <a:r>
              <a:rPr lang="en-US" sz="2400">
                <a:solidFill>
                  <a:srgbClr val="FEE599"/>
                </a:solidFill>
              </a:rPr>
              <a:t>: B</a:t>
            </a:r>
            <a:r>
              <a:rPr baseline="-25000" lang="en-US" sz="2400">
                <a:solidFill>
                  <a:srgbClr val="FEE599"/>
                </a:solidFill>
              </a:rPr>
              <a:t>control</a:t>
            </a:r>
            <a:r>
              <a:rPr lang="en-US" sz="2400">
                <a:solidFill>
                  <a:srgbClr val="FEE599"/>
                </a:solidFill>
              </a:rPr>
              <a:t> = B</a:t>
            </a:r>
            <a:r>
              <a:rPr baseline="-25000" lang="en-US" sz="2400">
                <a:solidFill>
                  <a:srgbClr val="FEE599"/>
                </a:solidFill>
              </a:rPr>
              <a:t>intervention</a:t>
            </a:r>
            <a:br>
              <a:rPr lang="en-US" sz="2400">
                <a:solidFill>
                  <a:srgbClr val="FEE599"/>
                </a:solidFill>
              </a:rPr>
            </a:br>
            <a:r>
              <a:rPr lang="en-US" sz="2400">
                <a:solidFill>
                  <a:srgbClr val="FEE599"/>
                </a:solidFill>
              </a:rPr>
              <a:t>H</a:t>
            </a:r>
            <a:r>
              <a:rPr baseline="-25000" lang="en-US" sz="2400">
                <a:solidFill>
                  <a:srgbClr val="FEE599"/>
                </a:solidFill>
              </a:rPr>
              <a:t>a</a:t>
            </a:r>
            <a:r>
              <a:rPr lang="en-US" sz="2400">
                <a:solidFill>
                  <a:srgbClr val="FEE599"/>
                </a:solidFill>
              </a:rPr>
              <a:t>:B</a:t>
            </a:r>
            <a:r>
              <a:rPr baseline="-25000" lang="en-US" sz="2400">
                <a:solidFill>
                  <a:srgbClr val="FEE599"/>
                </a:solidFill>
              </a:rPr>
              <a:t>control</a:t>
            </a:r>
            <a:r>
              <a:rPr lang="en-US" sz="2400">
                <a:solidFill>
                  <a:srgbClr val="FEE599"/>
                </a:solidFill>
              </a:rPr>
              <a:t> </a:t>
            </a:r>
            <a:r>
              <a:rPr lang="en-US" sz="2400">
                <a:solidFill>
                  <a:srgbClr val="FEE599"/>
                </a:solidFill>
              </a:rPr>
              <a:t>≄</a:t>
            </a:r>
            <a:r>
              <a:rPr lang="en-US" sz="2400">
                <a:solidFill>
                  <a:srgbClr val="FEE599"/>
                </a:solidFill>
              </a:rPr>
              <a:t>B</a:t>
            </a:r>
            <a:r>
              <a:rPr baseline="-25000" lang="en-US" sz="2400">
                <a:solidFill>
                  <a:srgbClr val="FEE599"/>
                </a:solidFill>
              </a:rPr>
              <a:t>intervention</a:t>
            </a:r>
            <a:endParaRPr baseline="-25000" sz="2400">
              <a:solidFill>
                <a:srgbClr val="FEE5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0" name="Google Shape;110;p1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What's the consequence?</a:t>
            </a:r>
            <a:endParaRPr sz="1800">
              <a:solidFill>
                <a:schemeClr val="dk1"/>
              </a:solidFill>
              <a:latin typeface="Calibri"/>
              <a:ea typeface="Calibri"/>
              <a:cs typeface="Calibri"/>
              <a:sym typeface="Calibri"/>
            </a:endParaRPr>
          </a:p>
        </p:txBody>
      </p:sp>
      <p:sp>
        <p:nvSpPr>
          <p:cNvPr id="111" name="Google Shape;111;p16"/>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Poor performance on minority Class with most models (some are not as bad as others)</a:t>
            </a:r>
            <a:endParaRPr sz="2800">
              <a:solidFill>
                <a:srgbClr val="FEE599"/>
              </a:solidFill>
              <a:latin typeface="Calibri"/>
              <a:ea typeface="Calibri"/>
              <a:cs typeface="Calibri"/>
              <a:sym typeface="Calibri"/>
            </a:endParaRPr>
          </a:p>
        </p:txBody>
      </p:sp>
      <p:pic>
        <p:nvPicPr>
          <p:cNvPr id="112" name="Google Shape;112;p16"/>
          <p:cNvPicPr preferRelativeResize="0"/>
          <p:nvPr/>
        </p:nvPicPr>
        <p:blipFill>
          <a:blip r:embed="rId4">
            <a:alphaModFix/>
          </a:blip>
          <a:stretch>
            <a:fillRect/>
          </a:stretch>
        </p:blipFill>
        <p:spPr>
          <a:xfrm>
            <a:off x="2470100" y="2462775"/>
            <a:ext cx="8705850" cy="2343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id="390" name="Google Shape;390;p5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91" name="Google Shape;391;p52"/>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Continued</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92" name="Google Shape;392;p52"/>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There are two types of alternative hypothesis. One where we are “agnostic” and do not suppose to know the direction of change. This is a</a:t>
            </a:r>
            <a:r>
              <a:rPr b="1" lang="en-US" sz="2400">
                <a:solidFill>
                  <a:srgbClr val="FEE599"/>
                </a:solidFill>
              </a:rPr>
              <a:t> two-sided test. </a:t>
            </a:r>
            <a:endParaRPr b="1"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On the other hand, we may have a suspicion (for example that the medicine increases blood pressure and test for that specifically. This is a</a:t>
            </a:r>
            <a:r>
              <a:rPr b="1" lang="en-US" sz="2400">
                <a:solidFill>
                  <a:srgbClr val="FEE599"/>
                </a:solidFill>
              </a:rPr>
              <a:t> one-sided test</a:t>
            </a:r>
            <a:r>
              <a:rPr lang="en-US" sz="2400">
                <a:solidFill>
                  <a:srgbClr val="FEE599"/>
                </a:solidFill>
              </a:rPr>
              <a:t>. </a:t>
            </a:r>
            <a:br>
              <a:rPr lang="en-US" sz="2400">
                <a:solidFill>
                  <a:srgbClr val="FEE599"/>
                </a:solidFill>
              </a:rPr>
            </a:br>
            <a:br>
              <a:rPr lang="en-US" sz="2400">
                <a:solidFill>
                  <a:srgbClr val="FEE599"/>
                </a:solidFill>
              </a:rPr>
            </a:br>
            <a:endParaRPr baseline="-25000" sz="2400">
              <a:solidFill>
                <a:srgbClr val="FEE599"/>
              </a:solidFill>
            </a:endParaRPr>
          </a:p>
        </p:txBody>
      </p:sp>
      <p:pic>
        <p:nvPicPr>
          <p:cNvPr id="393" name="Google Shape;393;p52"/>
          <p:cNvPicPr preferRelativeResize="0"/>
          <p:nvPr/>
        </p:nvPicPr>
        <p:blipFill>
          <a:blip r:embed="rId4">
            <a:alphaModFix/>
          </a:blip>
          <a:stretch>
            <a:fillRect/>
          </a:stretch>
        </p:blipFill>
        <p:spPr>
          <a:xfrm>
            <a:off x="2345525" y="2598850"/>
            <a:ext cx="4520050" cy="2740600"/>
          </a:xfrm>
          <a:prstGeom prst="rect">
            <a:avLst/>
          </a:prstGeom>
          <a:noFill/>
          <a:ln>
            <a:noFill/>
          </a:ln>
        </p:spPr>
      </p:pic>
      <p:pic>
        <p:nvPicPr>
          <p:cNvPr id="394" name="Google Shape;394;p52"/>
          <p:cNvPicPr preferRelativeResize="0"/>
          <p:nvPr/>
        </p:nvPicPr>
        <p:blipFill>
          <a:blip r:embed="rId5">
            <a:alphaModFix/>
          </a:blip>
          <a:stretch>
            <a:fillRect/>
          </a:stretch>
        </p:blipFill>
        <p:spPr>
          <a:xfrm>
            <a:off x="7247425" y="2545425"/>
            <a:ext cx="4439826" cy="2847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pic>
        <p:nvPicPr>
          <p:cNvPr id="399" name="Google Shape;399;p5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00" name="Google Shape;400;p53"/>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Type I and Type II error</a:t>
            </a:r>
            <a:endParaRPr sz="1800">
              <a:solidFill>
                <a:schemeClr val="dk1"/>
              </a:solidFill>
              <a:latin typeface="Calibri"/>
              <a:ea typeface="Calibri"/>
              <a:cs typeface="Calibri"/>
              <a:sym typeface="Calibri"/>
            </a:endParaRPr>
          </a:p>
        </p:txBody>
      </p:sp>
      <p:sp>
        <p:nvSpPr>
          <p:cNvPr id="401" name="Google Shape;401;p53"/>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We can possibly make one of two errors in hypothesis testing:					</a:t>
            </a:r>
            <a:br>
              <a:rPr lang="en-US" sz="2400">
                <a:solidFill>
                  <a:srgbClr val="FEE599"/>
                </a:solidFill>
              </a:rPr>
            </a:br>
            <a:r>
              <a:rPr lang="en-US" sz="2400">
                <a:solidFill>
                  <a:srgbClr val="FEE599"/>
                </a:solidFill>
              </a:rPr>
              <a:t>Type I: We reject a true null hypothesis.</a:t>
            </a:r>
            <a:br>
              <a:rPr lang="en-US" sz="2400">
                <a:solidFill>
                  <a:srgbClr val="FEE599"/>
                </a:solidFill>
              </a:rPr>
            </a:br>
            <a:r>
              <a:rPr lang="en-US" sz="2400">
                <a:solidFill>
                  <a:srgbClr val="FEE599"/>
                </a:solidFill>
              </a:rPr>
              <a:t>Type II: We do not reject a false null hypothesis. </a:t>
            </a:r>
            <a:endParaRPr sz="2400">
              <a:solidFill>
                <a:srgbClr val="FEE599"/>
              </a:solidFill>
            </a:endParaRPr>
          </a:p>
          <a:p>
            <a:pPr indent="-381000" lvl="0" marL="457200" rtl="0" algn="l">
              <a:lnSpc>
                <a:spcPct val="115000"/>
              </a:lnSpc>
              <a:spcBef>
                <a:spcPts val="1600"/>
              </a:spcBef>
              <a:spcAft>
                <a:spcPts val="0"/>
              </a:spcAft>
              <a:buClr>
                <a:srgbClr val="FEE599"/>
              </a:buClr>
              <a:buSzPts val="2400"/>
              <a:buChar char="-"/>
            </a:pPr>
            <a:r>
              <a:rPr lang="en-US" sz="2400">
                <a:solidFill>
                  <a:srgbClr val="FEE599"/>
                </a:solidFill>
              </a:rPr>
              <a:t>So in our medicines example, a type I error would be reject the null hypothesis that there is no blood pressure variation when in fact the opposite was true.</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A type II error would be to not reject the Null when we should have.</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A type II error is usually more critical to avoid than Type I since we would be passing a medication that may have side-effects.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pic>
        <p:nvPicPr>
          <p:cNvPr id="406" name="Google Shape;406;p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07" name="Google Shape;407;p54"/>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Making a decision: Accepting or Rejecting the Null</a:t>
            </a:r>
            <a:br>
              <a:rPr lang="en-US" sz="3900">
                <a:solidFill>
                  <a:srgbClr val="FEE599"/>
                </a:solidFill>
                <a:latin typeface="Calibri"/>
                <a:ea typeface="Calibri"/>
                <a:cs typeface="Calibri"/>
                <a:sym typeface="Calibri"/>
              </a:rPr>
            </a:br>
            <a:endParaRPr sz="3900">
              <a:solidFill>
                <a:schemeClr val="dk1"/>
              </a:solidFill>
              <a:latin typeface="Calibri"/>
              <a:ea typeface="Calibri"/>
              <a:cs typeface="Calibri"/>
              <a:sym typeface="Calibri"/>
            </a:endParaRPr>
          </a:p>
        </p:txBody>
      </p:sp>
      <p:sp>
        <p:nvSpPr>
          <p:cNvPr id="408" name="Google Shape;408;p54"/>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To accept or reject the null hypothesis we need a critical t-value. A critical t-value is the value that distinguishes the “acceptance” region from the rejection region.</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The rejection region measures the probability of a Type I Error if the null hypothesis is true. 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So, after choosing a critical t, we the t-value for our particular observation (t</a:t>
            </a:r>
            <a:r>
              <a:rPr baseline="-25000" lang="en-US" sz="2400">
                <a:solidFill>
                  <a:srgbClr val="FEE599"/>
                </a:solidFill>
              </a:rPr>
              <a:t>k</a:t>
            </a:r>
            <a:r>
              <a:rPr lang="en-US" sz="2400">
                <a:solidFill>
                  <a:srgbClr val="FEE599"/>
                </a:solidFill>
              </a:rPr>
              <a:t>) and compare it with the critical t. We Reject H</a:t>
            </a:r>
            <a:r>
              <a:rPr baseline="-25000" lang="en-US" sz="2400">
                <a:solidFill>
                  <a:srgbClr val="FEE599"/>
                </a:solidFill>
              </a:rPr>
              <a:t>0</a:t>
            </a:r>
            <a:r>
              <a:rPr lang="en-US" sz="2400">
                <a:solidFill>
                  <a:srgbClr val="FEE599"/>
                </a:solidFill>
              </a:rPr>
              <a:t> if |t</a:t>
            </a:r>
            <a:r>
              <a:rPr baseline="-25000" lang="en-US" sz="2400">
                <a:solidFill>
                  <a:srgbClr val="FEE599"/>
                </a:solidFill>
              </a:rPr>
              <a:t>k</a:t>
            </a:r>
            <a:r>
              <a:rPr lang="en-US" sz="2400">
                <a:solidFill>
                  <a:srgbClr val="FEE599"/>
                </a:solidFill>
              </a:rPr>
              <a:t>|&gt; tc and if tk also has the sign implied by H</a:t>
            </a:r>
            <a:r>
              <a:rPr baseline="-25000" lang="en-US" sz="2400">
                <a:solidFill>
                  <a:srgbClr val="FEE599"/>
                </a:solidFill>
              </a:rPr>
              <a:t>a</a:t>
            </a:r>
            <a:r>
              <a:rPr lang="en-US" sz="2400">
                <a:solidFill>
                  <a:srgbClr val="FEE599"/>
                </a:solidFill>
              </a:rPr>
              <a:t>. Do not reject H</a:t>
            </a:r>
            <a:r>
              <a:rPr baseline="-25000" lang="en-US" sz="2400">
                <a:solidFill>
                  <a:srgbClr val="FEE599"/>
                </a:solidFill>
              </a:rPr>
              <a:t>0</a:t>
            </a:r>
            <a:r>
              <a:rPr lang="en-US" sz="2400">
                <a:solidFill>
                  <a:srgbClr val="FEE599"/>
                </a:solidFill>
              </a:rPr>
              <a:t> otherwise.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5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14" name="Google Shape;414;p55"/>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415" name="Google Shape;415;p55"/>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Suppose we want to evaluate the impact of a diet plan. We have two groups of 30 people each, one which underwent no diet (control) and the other that underwent diet (intervention).</a:t>
            </a:r>
            <a:br>
              <a:rPr lang="en-US" sz="2400">
                <a:solidFill>
                  <a:srgbClr val="FEE599"/>
                </a:solidFill>
              </a:rPr>
            </a:br>
            <a:r>
              <a:rPr lang="en-US" sz="2400">
                <a:solidFill>
                  <a:srgbClr val="FEE599"/>
                </a:solidFill>
              </a:rPr>
              <a:t>Prior to the study, each member of the group was 65kg. Below are the summary statistics of the two groups post the study. </a:t>
            </a:r>
            <a:endParaRPr sz="2400">
              <a:solidFill>
                <a:srgbClr val="FEE599"/>
              </a:solidFill>
            </a:endParaRPr>
          </a:p>
          <a:p>
            <a:pPr indent="0" lvl="0" marL="0" rtl="0" algn="l">
              <a:lnSpc>
                <a:spcPct val="115000"/>
              </a:lnSpc>
              <a:spcBef>
                <a:spcPts val="1600"/>
              </a:spcBef>
              <a:spcAft>
                <a:spcPts val="1600"/>
              </a:spcAft>
              <a:buNone/>
            </a:pPr>
            <a:br>
              <a:rPr lang="en-US" sz="2400">
                <a:solidFill>
                  <a:srgbClr val="FEE599"/>
                </a:solidFill>
              </a:rPr>
            </a:br>
            <a:r>
              <a:rPr b="1" lang="en-US" sz="2400" u="sng">
                <a:solidFill>
                  <a:srgbClr val="FEE599"/>
                </a:solidFill>
              </a:rPr>
              <a:t>No Diet	</a:t>
            </a:r>
            <a:r>
              <a:rPr lang="en-US" sz="2400">
                <a:solidFill>
                  <a:srgbClr val="FEE599"/>
                </a:solidFill>
              </a:rPr>
              <a:t>								</a:t>
            </a:r>
            <a:r>
              <a:rPr b="1" lang="en-US" sz="2400" u="sng">
                <a:solidFill>
                  <a:srgbClr val="FEE599"/>
                </a:solidFill>
              </a:rPr>
              <a:t>Diet</a:t>
            </a:r>
            <a:br>
              <a:rPr lang="en-US" sz="2400">
                <a:solidFill>
                  <a:srgbClr val="FEE599"/>
                </a:solidFill>
              </a:rPr>
            </a:br>
            <a:r>
              <a:rPr lang="en-US" sz="2400">
                <a:solidFill>
                  <a:srgbClr val="FEE599"/>
                </a:solidFill>
              </a:rPr>
              <a:t>Mean weight = 65					Mean weight = 64.1</a:t>
            </a:r>
            <a:br>
              <a:rPr lang="en-US" sz="2400">
                <a:solidFill>
                  <a:srgbClr val="FEE599"/>
                </a:solidFill>
              </a:rPr>
            </a:br>
            <a:r>
              <a:rPr lang="en-US" sz="2400">
                <a:solidFill>
                  <a:srgbClr val="FEE599"/>
                </a:solidFill>
              </a:rPr>
              <a:t>S.D = 3.8							     S.D = 3.4</a:t>
            </a:r>
            <a:br>
              <a:rPr lang="en-US" sz="2400">
                <a:solidFill>
                  <a:srgbClr val="FEE599"/>
                </a:solidFill>
              </a:rPr>
            </a:br>
            <a:r>
              <a:rPr lang="en-US" sz="2400">
                <a:solidFill>
                  <a:srgbClr val="FEE599"/>
                </a:solidFill>
              </a:rPr>
              <a:t>S.E = 3.8/sq.root(30)				S.E = 3.4/sq.root(30)	</a:t>
            </a:r>
            <a:br>
              <a:rPr lang="en-US" sz="2400">
                <a:solidFill>
                  <a:srgbClr val="FEE599"/>
                </a:solidFill>
              </a:rPr>
            </a:br>
            <a:endParaRPr sz="2400">
              <a:solidFill>
                <a:srgbClr val="FEE5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Google Shape;420;p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21" name="Google Shape;421;p56"/>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 Continued</a:t>
            </a:r>
            <a:endParaRPr sz="3900">
              <a:solidFill>
                <a:schemeClr val="dk1"/>
              </a:solidFill>
              <a:latin typeface="Calibri"/>
              <a:ea typeface="Calibri"/>
              <a:cs typeface="Calibri"/>
              <a:sym typeface="Calibri"/>
            </a:endParaRPr>
          </a:p>
        </p:txBody>
      </p:sp>
      <p:sp>
        <p:nvSpPr>
          <p:cNvPr id="422" name="Google Shape;422;p56"/>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What is our null and alternative hypothesis here?</a:t>
            </a:r>
            <a:br>
              <a:rPr lang="en-US" sz="2400">
                <a:solidFill>
                  <a:srgbClr val="FEE599"/>
                </a:solidFill>
              </a:rPr>
            </a:b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b="1" lang="en-US" sz="2400">
                <a:solidFill>
                  <a:srgbClr val="FEE599"/>
                </a:solidFill>
              </a:rPr>
              <a:t>Null hypothesis</a:t>
            </a:r>
            <a:r>
              <a:rPr lang="en-US" sz="2400">
                <a:solidFill>
                  <a:srgbClr val="FEE599"/>
                </a:solidFill>
              </a:rPr>
              <a:t> : No difference in weight loss between diet and no-diet Delta = 0</a:t>
            </a:r>
            <a:br>
              <a:rPr lang="en-US" sz="2400">
                <a:solidFill>
                  <a:srgbClr val="FEE599"/>
                </a:solidFill>
              </a:rPr>
            </a:br>
            <a:r>
              <a:rPr b="1" lang="en-US" sz="2400">
                <a:solidFill>
                  <a:srgbClr val="FEE599"/>
                </a:solidFill>
              </a:rPr>
              <a:t>Alternative:</a:t>
            </a:r>
            <a:r>
              <a:rPr lang="en-US" sz="2400">
                <a:solidFill>
                  <a:srgbClr val="FEE599"/>
                </a:solidFill>
              </a:rPr>
              <a:t> Diet-takes experienced more weight loss than non-diet takers (ONE-SIDED) DELTA &gt; 0</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b="1" lang="en-US" sz="2400">
                <a:solidFill>
                  <a:srgbClr val="FEE599"/>
                </a:solidFill>
              </a:rPr>
              <a:t>Critical t : 1.699</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28" name="Google Shape;428;p57"/>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429" name="Google Shape;429;p57"/>
          <p:cNvSpPr txBox="1"/>
          <p:nvPr/>
        </p:nvSpPr>
        <p:spPr>
          <a:xfrm>
            <a:off x="2232300" y="825150"/>
            <a:ext cx="9797100" cy="58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FEE599"/>
                </a:solidFill>
              </a:rPr>
              <a:t>Now we need to calculate our t-value  (t</a:t>
            </a:r>
            <a:r>
              <a:rPr baseline="-25000" lang="en-US" sz="2400">
                <a:solidFill>
                  <a:srgbClr val="FEE599"/>
                </a:solidFill>
              </a:rPr>
              <a:t>k</a:t>
            </a:r>
            <a:r>
              <a:rPr lang="en-US" sz="2400">
                <a:solidFill>
                  <a:srgbClr val="FEE599"/>
                </a:solidFill>
              </a:rPr>
              <a:t>) . This gives us the likelyhood of observing our mean values.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lang="en-US" sz="2400">
                <a:solidFill>
                  <a:srgbClr val="FEE599"/>
                </a:solidFill>
              </a:rPr>
              <a:t>The total weight loss was 0.9kg. Was this significant?</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lang="en-US" sz="2400">
                <a:solidFill>
                  <a:srgbClr val="FEE599"/>
                </a:solidFill>
              </a:rPr>
              <a:t>T</a:t>
            </a:r>
            <a:r>
              <a:rPr baseline="-25000" lang="en-US" sz="2400">
                <a:solidFill>
                  <a:srgbClr val="FEE599"/>
                </a:solidFill>
              </a:rPr>
              <a:t>k </a:t>
            </a:r>
            <a:r>
              <a:rPr lang="en-US" sz="2400">
                <a:solidFill>
                  <a:srgbClr val="FEE599"/>
                </a:solidFill>
              </a:rPr>
              <a:t>=              </a:t>
            </a:r>
            <a:r>
              <a:rPr lang="en-US" sz="2400" u="sng">
                <a:solidFill>
                  <a:srgbClr val="FEE599"/>
                </a:solidFill>
              </a:rPr>
              <a:t>0.9 - 0</a:t>
            </a:r>
            <a:r>
              <a:rPr lang="en-US" sz="2400">
                <a:solidFill>
                  <a:srgbClr val="FEE599"/>
                </a:solidFill>
              </a:rPr>
              <a:t>          =</a:t>
            </a:r>
            <a:r>
              <a:rPr lang="en-US" sz="2400" u="sng">
                <a:solidFill>
                  <a:srgbClr val="FEE599"/>
                </a:solidFill>
              </a:rPr>
              <a:t> </a:t>
            </a:r>
            <a:r>
              <a:rPr b="1" lang="en-US" sz="2400">
                <a:solidFill>
                  <a:srgbClr val="FEE599"/>
                </a:solidFill>
              </a:rPr>
              <a:t> 0.96</a:t>
            </a:r>
            <a:endParaRPr b="1"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b="1" lang="en-US" sz="2400">
                <a:solidFill>
                  <a:srgbClr val="FEE599"/>
                </a:solidFill>
              </a:rPr>
              <a:t>				</a:t>
            </a:r>
            <a:r>
              <a:rPr lang="en-US" sz="2400">
                <a:solidFill>
                  <a:srgbClr val="FEE599"/>
                </a:solidFill>
              </a:rPr>
              <a:t>0.93  = sqrt(SE</a:t>
            </a:r>
            <a:r>
              <a:rPr baseline="-25000" lang="en-US" sz="2400">
                <a:solidFill>
                  <a:srgbClr val="FEE599"/>
                </a:solidFill>
              </a:rPr>
              <a:t>no-diet</a:t>
            </a:r>
            <a:r>
              <a:rPr baseline="30000" lang="en-US" sz="2400">
                <a:solidFill>
                  <a:srgbClr val="FEE599"/>
                </a:solidFill>
              </a:rPr>
              <a:t>2</a:t>
            </a:r>
            <a:r>
              <a:rPr lang="en-US" sz="2400">
                <a:solidFill>
                  <a:srgbClr val="FEE599"/>
                </a:solidFill>
              </a:rPr>
              <a:t> + SE</a:t>
            </a:r>
            <a:r>
              <a:rPr baseline="-25000" lang="en-US" sz="2400">
                <a:solidFill>
                  <a:srgbClr val="FEE599"/>
                </a:solidFill>
              </a:rPr>
              <a:t>diet</a:t>
            </a:r>
            <a:r>
              <a:rPr baseline="30000" lang="en-US" sz="2400">
                <a:solidFill>
                  <a:srgbClr val="FEE599"/>
                </a:solidFill>
              </a:rPr>
              <a:t>2</a:t>
            </a:r>
            <a:r>
              <a:rPr lang="en-US" sz="2400">
                <a:solidFill>
                  <a:srgbClr val="FEE599"/>
                </a:solidFill>
              </a:rPr>
              <a:t>)</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b="1" lang="en-US" sz="2400">
                <a:solidFill>
                  <a:srgbClr val="FEE599"/>
                </a:solidFill>
              </a:rPr>
              <a:t>Since our </a:t>
            </a:r>
            <a:r>
              <a:rPr lang="en-US" sz="2400">
                <a:solidFill>
                  <a:srgbClr val="FEE599"/>
                </a:solidFill>
              </a:rPr>
              <a:t>(t</a:t>
            </a:r>
            <a:r>
              <a:rPr baseline="-25000" lang="en-US" sz="2400">
                <a:solidFill>
                  <a:srgbClr val="FEE599"/>
                </a:solidFill>
              </a:rPr>
              <a:t>k</a:t>
            </a:r>
            <a:r>
              <a:rPr lang="en-US" sz="2400">
                <a:solidFill>
                  <a:srgbClr val="FEE599"/>
                </a:solidFill>
              </a:rPr>
              <a:t>)  of 0.96 is less than our t</a:t>
            </a:r>
            <a:r>
              <a:rPr baseline="-25000" lang="en-US" sz="2400">
                <a:solidFill>
                  <a:srgbClr val="FEE599"/>
                </a:solidFill>
              </a:rPr>
              <a:t>c</a:t>
            </a:r>
            <a:r>
              <a:rPr lang="en-US" sz="2400">
                <a:solidFill>
                  <a:srgbClr val="FEE599"/>
                </a:solidFill>
              </a:rPr>
              <a:t> of 1.69, we cannot reject the null.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lang="en-US" sz="2400">
                <a:solidFill>
                  <a:srgbClr val="FEE599"/>
                </a:solidFill>
              </a:rPr>
              <a:t>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t/>
            </a:r>
            <a:endParaRPr sz="2400">
              <a:solidFill>
                <a:srgbClr val="FEE599"/>
              </a:solidFill>
            </a:endParaRPr>
          </a:p>
          <a:p>
            <a:pPr indent="457200" lvl="0" marL="3657600" rtl="0" algn="l">
              <a:lnSpc>
                <a:spcPct val="115000"/>
              </a:lnSpc>
              <a:spcBef>
                <a:spcPts val="1600"/>
              </a:spcBef>
              <a:spcAft>
                <a:spcPts val="0"/>
              </a:spcAft>
              <a:buClr>
                <a:schemeClr val="dk1"/>
              </a:buClr>
              <a:buSzPts val="1100"/>
              <a:buFont typeface="Arial"/>
              <a:buNone/>
            </a:pPr>
            <a:r>
              <a:t/>
            </a:r>
            <a:endParaRPr baseline="-25000"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t/>
            </a:r>
            <a:endParaRPr sz="2400">
              <a:solidFill>
                <a:srgbClr val="FEE599"/>
              </a:solidFill>
            </a:endParaRPr>
          </a:p>
          <a:p>
            <a:pPr indent="0" lvl="0" marL="0" rtl="0" algn="l">
              <a:lnSpc>
                <a:spcPct val="115000"/>
              </a:lnSpc>
              <a:spcBef>
                <a:spcPts val="1600"/>
              </a:spcBef>
              <a:spcAft>
                <a:spcPts val="1600"/>
              </a:spcAft>
              <a:buClr>
                <a:schemeClr val="dk1"/>
              </a:buClr>
              <a:buSzPts val="1100"/>
              <a:buFont typeface="Arial"/>
              <a:buNone/>
            </a:pPr>
            <a:r>
              <a:t/>
            </a:r>
            <a:endParaRPr sz="2400">
              <a:solidFill>
                <a:srgbClr val="FEE59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35" name="Google Shape;435;p58"/>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Hypothesis Testing: Another way</a:t>
            </a:r>
            <a:endParaRPr sz="3900">
              <a:solidFill>
                <a:srgbClr val="FEE599"/>
              </a:solidFill>
              <a:latin typeface="Calibri"/>
              <a:ea typeface="Calibri"/>
              <a:cs typeface="Calibri"/>
              <a:sym typeface="Calibri"/>
            </a:endParaRPr>
          </a:p>
        </p:txBody>
      </p:sp>
      <p:sp>
        <p:nvSpPr>
          <p:cNvPr id="436" name="Google Shape;436;p58"/>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A p-value for a t-score is the probability of observing a t-score that size or larger.</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We don’t need to caclulate it as Sklearn and Statsmodel provide them for us.</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It tells us the lowest level of significance at which we could reject the null hypothesis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So, if a p-value, always between 0 and 1, is low it is casting doubt on the null hypothesis and a high p-value is agreeing with null hypothesis. Here again, to reject or accept the null, we need a critical value and the common one is 0.05.</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In our diet example, the P-value for conducting the one-sided  test H</a:t>
            </a:r>
            <a:r>
              <a:rPr baseline="-25000" lang="en-US" sz="2400">
                <a:solidFill>
                  <a:srgbClr val="FEE599"/>
                </a:solidFill>
              </a:rPr>
              <a:t>0</a:t>
            </a:r>
            <a:r>
              <a:rPr lang="en-US" sz="2400">
                <a:solidFill>
                  <a:srgbClr val="FEE599"/>
                </a:solidFill>
              </a:rPr>
              <a:t> : μ</a:t>
            </a:r>
            <a:r>
              <a:rPr baseline="-25000" lang="en-US" sz="2400">
                <a:solidFill>
                  <a:srgbClr val="FEE599"/>
                </a:solidFill>
              </a:rPr>
              <a:t>pre-diet</a:t>
            </a:r>
            <a:r>
              <a:rPr lang="en-US" sz="2400">
                <a:solidFill>
                  <a:srgbClr val="FEE599"/>
                </a:solidFill>
              </a:rPr>
              <a:t> = μ</a:t>
            </a:r>
            <a:r>
              <a:rPr baseline="-25000" lang="en-US" sz="2400">
                <a:solidFill>
                  <a:srgbClr val="FEE599"/>
                </a:solidFill>
              </a:rPr>
              <a:t>post-diet </a:t>
            </a:r>
            <a:r>
              <a:rPr lang="en-US" sz="2400">
                <a:solidFill>
                  <a:srgbClr val="FEE599"/>
                </a:solidFill>
              </a:rPr>
              <a:t>versus H</a:t>
            </a:r>
            <a:r>
              <a:rPr baseline="-25000" lang="en-US" sz="2400">
                <a:solidFill>
                  <a:srgbClr val="FEE599"/>
                </a:solidFill>
              </a:rPr>
              <a:t>a</a:t>
            </a:r>
            <a:r>
              <a:rPr lang="en-US" sz="2400">
                <a:solidFill>
                  <a:srgbClr val="FEE599"/>
                </a:solidFill>
              </a:rPr>
              <a:t> : μ</a:t>
            </a:r>
            <a:r>
              <a:rPr baseline="-25000" lang="en-US" sz="2400">
                <a:solidFill>
                  <a:srgbClr val="FEE599"/>
                </a:solidFill>
              </a:rPr>
              <a:t>pre-diet</a:t>
            </a:r>
            <a:r>
              <a:rPr lang="en-US" sz="2400">
                <a:solidFill>
                  <a:srgbClr val="FEE599"/>
                </a:solidFill>
              </a:rPr>
              <a:t> &lt; μ</a:t>
            </a:r>
            <a:r>
              <a:rPr baseline="-25000" lang="en-US" sz="2400">
                <a:solidFill>
                  <a:srgbClr val="FEE599"/>
                </a:solidFill>
              </a:rPr>
              <a:t>post-diet</a:t>
            </a:r>
            <a:r>
              <a:rPr lang="en-US" sz="2400">
                <a:solidFill>
                  <a:srgbClr val="FEE599"/>
                </a:solidFill>
              </a:rPr>
              <a:t> is the probability that we would observe a test statistic greater than t* = 1.69 if the pre-diet mean μ was really equal to post-diet mean.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p5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8" name="Google Shape;118;p1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pic>
        <p:nvPicPr>
          <p:cNvPr id="120" name="Google Shape;120;p17"/>
          <p:cNvPicPr preferRelativeResize="0"/>
          <p:nvPr/>
        </p:nvPicPr>
        <p:blipFill>
          <a:blip r:embed="rId4">
            <a:alphaModFix/>
          </a:blip>
          <a:stretch>
            <a:fillRect/>
          </a:stretch>
        </p:blipFill>
        <p:spPr>
          <a:xfrm>
            <a:off x="2299700" y="177950"/>
            <a:ext cx="9404075" cy="640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6" name="Google Shape;126;p1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8"/>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pic>
        <p:nvPicPr>
          <p:cNvPr id="128" name="Google Shape;128;p18"/>
          <p:cNvPicPr preferRelativeResize="0"/>
          <p:nvPr/>
        </p:nvPicPr>
        <p:blipFill>
          <a:blip r:embed="rId4">
            <a:alphaModFix/>
          </a:blip>
          <a:stretch>
            <a:fillRect/>
          </a:stretch>
        </p:blipFill>
        <p:spPr>
          <a:xfrm>
            <a:off x="2792475" y="647650"/>
            <a:ext cx="7980475" cy="566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Google Shape;134;p1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9"/>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6" name="Google Shape;136;p19"/>
          <p:cNvPicPr preferRelativeResize="0"/>
          <p:nvPr/>
        </p:nvPicPr>
        <p:blipFill>
          <a:blip r:embed="rId4">
            <a:alphaModFix/>
          </a:blip>
          <a:stretch>
            <a:fillRect/>
          </a:stretch>
        </p:blipFill>
        <p:spPr>
          <a:xfrm>
            <a:off x="2628225" y="643375"/>
            <a:ext cx="8547725" cy="5942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Where do we see this?</a:t>
            </a:r>
            <a:endParaRPr sz="1800">
              <a:solidFill>
                <a:schemeClr val="dk1"/>
              </a:solidFill>
              <a:latin typeface="Calibri"/>
              <a:ea typeface="Calibri"/>
              <a:cs typeface="Calibri"/>
              <a:sym typeface="Calibri"/>
            </a:endParaRPr>
          </a:p>
        </p:txBody>
      </p:sp>
      <p:sp>
        <p:nvSpPr>
          <p:cNvPr id="143" name="Google Shape;143;p20"/>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Class imbalance is everywhere:  disease screening, fraud detection, text classification (often), …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Typically the minority class is what we care about</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One of ten top challenging issues in data mining [who said this? → International Conference on Data Mining 05]</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Google Shape;149;p21"/>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Solutions</a:t>
            </a:r>
            <a:endParaRPr sz="1800">
              <a:solidFill>
                <a:schemeClr val="dk1"/>
              </a:solidFill>
              <a:latin typeface="Calibri"/>
              <a:ea typeface="Calibri"/>
              <a:cs typeface="Calibri"/>
              <a:sym typeface="Calibri"/>
            </a:endParaRPr>
          </a:p>
        </p:txBody>
      </p:sp>
      <p:sp>
        <p:nvSpPr>
          <p:cNvPr id="150" name="Google Shape;150;p21"/>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Threshold Selection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Undersampling/Oversampling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SMOTE: </a:t>
            </a:r>
            <a:r>
              <a:rPr lang="en-US" sz="2800">
                <a:solidFill>
                  <a:srgbClr val="FEE599"/>
                </a:solidFill>
                <a:latin typeface="Calibri"/>
                <a:ea typeface="Calibri"/>
                <a:cs typeface="Calibri"/>
                <a:sym typeface="Calibri"/>
              </a:rPr>
              <a:t>Synthetic Minority Oversampling Technique</a:t>
            </a:r>
            <a:endParaRPr sz="2800">
              <a:solidFill>
                <a:srgbClr val="FEE599"/>
              </a:solidFill>
              <a:latin typeface="Calibri"/>
              <a:ea typeface="Calibri"/>
              <a:cs typeface="Calibri"/>
              <a:sym typeface="Calibri"/>
            </a:endParaRPr>
          </a:p>
          <a:p>
            <a:pPr indent="0" lvl="0" marL="91440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