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9" r:id="rId7"/>
    <p:sldId id="274" r:id="rId8"/>
    <p:sldId id="278" r:id="rId9"/>
    <p:sldId id="277" r:id="rId10"/>
    <p:sldId id="271" r:id="rId11"/>
    <p:sldId id="270" r:id="rId12"/>
    <p:sldId id="272" r:id="rId13"/>
    <p:sldId id="266" r:id="rId14"/>
    <p:sldId id="267" r:id="rId15"/>
    <p:sldId id="275" r:id="rId16"/>
    <p:sldId id="282" r:id="rId17"/>
    <p:sldId id="283" r:id="rId18"/>
    <p:sldId id="264" r:id="rId19"/>
    <p:sldId id="276" r:id="rId20"/>
    <p:sldId id="281" r:id="rId21"/>
    <p:sldId id="280" r:id="rId22"/>
    <p:sldId id="26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C85A4A-78D2-4581-8D72-B0B930E807C8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2FC87BB-4A10-4F4C-B4B7-656690F0E156}">
      <dgm:prSet/>
      <dgm:spPr/>
      <dgm:t>
        <a:bodyPr/>
        <a:lstStyle/>
        <a:p>
          <a:r>
            <a:rPr lang="en-IN" dirty="0"/>
            <a:t>1)</a:t>
          </a:r>
          <a:r>
            <a:rPr lang="en-US" dirty="0"/>
            <a:t>Upgrading the  Architecture to support real-time  Processing</a:t>
          </a:r>
        </a:p>
      </dgm:t>
    </dgm:pt>
    <dgm:pt modelId="{8B92D650-E3BB-4B49-95FC-FFD3E3C40CDA}" type="parTrans" cxnId="{D8802FC2-67D9-4C2F-888E-80261471BAED}">
      <dgm:prSet/>
      <dgm:spPr/>
      <dgm:t>
        <a:bodyPr/>
        <a:lstStyle/>
        <a:p>
          <a:endParaRPr lang="en-US"/>
        </a:p>
      </dgm:t>
    </dgm:pt>
    <dgm:pt modelId="{7E953321-196D-472D-9CB2-B3B90649F27F}" type="sibTrans" cxnId="{D8802FC2-67D9-4C2F-888E-80261471BAED}">
      <dgm:prSet/>
      <dgm:spPr/>
      <dgm:t>
        <a:bodyPr/>
        <a:lstStyle/>
        <a:p>
          <a:endParaRPr lang="en-US"/>
        </a:p>
      </dgm:t>
    </dgm:pt>
    <dgm:pt modelId="{D4F9DE79-0BC9-45C5-8944-B59BCF49412C}">
      <dgm:prSet/>
      <dgm:spPr/>
      <dgm:t>
        <a:bodyPr/>
        <a:lstStyle/>
        <a:p>
          <a:r>
            <a:rPr lang="en-US"/>
            <a:t>2)Integrating more data sources such as user feedback ,social media trends and real time monitoring tools</a:t>
          </a:r>
        </a:p>
      </dgm:t>
    </dgm:pt>
    <dgm:pt modelId="{27E2B352-BD08-4924-995A-8D87C1F65493}" type="parTrans" cxnId="{4DCA5E7C-598B-4FFC-AF99-32F4BE9FCA1C}">
      <dgm:prSet/>
      <dgm:spPr/>
      <dgm:t>
        <a:bodyPr/>
        <a:lstStyle/>
        <a:p>
          <a:endParaRPr lang="en-US"/>
        </a:p>
      </dgm:t>
    </dgm:pt>
    <dgm:pt modelId="{39CB2668-1CB8-4A63-A0B3-907F1FDA0593}" type="sibTrans" cxnId="{4DCA5E7C-598B-4FFC-AF99-32F4BE9FCA1C}">
      <dgm:prSet/>
      <dgm:spPr/>
      <dgm:t>
        <a:bodyPr/>
        <a:lstStyle/>
        <a:p>
          <a:endParaRPr lang="en-US"/>
        </a:p>
      </dgm:t>
    </dgm:pt>
    <dgm:pt modelId="{1B959CA5-BDB9-49A1-B9CA-A883EB649575}">
      <dgm:prSet/>
      <dgm:spPr/>
      <dgm:t>
        <a:bodyPr/>
        <a:lstStyle/>
        <a:p>
          <a:r>
            <a:rPr lang="en-US" dirty="0"/>
            <a:t>3)Automation of the Dashboard in Azure</a:t>
          </a:r>
        </a:p>
      </dgm:t>
    </dgm:pt>
    <dgm:pt modelId="{A2C62DEB-78D3-44A2-9CDA-BAAA38B3F6EF}" type="parTrans" cxnId="{75DB2454-D349-457E-9A41-21BEFB95ADAA}">
      <dgm:prSet/>
      <dgm:spPr/>
      <dgm:t>
        <a:bodyPr/>
        <a:lstStyle/>
        <a:p>
          <a:endParaRPr lang="en-US"/>
        </a:p>
      </dgm:t>
    </dgm:pt>
    <dgm:pt modelId="{78EC892A-1231-4C51-AB89-B6691A5114C9}" type="sibTrans" cxnId="{75DB2454-D349-457E-9A41-21BEFB95ADAA}">
      <dgm:prSet/>
      <dgm:spPr/>
      <dgm:t>
        <a:bodyPr/>
        <a:lstStyle/>
        <a:p>
          <a:endParaRPr lang="en-US"/>
        </a:p>
      </dgm:t>
    </dgm:pt>
    <dgm:pt modelId="{4422887A-BC27-43A3-B8B6-B5C663F3FD16}">
      <dgm:prSet/>
      <dgm:spPr/>
      <dgm:t>
        <a:bodyPr/>
        <a:lstStyle/>
        <a:p>
          <a:r>
            <a:rPr lang="en-US" dirty="0"/>
            <a:t>4)The Transformed data could be sent to following teams for further </a:t>
          </a:r>
          <a:r>
            <a:rPr lang="en-US" dirty="0" err="1"/>
            <a:t>improvent</a:t>
          </a:r>
          <a:r>
            <a:rPr lang="en-US" dirty="0"/>
            <a:t>…They are:</a:t>
          </a:r>
        </a:p>
      </dgm:t>
    </dgm:pt>
    <dgm:pt modelId="{36DDC34E-EF76-4D8D-B204-D9FC523AA1FE}" type="parTrans" cxnId="{F7E8D38B-132B-4A46-A2C7-BDFC4B78B404}">
      <dgm:prSet/>
      <dgm:spPr/>
      <dgm:t>
        <a:bodyPr/>
        <a:lstStyle/>
        <a:p>
          <a:endParaRPr lang="en-US"/>
        </a:p>
      </dgm:t>
    </dgm:pt>
    <dgm:pt modelId="{3BB3A603-BBE0-4BE9-8FF9-02B54497844C}" type="sibTrans" cxnId="{F7E8D38B-132B-4A46-A2C7-BDFC4B78B404}">
      <dgm:prSet/>
      <dgm:spPr/>
      <dgm:t>
        <a:bodyPr/>
        <a:lstStyle/>
        <a:p>
          <a:endParaRPr lang="en-US"/>
        </a:p>
      </dgm:t>
    </dgm:pt>
    <dgm:pt modelId="{6841A310-CC3E-4A57-8A2A-ABB6DA0EF554}">
      <dgm:prSet/>
      <dgm:spPr/>
      <dgm:t>
        <a:bodyPr/>
        <a:lstStyle/>
        <a:p>
          <a:r>
            <a:rPr lang="en-US" b="0" dirty="0" err="1">
              <a:solidFill>
                <a:schemeClr val="bg1"/>
              </a:solidFill>
            </a:rPr>
            <a:t>i</a:t>
          </a:r>
          <a:r>
            <a:rPr lang="en-US" b="0" dirty="0">
              <a:solidFill>
                <a:schemeClr val="bg1"/>
              </a:solidFill>
            </a:rPr>
            <a:t>)Data Analysts</a:t>
          </a:r>
          <a:r>
            <a:rPr lang="en-US" dirty="0"/>
            <a:t>: Uses the pipeline's output for reporting and insights.</a:t>
          </a:r>
        </a:p>
      </dgm:t>
    </dgm:pt>
    <dgm:pt modelId="{4E8DC29C-49F1-4859-AEC7-5197C4C04F87}" type="parTrans" cxnId="{EC6E6EF5-FEDE-4BB0-B4EF-4CDDED3C59EC}">
      <dgm:prSet/>
      <dgm:spPr/>
      <dgm:t>
        <a:bodyPr/>
        <a:lstStyle/>
        <a:p>
          <a:endParaRPr lang="en-US"/>
        </a:p>
      </dgm:t>
    </dgm:pt>
    <dgm:pt modelId="{7FED2ADB-CFCF-434B-BD1E-9B9B9CE101C3}" type="sibTrans" cxnId="{EC6E6EF5-FEDE-4BB0-B4EF-4CDDED3C59EC}">
      <dgm:prSet/>
      <dgm:spPr/>
      <dgm:t>
        <a:bodyPr/>
        <a:lstStyle/>
        <a:p>
          <a:endParaRPr lang="en-US"/>
        </a:p>
      </dgm:t>
    </dgm:pt>
    <dgm:pt modelId="{15B8FD2A-6950-4F8D-B310-FFE3434855CD}">
      <dgm:prSet/>
      <dgm:spPr/>
      <dgm:t>
        <a:bodyPr/>
        <a:lstStyle/>
        <a:p>
          <a:r>
            <a:rPr lang="en-US" dirty="0"/>
            <a:t>ii)Data Scientists: For Building models that can be deployed for predictive insights, such as credit scoring, fraud detection, or customer segmentation.	</a:t>
          </a:r>
        </a:p>
      </dgm:t>
    </dgm:pt>
    <dgm:pt modelId="{FD2E4D36-41C2-4A85-A74E-C4C991B05B71}" type="parTrans" cxnId="{1EB9B099-438B-449F-A596-F9B36DCB2C04}">
      <dgm:prSet/>
      <dgm:spPr/>
      <dgm:t>
        <a:bodyPr/>
        <a:lstStyle/>
        <a:p>
          <a:endParaRPr lang="en-US"/>
        </a:p>
      </dgm:t>
    </dgm:pt>
    <dgm:pt modelId="{F901949C-1E82-4B35-994D-46008742FF01}" type="sibTrans" cxnId="{1EB9B099-438B-449F-A596-F9B36DCB2C04}">
      <dgm:prSet/>
      <dgm:spPr/>
      <dgm:t>
        <a:bodyPr/>
        <a:lstStyle/>
        <a:p>
          <a:endParaRPr lang="en-US"/>
        </a:p>
      </dgm:t>
    </dgm:pt>
    <dgm:pt modelId="{6855C993-0409-4EA3-95AF-76DFFFB07F1B}">
      <dgm:prSet/>
      <dgm:spPr/>
      <dgm:t>
        <a:bodyPr/>
        <a:lstStyle/>
        <a:p>
          <a:r>
            <a:rPr lang="en-US"/>
            <a:t>iii)CI/CD :For handling the pipeline's deployment and updates.</a:t>
          </a:r>
        </a:p>
      </dgm:t>
    </dgm:pt>
    <dgm:pt modelId="{61954F54-E889-40AA-8E82-06D5BF01CBA4}" type="parTrans" cxnId="{68E98615-6FFC-473F-948C-6FF24072D459}">
      <dgm:prSet/>
      <dgm:spPr/>
      <dgm:t>
        <a:bodyPr/>
        <a:lstStyle/>
        <a:p>
          <a:endParaRPr lang="en-US"/>
        </a:p>
      </dgm:t>
    </dgm:pt>
    <dgm:pt modelId="{220A328F-0CC1-48EB-AD42-5A1BC8C17DD3}" type="sibTrans" cxnId="{68E98615-6FFC-473F-948C-6FF24072D459}">
      <dgm:prSet/>
      <dgm:spPr/>
      <dgm:t>
        <a:bodyPr/>
        <a:lstStyle/>
        <a:p>
          <a:endParaRPr lang="en-US"/>
        </a:p>
      </dgm:t>
    </dgm:pt>
    <dgm:pt modelId="{5A8797D8-1349-405B-BADB-A0F964BDBED3}">
      <dgm:prSet/>
      <dgm:spPr/>
      <dgm:t>
        <a:bodyPr/>
        <a:lstStyle/>
        <a:p>
          <a:r>
            <a:rPr lang="en-US" dirty="0"/>
            <a:t>iv)DevOps :For Managing the infrastructure, scaling, and monitoring of the pipeline environment.</a:t>
          </a:r>
        </a:p>
      </dgm:t>
    </dgm:pt>
    <dgm:pt modelId="{3E10773B-731E-4CCA-B6F4-953AA142F974}" type="parTrans" cxnId="{3A3FBA39-125E-4CE6-9E3F-4938B99D3D5C}">
      <dgm:prSet/>
      <dgm:spPr/>
      <dgm:t>
        <a:bodyPr/>
        <a:lstStyle/>
        <a:p>
          <a:endParaRPr lang="en-US"/>
        </a:p>
      </dgm:t>
    </dgm:pt>
    <dgm:pt modelId="{8D91C60E-C0E2-47DC-9227-927C6ED2EB09}" type="sibTrans" cxnId="{3A3FBA39-125E-4CE6-9E3F-4938B99D3D5C}">
      <dgm:prSet/>
      <dgm:spPr/>
      <dgm:t>
        <a:bodyPr/>
        <a:lstStyle/>
        <a:p>
          <a:endParaRPr lang="en-US"/>
        </a:p>
      </dgm:t>
    </dgm:pt>
    <dgm:pt modelId="{A7E04C8B-3102-4F0B-AA9E-D8A2976361D7}" type="pres">
      <dgm:prSet presAssocID="{B6C85A4A-78D2-4581-8D72-B0B930E807C8}" presName="linear" presStyleCnt="0">
        <dgm:presLayoutVars>
          <dgm:animLvl val="lvl"/>
          <dgm:resizeHandles val="exact"/>
        </dgm:presLayoutVars>
      </dgm:prSet>
      <dgm:spPr/>
    </dgm:pt>
    <dgm:pt modelId="{3B505281-51AE-487A-BCF5-540F3CA5FA67}" type="pres">
      <dgm:prSet presAssocID="{42FC87BB-4A10-4F4C-B4B7-656690F0E156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329053BD-A5BD-441B-A787-E2B93224FB9B}" type="pres">
      <dgm:prSet presAssocID="{7E953321-196D-472D-9CB2-B3B90649F27F}" presName="spacer" presStyleCnt="0"/>
      <dgm:spPr/>
    </dgm:pt>
    <dgm:pt modelId="{92F49AD3-EBF8-4B54-9E02-2DE20C4D75FB}" type="pres">
      <dgm:prSet presAssocID="{D4F9DE79-0BC9-45C5-8944-B59BCF49412C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42B5A2EB-9DC5-4FD2-8B09-1EFC5DCC78EB}" type="pres">
      <dgm:prSet presAssocID="{39CB2668-1CB8-4A63-A0B3-907F1FDA0593}" presName="spacer" presStyleCnt="0"/>
      <dgm:spPr/>
    </dgm:pt>
    <dgm:pt modelId="{CBCB27A9-717B-480E-867C-3FBFA323C8F7}" type="pres">
      <dgm:prSet presAssocID="{1B959CA5-BDB9-49A1-B9CA-A883EB649575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D7F5660E-FF3E-4BDA-A9BF-9052A3F405ED}" type="pres">
      <dgm:prSet presAssocID="{78EC892A-1231-4C51-AB89-B6691A5114C9}" presName="spacer" presStyleCnt="0"/>
      <dgm:spPr/>
    </dgm:pt>
    <dgm:pt modelId="{D7DF7E2F-9E54-440F-8469-5EA744652A69}" type="pres">
      <dgm:prSet presAssocID="{4422887A-BC27-43A3-B8B6-B5C663F3FD16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A9F15071-06BC-4297-A942-A69F99C10D31}" type="pres">
      <dgm:prSet presAssocID="{3BB3A603-BBE0-4BE9-8FF9-02B54497844C}" presName="spacer" presStyleCnt="0"/>
      <dgm:spPr/>
    </dgm:pt>
    <dgm:pt modelId="{436382F7-022C-442F-948A-5F4215A7ADC4}" type="pres">
      <dgm:prSet presAssocID="{6841A310-CC3E-4A57-8A2A-ABB6DA0EF554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D818EB12-7C5B-4B25-8BF9-B69D8B26A4FE}" type="pres">
      <dgm:prSet presAssocID="{7FED2ADB-CFCF-434B-BD1E-9B9B9CE101C3}" presName="spacer" presStyleCnt="0"/>
      <dgm:spPr/>
    </dgm:pt>
    <dgm:pt modelId="{1A2A42CB-E68E-4146-9379-B08203DAECA0}" type="pres">
      <dgm:prSet presAssocID="{15B8FD2A-6950-4F8D-B310-FFE3434855CD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C14B226D-EDAE-45D2-BB89-A0D3E857C2C6}" type="pres">
      <dgm:prSet presAssocID="{F901949C-1E82-4B35-994D-46008742FF01}" presName="spacer" presStyleCnt="0"/>
      <dgm:spPr/>
    </dgm:pt>
    <dgm:pt modelId="{7E4534BC-1FD4-46E1-AA97-1264C8F1995A}" type="pres">
      <dgm:prSet presAssocID="{6855C993-0409-4EA3-95AF-76DFFFB07F1B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A352913B-BAD2-40C4-A800-52EE8FDE240F}" type="pres">
      <dgm:prSet presAssocID="{220A328F-0CC1-48EB-AD42-5A1BC8C17DD3}" presName="spacer" presStyleCnt="0"/>
      <dgm:spPr/>
    </dgm:pt>
    <dgm:pt modelId="{63E77026-FDDA-4C92-B8F9-BE9806780B78}" type="pres">
      <dgm:prSet presAssocID="{5A8797D8-1349-405B-BADB-A0F964BDBED3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68E98615-6FFC-473F-948C-6FF24072D459}" srcId="{B6C85A4A-78D2-4581-8D72-B0B930E807C8}" destId="{6855C993-0409-4EA3-95AF-76DFFFB07F1B}" srcOrd="6" destOrd="0" parTransId="{61954F54-E889-40AA-8E82-06D5BF01CBA4}" sibTransId="{220A328F-0CC1-48EB-AD42-5A1BC8C17DD3}"/>
    <dgm:cxn modelId="{AFA0CA20-D520-48F6-B2BD-EB489AB0F225}" type="presOf" srcId="{15B8FD2A-6950-4F8D-B310-FFE3434855CD}" destId="{1A2A42CB-E68E-4146-9379-B08203DAECA0}" srcOrd="0" destOrd="0" presId="urn:microsoft.com/office/officeart/2005/8/layout/vList2"/>
    <dgm:cxn modelId="{031D9028-B3F4-42D7-93D9-E1F5AA0C4C54}" type="presOf" srcId="{B6C85A4A-78D2-4581-8D72-B0B930E807C8}" destId="{A7E04C8B-3102-4F0B-AA9E-D8A2976361D7}" srcOrd="0" destOrd="0" presId="urn:microsoft.com/office/officeart/2005/8/layout/vList2"/>
    <dgm:cxn modelId="{DA96BB2C-CBAF-4851-B09D-871742FD46A7}" type="presOf" srcId="{5A8797D8-1349-405B-BADB-A0F964BDBED3}" destId="{63E77026-FDDA-4C92-B8F9-BE9806780B78}" srcOrd="0" destOrd="0" presId="urn:microsoft.com/office/officeart/2005/8/layout/vList2"/>
    <dgm:cxn modelId="{3A3FBA39-125E-4CE6-9E3F-4938B99D3D5C}" srcId="{B6C85A4A-78D2-4581-8D72-B0B930E807C8}" destId="{5A8797D8-1349-405B-BADB-A0F964BDBED3}" srcOrd="7" destOrd="0" parTransId="{3E10773B-731E-4CCA-B6F4-953AA142F974}" sibTransId="{8D91C60E-C0E2-47DC-9227-927C6ED2EB09}"/>
    <dgm:cxn modelId="{75DB2454-D349-457E-9A41-21BEFB95ADAA}" srcId="{B6C85A4A-78D2-4581-8D72-B0B930E807C8}" destId="{1B959CA5-BDB9-49A1-B9CA-A883EB649575}" srcOrd="2" destOrd="0" parTransId="{A2C62DEB-78D3-44A2-9CDA-BAAA38B3F6EF}" sibTransId="{78EC892A-1231-4C51-AB89-B6691A5114C9}"/>
    <dgm:cxn modelId="{7EB43758-CCAC-4AFD-A269-77DD253A9664}" type="presOf" srcId="{4422887A-BC27-43A3-B8B6-B5C663F3FD16}" destId="{D7DF7E2F-9E54-440F-8469-5EA744652A69}" srcOrd="0" destOrd="0" presId="urn:microsoft.com/office/officeart/2005/8/layout/vList2"/>
    <dgm:cxn modelId="{6EDB1C59-45EE-404E-84E3-9A8B477E6601}" type="presOf" srcId="{6841A310-CC3E-4A57-8A2A-ABB6DA0EF554}" destId="{436382F7-022C-442F-948A-5F4215A7ADC4}" srcOrd="0" destOrd="0" presId="urn:microsoft.com/office/officeart/2005/8/layout/vList2"/>
    <dgm:cxn modelId="{4DCA5E7C-598B-4FFC-AF99-32F4BE9FCA1C}" srcId="{B6C85A4A-78D2-4581-8D72-B0B930E807C8}" destId="{D4F9DE79-0BC9-45C5-8944-B59BCF49412C}" srcOrd="1" destOrd="0" parTransId="{27E2B352-BD08-4924-995A-8D87C1F65493}" sibTransId="{39CB2668-1CB8-4A63-A0B3-907F1FDA0593}"/>
    <dgm:cxn modelId="{9B753186-01C7-4978-9B13-B5C3EF5C09BC}" type="presOf" srcId="{42FC87BB-4A10-4F4C-B4B7-656690F0E156}" destId="{3B505281-51AE-487A-BCF5-540F3CA5FA67}" srcOrd="0" destOrd="0" presId="urn:microsoft.com/office/officeart/2005/8/layout/vList2"/>
    <dgm:cxn modelId="{F7E8D38B-132B-4A46-A2C7-BDFC4B78B404}" srcId="{B6C85A4A-78D2-4581-8D72-B0B930E807C8}" destId="{4422887A-BC27-43A3-B8B6-B5C663F3FD16}" srcOrd="3" destOrd="0" parTransId="{36DDC34E-EF76-4D8D-B204-D9FC523AA1FE}" sibTransId="{3BB3A603-BBE0-4BE9-8FF9-02B54497844C}"/>
    <dgm:cxn modelId="{1EB9B099-438B-449F-A596-F9B36DCB2C04}" srcId="{B6C85A4A-78D2-4581-8D72-B0B930E807C8}" destId="{15B8FD2A-6950-4F8D-B310-FFE3434855CD}" srcOrd="5" destOrd="0" parTransId="{FD2E4D36-41C2-4A85-A74E-C4C991B05B71}" sibTransId="{F901949C-1E82-4B35-994D-46008742FF01}"/>
    <dgm:cxn modelId="{D07585A4-ACDB-4BD0-AA31-4173B237CF4C}" type="presOf" srcId="{D4F9DE79-0BC9-45C5-8944-B59BCF49412C}" destId="{92F49AD3-EBF8-4B54-9E02-2DE20C4D75FB}" srcOrd="0" destOrd="0" presId="urn:microsoft.com/office/officeart/2005/8/layout/vList2"/>
    <dgm:cxn modelId="{D8802FC2-67D9-4C2F-888E-80261471BAED}" srcId="{B6C85A4A-78D2-4581-8D72-B0B930E807C8}" destId="{42FC87BB-4A10-4F4C-B4B7-656690F0E156}" srcOrd="0" destOrd="0" parTransId="{8B92D650-E3BB-4B49-95FC-FFD3E3C40CDA}" sibTransId="{7E953321-196D-472D-9CB2-B3B90649F27F}"/>
    <dgm:cxn modelId="{EC6E6EF5-FEDE-4BB0-B4EF-4CDDED3C59EC}" srcId="{B6C85A4A-78D2-4581-8D72-B0B930E807C8}" destId="{6841A310-CC3E-4A57-8A2A-ABB6DA0EF554}" srcOrd="4" destOrd="0" parTransId="{4E8DC29C-49F1-4859-AEC7-5197C4C04F87}" sibTransId="{7FED2ADB-CFCF-434B-BD1E-9B9B9CE101C3}"/>
    <dgm:cxn modelId="{2CF106FA-D623-4EDD-987B-CCBB65C19A86}" type="presOf" srcId="{6855C993-0409-4EA3-95AF-76DFFFB07F1B}" destId="{7E4534BC-1FD4-46E1-AA97-1264C8F1995A}" srcOrd="0" destOrd="0" presId="urn:microsoft.com/office/officeart/2005/8/layout/vList2"/>
    <dgm:cxn modelId="{5F1136FD-038F-4884-8A4C-199997166D52}" type="presOf" srcId="{1B959CA5-BDB9-49A1-B9CA-A883EB649575}" destId="{CBCB27A9-717B-480E-867C-3FBFA323C8F7}" srcOrd="0" destOrd="0" presId="urn:microsoft.com/office/officeart/2005/8/layout/vList2"/>
    <dgm:cxn modelId="{7AAFF3C1-7242-4451-9938-54A845DBA1A2}" type="presParOf" srcId="{A7E04C8B-3102-4F0B-AA9E-D8A2976361D7}" destId="{3B505281-51AE-487A-BCF5-540F3CA5FA67}" srcOrd="0" destOrd="0" presId="urn:microsoft.com/office/officeart/2005/8/layout/vList2"/>
    <dgm:cxn modelId="{29474499-CE20-4F1F-B4F9-90D9F4359870}" type="presParOf" srcId="{A7E04C8B-3102-4F0B-AA9E-D8A2976361D7}" destId="{329053BD-A5BD-441B-A787-E2B93224FB9B}" srcOrd="1" destOrd="0" presId="urn:microsoft.com/office/officeart/2005/8/layout/vList2"/>
    <dgm:cxn modelId="{83CD4BB6-9856-482C-B733-AAFE9EEB2016}" type="presParOf" srcId="{A7E04C8B-3102-4F0B-AA9E-D8A2976361D7}" destId="{92F49AD3-EBF8-4B54-9E02-2DE20C4D75FB}" srcOrd="2" destOrd="0" presId="urn:microsoft.com/office/officeart/2005/8/layout/vList2"/>
    <dgm:cxn modelId="{288359C5-BD9B-4A88-BB0C-C9B1A7B4D0FF}" type="presParOf" srcId="{A7E04C8B-3102-4F0B-AA9E-D8A2976361D7}" destId="{42B5A2EB-9DC5-4FD2-8B09-1EFC5DCC78EB}" srcOrd="3" destOrd="0" presId="urn:microsoft.com/office/officeart/2005/8/layout/vList2"/>
    <dgm:cxn modelId="{D9687352-09C7-4949-B92F-DF0B9438CC64}" type="presParOf" srcId="{A7E04C8B-3102-4F0B-AA9E-D8A2976361D7}" destId="{CBCB27A9-717B-480E-867C-3FBFA323C8F7}" srcOrd="4" destOrd="0" presId="urn:microsoft.com/office/officeart/2005/8/layout/vList2"/>
    <dgm:cxn modelId="{86AA1409-F0B7-406C-B748-6AC6C33F7212}" type="presParOf" srcId="{A7E04C8B-3102-4F0B-AA9E-D8A2976361D7}" destId="{D7F5660E-FF3E-4BDA-A9BF-9052A3F405ED}" srcOrd="5" destOrd="0" presId="urn:microsoft.com/office/officeart/2005/8/layout/vList2"/>
    <dgm:cxn modelId="{AE7BC18A-8688-40F9-954F-6DB97993CD7E}" type="presParOf" srcId="{A7E04C8B-3102-4F0B-AA9E-D8A2976361D7}" destId="{D7DF7E2F-9E54-440F-8469-5EA744652A69}" srcOrd="6" destOrd="0" presId="urn:microsoft.com/office/officeart/2005/8/layout/vList2"/>
    <dgm:cxn modelId="{CA3E87C6-3332-4864-8F11-8E77D8483DC2}" type="presParOf" srcId="{A7E04C8B-3102-4F0B-AA9E-D8A2976361D7}" destId="{A9F15071-06BC-4297-A942-A69F99C10D31}" srcOrd="7" destOrd="0" presId="urn:microsoft.com/office/officeart/2005/8/layout/vList2"/>
    <dgm:cxn modelId="{C1FF0F77-0218-4FE4-A8E0-858A070F749F}" type="presParOf" srcId="{A7E04C8B-3102-4F0B-AA9E-D8A2976361D7}" destId="{436382F7-022C-442F-948A-5F4215A7ADC4}" srcOrd="8" destOrd="0" presId="urn:microsoft.com/office/officeart/2005/8/layout/vList2"/>
    <dgm:cxn modelId="{E08FF289-8DB1-4ED5-B962-485290B0D97A}" type="presParOf" srcId="{A7E04C8B-3102-4F0B-AA9E-D8A2976361D7}" destId="{D818EB12-7C5B-4B25-8BF9-B69D8B26A4FE}" srcOrd="9" destOrd="0" presId="urn:microsoft.com/office/officeart/2005/8/layout/vList2"/>
    <dgm:cxn modelId="{6772174B-188A-4186-84C9-2CDC0DD66759}" type="presParOf" srcId="{A7E04C8B-3102-4F0B-AA9E-D8A2976361D7}" destId="{1A2A42CB-E68E-4146-9379-B08203DAECA0}" srcOrd="10" destOrd="0" presId="urn:microsoft.com/office/officeart/2005/8/layout/vList2"/>
    <dgm:cxn modelId="{63C7D83E-47D7-41F8-B159-4C37F7EF3D85}" type="presParOf" srcId="{A7E04C8B-3102-4F0B-AA9E-D8A2976361D7}" destId="{C14B226D-EDAE-45D2-BB89-A0D3E857C2C6}" srcOrd="11" destOrd="0" presId="urn:microsoft.com/office/officeart/2005/8/layout/vList2"/>
    <dgm:cxn modelId="{3B6AD6AC-ED67-4F9C-BD8C-CA417626BBB5}" type="presParOf" srcId="{A7E04C8B-3102-4F0B-AA9E-D8A2976361D7}" destId="{7E4534BC-1FD4-46E1-AA97-1264C8F1995A}" srcOrd="12" destOrd="0" presId="urn:microsoft.com/office/officeart/2005/8/layout/vList2"/>
    <dgm:cxn modelId="{326252D2-FF9A-4298-B02F-536BCA3858EC}" type="presParOf" srcId="{A7E04C8B-3102-4F0B-AA9E-D8A2976361D7}" destId="{A352913B-BAD2-40C4-A800-52EE8FDE240F}" srcOrd="13" destOrd="0" presId="urn:microsoft.com/office/officeart/2005/8/layout/vList2"/>
    <dgm:cxn modelId="{09C4EC44-A939-4509-B111-5CF5C5816972}" type="presParOf" srcId="{A7E04C8B-3102-4F0B-AA9E-D8A2976361D7}" destId="{63E77026-FDDA-4C92-B8F9-BE9806780B78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505281-51AE-487A-BCF5-540F3CA5FA67}">
      <dsp:nvSpPr>
        <dsp:cNvPr id="0" name=""/>
        <dsp:cNvSpPr/>
      </dsp:nvSpPr>
      <dsp:spPr>
        <a:xfrm>
          <a:off x="0" y="108448"/>
          <a:ext cx="9643979" cy="49432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1)</a:t>
          </a:r>
          <a:r>
            <a:rPr lang="en-US" sz="1300" kern="1200" dirty="0"/>
            <a:t>Upgrading the  Architecture to support real-time  Processing</a:t>
          </a:r>
        </a:p>
      </dsp:txBody>
      <dsp:txXfrm>
        <a:off x="24131" y="132579"/>
        <a:ext cx="9595717" cy="446063"/>
      </dsp:txXfrm>
    </dsp:sp>
    <dsp:sp modelId="{92F49AD3-EBF8-4B54-9E02-2DE20C4D75FB}">
      <dsp:nvSpPr>
        <dsp:cNvPr id="0" name=""/>
        <dsp:cNvSpPr/>
      </dsp:nvSpPr>
      <dsp:spPr>
        <a:xfrm>
          <a:off x="0" y="640213"/>
          <a:ext cx="9643979" cy="494325"/>
        </a:xfrm>
        <a:prstGeom prst="roundRect">
          <a:avLst/>
        </a:prstGeom>
        <a:gradFill rotWithShape="0">
          <a:gsLst>
            <a:gs pos="0">
              <a:schemeClr val="accent5">
                <a:hueOff val="-240662"/>
                <a:satOff val="-1135"/>
                <a:lumOff val="28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240662"/>
                <a:satOff val="-1135"/>
                <a:lumOff val="28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240662"/>
                <a:satOff val="-1135"/>
                <a:lumOff val="28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2)Integrating more data sources such as user feedback ,social media trends and real time monitoring tools</a:t>
          </a:r>
        </a:p>
      </dsp:txBody>
      <dsp:txXfrm>
        <a:off x="24131" y="664344"/>
        <a:ext cx="9595717" cy="446063"/>
      </dsp:txXfrm>
    </dsp:sp>
    <dsp:sp modelId="{CBCB27A9-717B-480E-867C-3FBFA323C8F7}">
      <dsp:nvSpPr>
        <dsp:cNvPr id="0" name=""/>
        <dsp:cNvSpPr/>
      </dsp:nvSpPr>
      <dsp:spPr>
        <a:xfrm>
          <a:off x="0" y="1171978"/>
          <a:ext cx="9643979" cy="494325"/>
        </a:xfrm>
        <a:prstGeom prst="roundRect">
          <a:avLst/>
        </a:prstGeom>
        <a:gradFill rotWithShape="0">
          <a:gsLst>
            <a:gs pos="0">
              <a:schemeClr val="accent5">
                <a:hueOff val="-481323"/>
                <a:satOff val="-2270"/>
                <a:lumOff val="5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481323"/>
                <a:satOff val="-2270"/>
                <a:lumOff val="5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481323"/>
                <a:satOff val="-2270"/>
                <a:lumOff val="5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3)Automation of the Dashboard in Azure</a:t>
          </a:r>
        </a:p>
      </dsp:txBody>
      <dsp:txXfrm>
        <a:off x="24131" y="1196109"/>
        <a:ext cx="9595717" cy="446063"/>
      </dsp:txXfrm>
    </dsp:sp>
    <dsp:sp modelId="{D7DF7E2F-9E54-440F-8469-5EA744652A69}">
      <dsp:nvSpPr>
        <dsp:cNvPr id="0" name=""/>
        <dsp:cNvSpPr/>
      </dsp:nvSpPr>
      <dsp:spPr>
        <a:xfrm>
          <a:off x="0" y="1703743"/>
          <a:ext cx="9643979" cy="494325"/>
        </a:xfrm>
        <a:prstGeom prst="roundRect">
          <a:avLst/>
        </a:prstGeom>
        <a:gradFill rotWithShape="0">
          <a:gsLst>
            <a:gs pos="0">
              <a:schemeClr val="accent5">
                <a:hueOff val="-721985"/>
                <a:satOff val="-3405"/>
                <a:lumOff val="84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721985"/>
                <a:satOff val="-3405"/>
                <a:lumOff val="84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721985"/>
                <a:satOff val="-3405"/>
                <a:lumOff val="84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4)The Transformed data could be sent to following teams for further </a:t>
          </a:r>
          <a:r>
            <a:rPr lang="en-US" sz="1300" kern="1200" dirty="0" err="1"/>
            <a:t>improvent</a:t>
          </a:r>
          <a:r>
            <a:rPr lang="en-US" sz="1300" kern="1200" dirty="0"/>
            <a:t>…They are:</a:t>
          </a:r>
        </a:p>
      </dsp:txBody>
      <dsp:txXfrm>
        <a:off x="24131" y="1727874"/>
        <a:ext cx="9595717" cy="446063"/>
      </dsp:txXfrm>
    </dsp:sp>
    <dsp:sp modelId="{436382F7-022C-442F-948A-5F4215A7ADC4}">
      <dsp:nvSpPr>
        <dsp:cNvPr id="0" name=""/>
        <dsp:cNvSpPr/>
      </dsp:nvSpPr>
      <dsp:spPr>
        <a:xfrm>
          <a:off x="0" y="2235508"/>
          <a:ext cx="9643979" cy="494325"/>
        </a:xfrm>
        <a:prstGeom prst="roundRect">
          <a:avLst/>
        </a:prstGeom>
        <a:gradFill rotWithShape="0">
          <a:gsLst>
            <a:gs pos="0">
              <a:schemeClr val="accent5">
                <a:hueOff val="-962646"/>
                <a:satOff val="-4539"/>
                <a:lumOff val="112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962646"/>
                <a:satOff val="-4539"/>
                <a:lumOff val="112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962646"/>
                <a:satOff val="-4539"/>
                <a:lumOff val="112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 err="1">
              <a:solidFill>
                <a:schemeClr val="bg1"/>
              </a:solidFill>
            </a:rPr>
            <a:t>i</a:t>
          </a:r>
          <a:r>
            <a:rPr lang="en-US" sz="1300" b="0" kern="1200" dirty="0">
              <a:solidFill>
                <a:schemeClr val="bg1"/>
              </a:solidFill>
            </a:rPr>
            <a:t>)Data Analysts</a:t>
          </a:r>
          <a:r>
            <a:rPr lang="en-US" sz="1300" kern="1200" dirty="0"/>
            <a:t>: Uses the pipeline's output for reporting and insights.</a:t>
          </a:r>
        </a:p>
      </dsp:txBody>
      <dsp:txXfrm>
        <a:off x="24131" y="2259639"/>
        <a:ext cx="9595717" cy="446063"/>
      </dsp:txXfrm>
    </dsp:sp>
    <dsp:sp modelId="{1A2A42CB-E68E-4146-9379-B08203DAECA0}">
      <dsp:nvSpPr>
        <dsp:cNvPr id="0" name=""/>
        <dsp:cNvSpPr/>
      </dsp:nvSpPr>
      <dsp:spPr>
        <a:xfrm>
          <a:off x="0" y="2767274"/>
          <a:ext cx="9643979" cy="494325"/>
        </a:xfrm>
        <a:prstGeom prst="roundRect">
          <a:avLst/>
        </a:prstGeom>
        <a:gradFill rotWithShape="0">
          <a:gsLst>
            <a:gs pos="0">
              <a:schemeClr val="accent5">
                <a:hueOff val="-1203308"/>
                <a:satOff val="-5674"/>
                <a:lumOff val="140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203308"/>
                <a:satOff val="-5674"/>
                <a:lumOff val="140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203308"/>
                <a:satOff val="-5674"/>
                <a:lumOff val="140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ii)Data Scientists: For Building models that can be deployed for predictive insights, such as credit scoring, fraud detection, or customer segmentation.	</a:t>
          </a:r>
        </a:p>
      </dsp:txBody>
      <dsp:txXfrm>
        <a:off x="24131" y="2791405"/>
        <a:ext cx="9595717" cy="446063"/>
      </dsp:txXfrm>
    </dsp:sp>
    <dsp:sp modelId="{7E4534BC-1FD4-46E1-AA97-1264C8F1995A}">
      <dsp:nvSpPr>
        <dsp:cNvPr id="0" name=""/>
        <dsp:cNvSpPr/>
      </dsp:nvSpPr>
      <dsp:spPr>
        <a:xfrm>
          <a:off x="0" y="3299039"/>
          <a:ext cx="9643979" cy="494325"/>
        </a:xfrm>
        <a:prstGeom prst="roundRect">
          <a:avLst/>
        </a:prstGeom>
        <a:gradFill rotWithShape="0">
          <a:gsLst>
            <a:gs pos="0">
              <a:schemeClr val="accent5">
                <a:hueOff val="-1443969"/>
                <a:satOff val="-6809"/>
                <a:lumOff val="168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443969"/>
                <a:satOff val="-6809"/>
                <a:lumOff val="168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443969"/>
                <a:satOff val="-6809"/>
                <a:lumOff val="168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iii)CI/CD :For handling the pipeline's deployment and updates.</a:t>
          </a:r>
        </a:p>
      </dsp:txBody>
      <dsp:txXfrm>
        <a:off x="24131" y="3323170"/>
        <a:ext cx="9595717" cy="446063"/>
      </dsp:txXfrm>
    </dsp:sp>
    <dsp:sp modelId="{63E77026-FDDA-4C92-B8F9-BE9806780B78}">
      <dsp:nvSpPr>
        <dsp:cNvPr id="0" name=""/>
        <dsp:cNvSpPr/>
      </dsp:nvSpPr>
      <dsp:spPr>
        <a:xfrm>
          <a:off x="0" y="3830804"/>
          <a:ext cx="9643979" cy="494325"/>
        </a:xfrm>
        <a:prstGeom prst="roundRect">
          <a:avLst/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iv)DevOps :For Managing the infrastructure, scaling, and monitoring of the pipeline environment.</a:t>
          </a:r>
        </a:p>
      </dsp:txBody>
      <dsp:txXfrm>
        <a:off x="24131" y="3854935"/>
        <a:ext cx="9595717" cy="446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72DA-9809-413D-A3B1-CE581CBB3CE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78ACDCC-633B-47A3-9CF6-5B763F9FEEF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51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72DA-9809-413D-A3B1-CE581CBB3CE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CDCC-633B-47A3-9CF6-5B763F9FEEF9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47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72DA-9809-413D-A3B1-CE581CBB3CE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CDCC-633B-47A3-9CF6-5B763F9FEEF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29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72DA-9809-413D-A3B1-CE581CBB3CE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CDCC-633B-47A3-9CF6-5B763F9FEEF9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72DA-9809-413D-A3B1-CE581CBB3CE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CDCC-633B-47A3-9CF6-5B763F9FEEF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47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72DA-9809-413D-A3B1-CE581CBB3CE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CDCC-633B-47A3-9CF6-5B763F9FEEF9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88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72DA-9809-413D-A3B1-CE581CBB3CE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CDCC-633B-47A3-9CF6-5B763F9FEEF9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41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72DA-9809-413D-A3B1-CE581CBB3CE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CDCC-633B-47A3-9CF6-5B763F9FEEF9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018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72DA-9809-413D-A3B1-CE581CBB3CE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CDCC-633B-47A3-9CF6-5B763F9FE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72DA-9809-413D-A3B1-CE581CBB3CE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CDCC-633B-47A3-9CF6-5B763F9FEEF9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65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09872DA-9809-413D-A3B1-CE581CBB3CE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CDCC-633B-47A3-9CF6-5B763F9FEEF9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50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872DA-9809-413D-A3B1-CE581CBB3CE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78ACDCC-633B-47A3-9CF6-5B763F9FEEF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56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100E-A86B-6C0B-6B80-94C065FA3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1662276"/>
            <a:ext cx="6927233" cy="1639189"/>
          </a:xfrm>
        </p:spPr>
        <p:txBody>
          <a:bodyPr anchor="b"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387F8-2DDB-F484-2244-BE74F78CF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2399" y="4727702"/>
            <a:ext cx="4816909" cy="830134"/>
          </a:xfrm>
        </p:spPr>
        <p:txBody>
          <a:bodyPr anchor="t"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Valluru Uday Kiran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D7CBABC-4377-396B-B3F6-273F7C133503}"/>
              </a:ext>
            </a:extLst>
          </p:cNvPr>
          <p:cNvSpPr txBox="1">
            <a:spLocks/>
          </p:cNvSpPr>
          <p:nvPr/>
        </p:nvSpPr>
        <p:spPr>
          <a:xfrm>
            <a:off x="1790300" y="1831523"/>
            <a:ext cx="9529009" cy="15974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Credit Card Approval Analysis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707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EB8A1-17D9-0A1D-14AE-B7AC1C679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789271" y="789272"/>
            <a:ext cx="10616665" cy="5192602"/>
          </a:xfrm>
        </p:spPr>
        <p:txBody>
          <a:bodyPr anchor="b">
            <a:normAutofit/>
          </a:bodyPr>
          <a:lstStyle/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87957-3870-406C-70B3-61ABD9257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876126"/>
            <a:ext cx="8959892" cy="472073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66A19E-1D5C-4198-A250-21B1B2924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925" y="789272"/>
            <a:ext cx="10216562" cy="509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642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EB8A1-17D9-0A1D-14AE-B7AC1C679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789271" y="789272"/>
            <a:ext cx="10616665" cy="5192602"/>
          </a:xfrm>
        </p:spPr>
        <p:txBody>
          <a:bodyPr anchor="b">
            <a:normAutofit/>
          </a:bodyPr>
          <a:lstStyle/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87957-3870-406C-70B3-61ABD9257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876126"/>
            <a:ext cx="8959892" cy="472073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2052E6-1126-EC32-3D73-FD11513FF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85" y="685800"/>
            <a:ext cx="10685402" cy="519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4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EB8A1-17D9-0A1D-14AE-B7AC1C679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789271" y="789272"/>
            <a:ext cx="10616665" cy="5192602"/>
          </a:xfrm>
        </p:spPr>
        <p:txBody>
          <a:bodyPr anchor="b">
            <a:normAutofit/>
          </a:bodyPr>
          <a:lstStyle/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87957-3870-406C-70B3-61ABD9257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876126"/>
            <a:ext cx="8959892" cy="472073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13C0C656-943E-5212-4279-0162BF4BF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33" y="698674"/>
            <a:ext cx="10992333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51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EB8A1-17D9-0A1D-14AE-B7AC1C679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876126"/>
            <a:ext cx="8959893" cy="888360"/>
          </a:xfrm>
        </p:spPr>
        <p:txBody>
          <a:bodyPr anchor="b"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87957-3870-406C-70B3-61ABD9257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165684"/>
            <a:ext cx="8959892" cy="343118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– Data Cleaning, Transformation &amp; Aggregation</a:t>
            </a:r>
          </a:p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5BE5BBA6-866E-2D12-98C8-02FF5A22B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923" y="2838810"/>
            <a:ext cx="3400900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57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EB8A1-17D9-0A1D-14AE-B7AC1C679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876126"/>
            <a:ext cx="8959893" cy="888360"/>
          </a:xfrm>
        </p:spPr>
        <p:txBody>
          <a:bodyPr anchor="b"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87957-3870-406C-70B3-61ABD9257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165684"/>
            <a:ext cx="8959892" cy="343118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– Data Visualization</a:t>
            </a:r>
          </a:p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0E51C-98BB-13D2-686F-11B9C29B4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005" y="2803230"/>
            <a:ext cx="3258005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87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5E3213-941E-E03F-FEBE-C95E4A58DB23}"/>
              </a:ext>
            </a:extLst>
          </p:cNvPr>
          <p:cNvSpPr txBox="1"/>
          <p:nvPr/>
        </p:nvSpPr>
        <p:spPr>
          <a:xfrm>
            <a:off x="1242390" y="2339229"/>
            <a:ext cx="4465856" cy="919454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>
                <a:latin typeface="+mj-lt"/>
                <a:ea typeface="+mj-ea"/>
                <a:cs typeface="+mj-cs"/>
              </a:rPr>
              <a:t>OUTPUT DASHBOARD</a:t>
            </a:r>
          </a:p>
        </p:txBody>
      </p:sp>
      <p:pic>
        <p:nvPicPr>
          <p:cNvPr id="4" name="Picture 3" descr="A screenshot of a dashboard&#10;&#10;Description automatically generated">
            <a:extLst>
              <a:ext uri="{FF2B5EF4-FFF2-40B4-BE49-F238E27FC236}">
                <a16:creationId xmlns:a16="http://schemas.microsoft.com/office/drawing/2014/main" id="{FA54723B-45F2-B932-304A-0E2C1427D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396" y="277614"/>
            <a:ext cx="6076453" cy="549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65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8D6643-6D8F-4F39-0E89-E4323CBD8F36}"/>
              </a:ext>
            </a:extLst>
          </p:cNvPr>
          <p:cNvSpPr txBox="1"/>
          <p:nvPr/>
        </p:nvSpPr>
        <p:spPr>
          <a:xfrm>
            <a:off x="609600" y="2502032"/>
            <a:ext cx="438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OUTPUT DASHBOARD</a:t>
            </a:r>
            <a:endParaRPr lang="en-IN" sz="3200" dirty="0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F823E38-E941-A298-8570-4F5AEE142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48" y="233679"/>
            <a:ext cx="5828991" cy="564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9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7E02AF-4409-D1CC-2486-53FD502D7CB8}"/>
              </a:ext>
            </a:extLst>
          </p:cNvPr>
          <p:cNvSpPr txBox="1"/>
          <p:nvPr/>
        </p:nvSpPr>
        <p:spPr>
          <a:xfrm>
            <a:off x="308008" y="2690336"/>
            <a:ext cx="33592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 DASHBOARD</a:t>
            </a:r>
            <a:endParaRPr lang="en-IN" sz="2400" dirty="0"/>
          </a:p>
          <a:p>
            <a:endParaRPr lang="en-IN" dirty="0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B10422C-3159-1BC7-D46F-6C833BC4B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506" y="217341"/>
            <a:ext cx="7558428" cy="556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78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EB8A1-17D9-0A1D-14AE-B7AC1C679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054" y="1035194"/>
            <a:ext cx="9405891" cy="631993"/>
          </a:xfrm>
        </p:spPr>
        <p:txBody>
          <a:bodyPr anchor="ctr"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Results/Insights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45C87957-3870-406C-70B3-61ABD9257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1484"/>
            <a:ext cx="10031360" cy="378554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sz="15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the data the following insights have been derived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50" dirty="0"/>
              <a:t>By the analysis we can find that education level correlates with payment behavior. It appears that higher education levels like graduate school are having much more non-defaulter compared to lower education levels.</a:t>
            </a:r>
          </a:p>
          <a:p>
            <a:pPr>
              <a:lnSpc>
                <a:spcPct val="110000"/>
              </a:lnSpc>
            </a:pPr>
            <a:r>
              <a:rPr lang="en-US" sz="1550" dirty="0"/>
              <a:t>Customers with an </a:t>
            </a:r>
            <a:r>
              <a:rPr lang="en-US" sz="1550" b="1" dirty="0"/>
              <a:t>academic degree</a:t>
            </a:r>
            <a:r>
              <a:rPr lang="en-US" sz="1550" dirty="0"/>
              <a:t> have the longest average credit card tenure (25.1 months), suggesting that higher education correlates with long-term financial stability and responsible credit use.</a:t>
            </a:r>
          </a:p>
          <a:p>
            <a:pPr>
              <a:lnSpc>
                <a:spcPct val="110000"/>
              </a:lnSpc>
            </a:pPr>
            <a:r>
              <a:rPr lang="en-US" sz="1550" dirty="0"/>
              <a:t>Younger adults, especially those in their </a:t>
            </a:r>
            <a:r>
              <a:rPr lang="en-US" sz="1550" b="1" dirty="0"/>
              <a:t>mid to late twenties</a:t>
            </a:r>
            <a:r>
              <a:rPr lang="en-US" sz="1550" dirty="0"/>
              <a:t>, show a higher rate of defaulting. This could reflect early-career financial instability. In contrast, older customers (above 40) display more financial maturity, with lower default rates.</a:t>
            </a:r>
          </a:p>
          <a:p>
            <a:pPr>
              <a:lnSpc>
                <a:spcPct val="110000"/>
              </a:lnSpc>
            </a:pPr>
            <a:r>
              <a:rPr lang="en-US" sz="1550" dirty="0"/>
              <a:t>Both unemployed and employed individuals have similar delayed payment rates (~39%), indicating that credit management issues rises regardless of employment status. However, unemployed individuals tend to have shorter credit card tenures, reflecting financial instability.</a:t>
            </a:r>
            <a:endParaRPr lang="en-IN" sz="155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251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EB8A1-17D9-0A1D-14AE-B7AC1C679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60323"/>
            <a:ext cx="9405891" cy="631993"/>
          </a:xfrm>
        </p:spPr>
        <p:txBody>
          <a:bodyPr anchor="ctr"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Results/Insights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45C87957-3870-406C-70B3-61ABD9257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8413"/>
            <a:ext cx="9588954" cy="2832988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buNone/>
              <a:defRPr cap="all"/>
            </a:pPr>
            <a:r>
              <a:rPr lang="en-IN" sz="1800" dirty="0">
                <a:latin typeface="Aparajita" panose="020B0502040204020203" pitchFamily="18" charset="0"/>
                <a:ea typeface="ADLaM Display" panose="020F0502020204030204" pitchFamily="2" charset="0"/>
                <a:cs typeface="Aparajita" panose="020B0502040204020203" pitchFamily="18" charset="0"/>
              </a:rPr>
              <a:t>From the data the following insights have been derived</a:t>
            </a:r>
            <a:endParaRPr lang="en-US" sz="1800" dirty="0">
              <a:latin typeface="Aparajita" panose="020B0502040204020203" pitchFamily="18" charset="0"/>
              <a:ea typeface="ADLaM Display" panose="020F0502020204030204" pitchFamily="2" charset="0"/>
              <a:cs typeface="Aparajita" panose="020B0502040204020203" pitchFamily="18" charset="0"/>
            </a:endParaRPr>
          </a:p>
          <a:p>
            <a:pPr lvl="0"/>
            <a:r>
              <a:rPr lang="en-IN" sz="1800" dirty="0"/>
              <a:t>Trends in Credit Card Usage Seems to be Very bad as the number of active customers are gradually decreasing over the Months</a:t>
            </a:r>
          </a:p>
          <a:p>
            <a:pPr lvl="0">
              <a:lnSpc>
                <a:spcPct val="100000"/>
              </a:lnSpc>
            </a:pPr>
            <a:r>
              <a:rPr lang="en-US" sz="1800" dirty="0"/>
              <a:t>Age and tenure shows that older age groups tend to have longer tenures. This could imply that older customers are more loyal and stable in debt payment.</a:t>
            </a:r>
          </a:p>
        </p:txBody>
      </p:sp>
    </p:spTree>
    <p:extLst>
      <p:ext uri="{BB962C8B-B14F-4D97-AF65-F5344CB8AC3E}">
        <p14:creationId xmlns:p14="http://schemas.microsoft.com/office/powerpoint/2010/main" val="314049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EB8A1-17D9-0A1D-14AE-B7AC1C679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876126"/>
            <a:ext cx="8959893" cy="888360"/>
          </a:xfrm>
        </p:spPr>
        <p:txBody>
          <a:bodyPr anchor="b"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87957-3870-406C-70B3-61ABD9257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367815"/>
            <a:ext cx="8959892" cy="32290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create a comprehensive Data Pipeline with </a:t>
            </a:r>
          </a:p>
          <a:p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Azure Data Factory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</a:p>
          <a:p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Databricks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create a </a:t>
            </a:r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ashboard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Credit Card Approval </a:t>
            </a:r>
            <a:r>
              <a:rPr lang="en-IN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nalysis 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to derive useful business insights from it </a:t>
            </a:r>
            <a:endParaRPr lang="en-IN" sz="2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562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A5E26D-3E8D-22EF-BBEC-6E8B64B91FC6}"/>
              </a:ext>
            </a:extLst>
          </p:cNvPr>
          <p:cNvSpPr txBox="1"/>
          <p:nvPr/>
        </p:nvSpPr>
        <p:spPr>
          <a:xfrm>
            <a:off x="4485373" y="317634"/>
            <a:ext cx="4350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/>
              <a:t>Challenges Faced</a:t>
            </a:r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390D76-38E3-89C5-5AEE-588D11901110}"/>
              </a:ext>
            </a:extLst>
          </p:cNvPr>
          <p:cNvSpPr txBox="1"/>
          <p:nvPr/>
        </p:nvSpPr>
        <p:spPr>
          <a:xfrm>
            <a:off x="625642" y="1241659"/>
            <a:ext cx="110209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/>
              <a:t>1. Dataset Authenticity</a:t>
            </a:r>
            <a:r>
              <a:rPr lang="en-US" dirty="0"/>
              <a:t>: Determining the genuineness of the dataset raised concerns about the validity of the analysis.</a:t>
            </a:r>
          </a:p>
          <a:p>
            <a:r>
              <a:rPr lang="en-US" dirty="0"/>
              <a:t>  </a:t>
            </a:r>
          </a:p>
          <a:p>
            <a:r>
              <a:rPr lang="en-US" b="1" dirty="0"/>
              <a:t>2. Performance Issues: </a:t>
            </a:r>
            <a:r>
              <a:rPr lang="en-US" dirty="0"/>
              <a:t>The pipeline experienced longer running times, especially during data movement, leading to delays in data availability.</a:t>
            </a:r>
          </a:p>
          <a:p>
            <a:endParaRPr lang="en-US" dirty="0"/>
          </a:p>
          <a:p>
            <a:r>
              <a:rPr lang="en-US" b="1" dirty="0"/>
              <a:t>3. Budget Constraints: </a:t>
            </a:r>
            <a:r>
              <a:rPr lang="en-US" dirty="0"/>
              <a:t>A strict budget limit of 100 USD for cloud services necessitated careful resource management to maintain essential operations.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533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551761-2D5B-F932-826D-EAC103E2E966}"/>
              </a:ext>
            </a:extLst>
          </p:cNvPr>
          <p:cNvSpPr txBox="1"/>
          <p:nvPr/>
        </p:nvSpPr>
        <p:spPr>
          <a:xfrm>
            <a:off x="4459953" y="612850"/>
            <a:ext cx="3272093" cy="1313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>
                <a:latin typeface="+mj-lt"/>
                <a:ea typeface="+mj-ea"/>
                <a:cs typeface="+mj-cs"/>
              </a:rPr>
              <a:t>Future scope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FAE9BBC6-AED5-7296-467E-68AC7AB28E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7255885"/>
              </p:ext>
            </p:extLst>
          </p:nvPr>
        </p:nvGraphicFramePr>
        <p:xfrm>
          <a:off x="1274010" y="1360831"/>
          <a:ext cx="9643979" cy="4433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7762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100E-A86B-6C0B-6B80-94C065FA3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4871" y="2055663"/>
            <a:ext cx="6884895" cy="1496649"/>
          </a:xfrm>
        </p:spPr>
        <p:txBody>
          <a:bodyPr anchor="b"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76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EB8A1-17D9-0A1D-14AE-B7AC1C679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876126"/>
            <a:ext cx="8959893" cy="888360"/>
          </a:xfrm>
        </p:spPr>
        <p:txBody>
          <a:bodyPr anchor="b"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87957-3870-406C-70B3-61ABD9257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165684"/>
            <a:ext cx="8959892" cy="343118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 sources used are:</a:t>
            </a:r>
          </a:p>
          <a:p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Applicants Data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–Blob</a:t>
            </a:r>
          </a:p>
          <a:p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Applicants Data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–HTTP (GitHub)</a:t>
            </a:r>
          </a:p>
          <a:p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Credit Data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– SQL table – SQL DB</a:t>
            </a:r>
          </a:p>
        </p:txBody>
      </p:sp>
    </p:spTree>
    <p:extLst>
      <p:ext uri="{BB962C8B-B14F-4D97-AF65-F5344CB8AC3E}">
        <p14:creationId xmlns:p14="http://schemas.microsoft.com/office/powerpoint/2010/main" val="274454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EB8A1-17D9-0A1D-14AE-B7AC1C679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876126"/>
            <a:ext cx="8959893" cy="888360"/>
          </a:xfrm>
        </p:spPr>
        <p:txBody>
          <a:bodyPr anchor="b"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87957-3870-406C-70B3-61ABD9257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165684"/>
            <a:ext cx="8959892" cy="3431181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</a:t>
            </a:r>
          </a:p>
          <a:p>
            <a:pPr marL="0" indent="0">
              <a:buNone/>
            </a:pPr>
            <a:endParaRPr lang="en-IN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Storage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For Data Ingestion &amp; Storage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Data Factory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For Pipeline</a:t>
            </a:r>
          </a:p>
          <a:p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Transformations and Aggregation</a:t>
            </a:r>
          </a:p>
          <a:p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SparkSQL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Visualization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Databricks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For Dashboard</a:t>
            </a:r>
          </a:p>
        </p:txBody>
      </p:sp>
    </p:spTree>
    <p:extLst>
      <p:ext uri="{BB962C8B-B14F-4D97-AF65-F5344CB8AC3E}">
        <p14:creationId xmlns:p14="http://schemas.microsoft.com/office/powerpoint/2010/main" val="3040729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EB8A1-17D9-0A1D-14AE-B7AC1C679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876126"/>
            <a:ext cx="8959893" cy="888360"/>
          </a:xfrm>
        </p:spPr>
        <p:txBody>
          <a:bodyPr anchor="b"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87957-3870-406C-70B3-61ABD9257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165684"/>
            <a:ext cx="8959892" cy="343118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B30A12-D380-811C-F4E4-CBCF14A158CE}"/>
              </a:ext>
            </a:extLst>
          </p:cNvPr>
          <p:cNvSpPr/>
          <p:nvPr/>
        </p:nvSpPr>
        <p:spPr>
          <a:xfrm>
            <a:off x="1684421" y="2993457"/>
            <a:ext cx="1289785" cy="6930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</a:rPr>
              <a:t>Data Ingestion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D9396D-1E65-B644-DD1D-9D4864964236}"/>
              </a:ext>
            </a:extLst>
          </p:cNvPr>
          <p:cNvCxnSpPr>
            <a:stCxn id="4" idx="3"/>
          </p:cNvCxnSpPr>
          <p:nvPr/>
        </p:nvCxnSpPr>
        <p:spPr>
          <a:xfrm flipV="1">
            <a:off x="2974206" y="3339966"/>
            <a:ext cx="920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257E8A4-D11E-A2F8-E544-6B5129CEA373}"/>
              </a:ext>
            </a:extLst>
          </p:cNvPr>
          <p:cNvSpPr/>
          <p:nvPr/>
        </p:nvSpPr>
        <p:spPr>
          <a:xfrm>
            <a:off x="3894746" y="3011103"/>
            <a:ext cx="1289785" cy="6930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</a:rPr>
              <a:t>Landing Zone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E91E82-E2B8-0736-1B20-82EEBD832382}"/>
              </a:ext>
            </a:extLst>
          </p:cNvPr>
          <p:cNvCxnSpPr/>
          <p:nvPr/>
        </p:nvCxnSpPr>
        <p:spPr>
          <a:xfrm flipV="1">
            <a:off x="7409856" y="3328733"/>
            <a:ext cx="920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A5ED25A-FCB7-C241-F2FE-AB61F041785D}"/>
              </a:ext>
            </a:extLst>
          </p:cNvPr>
          <p:cNvSpPr/>
          <p:nvPr/>
        </p:nvSpPr>
        <p:spPr>
          <a:xfrm>
            <a:off x="8330396" y="2999870"/>
            <a:ext cx="1853139" cy="6930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</a:rPr>
              <a:t>Transformations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5CFFF4-644D-2090-CF66-D2B49BBBA967}"/>
              </a:ext>
            </a:extLst>
          </p:cNvPr>
          <p:cNvCxnSpPr/>
          <p:nvPr/>
        </p:nvCxnSpPr>
        <p:spPr>
          <a:xfrm flipV="1">
            <a:off x="5186422" y="3319117"/>
            <a:ext cx="920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4F21845-6A8D-857E-E557-0279497B72F3}"/>
              </a:ext>
            </a:extLst>
          </p:cNvPr>
          <p:cNvSpPr/>
          <p:nvPr/>
        </p:nvSpPr>
        <p:spPr>
          <a:xfrm>
            <a:off x="6106962" y="2990254"/>
            <a:ext cx="1289785" cy="6930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</a:rPr>
              <a:t>Data Cleaning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65FA8A-B43F-A6E5-2BDD-12421817E3AC}"/>
              </a:ext>
            </a:extLst>
          </p:cNvPr>
          <p:cNvSpPr/>
          <p:nvPr/>
        </p:nvSpPr>
        <p:spPr>
          <a:xfrm>
            <a:off x="8527980" y="4384314"/>
            <a:ext cx="1475608" cy="6930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</a:rPr>
              <a:t>Aggregation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AE0352-2D7E-E0DD-649D-422038167176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>
            <a:off x="9256966" y="3692889"/>
            <a:ext cx="8818" cy="691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8E8E4F1-F45B-9D77-BDEC-503D44EFDE66}"/>
              </a:ext>
            </a:extLst>
          </p:cNvPr>
          <p:cNvSpPr/>
          <p:nvPr/>
        </p:nvSpPr>
        <p:spPr>
          <a:xfrm>
            <a:off x="6073540" y="4384310"/>
            <a:ext cx="1475608" cy="6930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</a:rPr>
              <a:t>Materialized View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55A478-1C12-FD61-307C-E8CC1C5422E6}"/>
              </a:ext>
            </a:extLst>
          </p:cNvPr>
          <p:cNvCxnSpPr>
            <a:cxnSpLocks/>
            <a:stCxn id="15" idx="1"/>
            <a:endCxn id="18" idx="3"/>
          </p:cNvCxnSpPr>
          <p:nvPr/>
        </p:nvCxnSpPr>
        <p:spPr>
          <a:xfrm flipH="1" flipV="1">
            <a:off x="7549148" y="4730820"/>
            <a:ext cx="978832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28E7856-B483-D3BF-7727-0AE7C3136791}"/>
              </a:ext>
            </a:extLst>
          </p:cNvPr>
          <p:cNvSpPr/>
          <p:nvPr/>
        </p:nvSpPr>
        <p:spPr>
          <a:xfrm>
            <a:off x="3771492" y="4392333"/>
            <a:ext cx="1475608" cy="6930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</a:rPr>
              <a:t>Visualization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CFD511-6828-098F-5307-99287FE6C652}"/>
              </a:ext>
            </a:extLst>
          </p:cNvPr>
          <p:cNvCxnSpPr>
            <a:cxnSpLocks/>
            <a:stCxn id="18" idx="1"/>
            <a:endCxn id="22" idx="3"/>
          </p:cNvCxnSpPr>
          <p:nvPr/>
        </p:nvCxnSpPr>
        <p:spPr>
          <a:xfrm flipH="1">
            <a:off x="5247100" y="4730820"/>
            <a:ext cx="826440" cy="8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9F40B1D-2F91-91EC-E428-B2E6D21ACE5B}"/>
              </a:ext>
            </a:extLst>
          </p:cNvPr>
          <p:cNvSpPr/>
          <p:nvPr/>
        </p:nvSpPr>
        <p:spPr>
          <a:xfrm>
            <a:off x="1642705" y="4352227"/>
            <a:ext cx="1475608" cy="6930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</a:rPr>
              <a:t>Dashboard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7E0885-2F1A-64E8-AC4B-17B1F770BEAA}"/>
              </a:ext>
            </a:extLst>
          </p:cNvPr>
          <p:cNvCxnSpPr>
            <a:cxnSpLocks/>
            <a:endCxn id="24" idx="3"/>
          </p:cNvCxnSpPr>
          <p:nvPr/>
        </p:nvCxnSpPr>
        <p:spPr>
          <a:xfrm flipH="1" flipV="1">
            <a:off x="3118313" y="4698737"/>
            <a:ext cx="653179" cy="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02CAA90-A8FF-092F-5B96-EA0E04A22F1A}"/>
              </a:ext>
            </a:extLst>
          </p:cNvPr>
          <p:cNvSpPr txBox="1"/>
          <p:nvPr/>
        </p:nvSpPr>
        <p:spPr>
          <a:xfrm>
            <a:off x="7170818" y="2502568"/>
            <a:ext cx="162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(using </a:t>
            </a:r>
            <a:r>
              <a:rPr lang="en-IN" dirty="0" err="1"/>
              <a:t>PySpark</a:t>
            </a:r>
            <a:r>
              <a:rPr lang="en-IN" dirty="0"/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66D143-3DE2-E0F8-02BC-14A4397363A2}"/>
              </a:ext>
            </a:extLst>
          </p:cNvPr>
          <p:cNvSpPr txBox="1"/>
          <p:nvPr/>
        </p:nvSpPr>
        <p:spPr>
          <a:xfrm>
            <a:off x="3598228" y="2577968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(using Cosmos DB)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17EDBF-3C95-D07C-BA32-2F7302321470}"/>
              </a:ext>
            </a:extLst>
          </p:cNvPr>
          <p:cNvSpPr txBox="1"/>
          <p:nvPr/>
        </p:nvSpPr>
        <p:spPr>
          <a:xfrm>
            <a:off x="3625498" y="3972031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(using </a:t>
            </a:r>
            <a:r>
              <a:rPr lang="en-IN" dirty="0" err="1"/>
              <a:t>SparkSQL</a:t>
            </a:r>
            <a:r>
              <a:rPr lang="en-IN" dirty="0"/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F9A843-6B2D-D5DA-C858-764AC2F029A6}"/>
              </a:ext>
            </a:extLst>
          </p:cNvPr>
          <p:cNvSpPr txBox="1"/>
          <p:nvPr/>
        </p:nvSpPr>
        <p:spPr>
          <a:xfrm>
            <a:off x="7165990" y="3960804"/>
            <a:ext cx="162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(using </a:t>
            </a:r>
            <a:r>
              <a:rPr lang="en-IN" dirty="0" err="1"/>
              <a:t>PySpark</a:t>
            </a:r>
            <a:r>
              <a:rPr lang="en-IN" dirty="0"/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13B826-72EB-1678-ACDB-B993E4D6D55E}"/>
              </a:ext>
            </a:extLst>
          </p:cNvPr>
          <p:cNvSpPr txBox="1"/>
          <p:nvPr/>
        </p:nvSpPr>
        <p:spPr>
          <a:xfrm>
            <a:off x="1475840" y="3959201"/>
            <a:ext cx="1854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(using Databricks)</a:t>
            </a:r>
          </a:p>
        </p:txBody>
      </p:sp>
    </p:spTree>
    <p:extLst>
      <p:ext uri="{BB962C8B-B14F-4D97-AF65-F5344CB8AC3E}">
        <p14:creationId xmlns:p14="http://schemas.microsoft.com/office/powerpoint/2010/main" val="312020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EB8A1-17D9-0A1D-14AE-B7AC1C679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876126"/>
            <a:ext cx="8959893" cy="888360"/>
          </a:xfrm>
        </p:spPr>
        <p:txBody>
          <a:bodyPr anchor="b"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87957-3870-406C-70B3-61ABD9257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165684"/>
            <a:ext cx="8959892" cy="343118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diagram of a software project&#10;&#10;Description automatically generated with medium confidence">
            <a:extLst>
              <a:ext uri="{FF2B5EF4-FFF2-40B4-BE49-F238E27FC236}">
                <a16:creationId xmlns:a16="http://schemas.microsoft.com/office/drawing/2014/main" id="{ADAB32F6-8CD0-4C33-A3F4-4F5766E57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718" y="2256720"/>
            <a:ext cx="8366448" cy="363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0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0B9688-FD10-5466-C17D-57B339336FC4}"/>
              </a:ext>
            </a:extLst>
          </p:cNvPr>
          <p:cNvSpPr txBox="1"/>
          <p:nvPr/>
        </p:nvSpPr>
        <p:spPr>
          <a:xfrm>
            <a:off x="481263" y="558265"/>
            <a:ext cx="3753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1C88A9-03DB-1443-75B4-60BBE614CF51}"/>
              </a:ext>
            </a:extLst>
          </p:cNvPr>
          <p:cNvSpPr txBox="1"/>
          <p:nvPr/>
        </p:nvSpPr>
        <p:spPr>
          <a:xfrm>
            <a:off x="1251283" y="1424539"/>
            <a:ext cx="414848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– Data Ingestion  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00DBC4D-0745-F46F-6045-CC84874D8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61" y="558265"/>
            <a:ext cx="3191320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06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8A4C976-555B-BF1D-FB1D-3B773C0CC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72" y="566282"/>
            <a:ext cx="9716856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61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967DC4-FEA3-83F9-E487-845701DA02F3}"/>
              </a:ext>
            </a:extLst>
          </p:cNvPr>
          <p:cNvSpPr txBox="1"/>
          <p:nvPr/>
        </p:nvSpPr>
        <p:spPr>
          <a:xfrm>
            <a:off x="1451579" y="1376053"/>
            <a:ext cx="9405891" cy="1002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Why NoSQL Cosmos DB for the Landing Zone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6EF4FA-49FA-E54E-117D-23F82777B4CA}"/>
              </a:ext>
            </a:extLst>
          </p:cNvPr>
          <p:cNvSpPr txBox="1"/>
          <p:nvPr/>
        </p:nvSpPr>
        <p:spPr>
          <a:xfrm>
            <a:off x="1451579" y="2464991"/>
            <a:ext cx="9405891" cy="24035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Global Distribution and Scalability</a:t>
            </a:r>
          </a:p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Low Latency with High Availability</a:t>
            </a:r>
          </a:p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Cosmos DB is schema-less, meaning you can have different fields in different records without any schema enforcement.</a:t>
            </a:r>
          </a:p>
        </p:txBody>
      </p:sp>
    </p:spTree>
    <p:extLst>
      <p:ext uri="{BB962C8B-B14F-4D97-AF65-F5344CB8AC3E}">
        <p14:creationId xmlns:p14="http://schemas.microsoft.com/office/powerpoint/2010/main" val="18717876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16219</TotalTime>
  <Words>642</Words>
  <Application>Microsoft Office PowerPoint</Application>
  <PresentationFormat>Widescreen</PresentationFormat>
  <Paragraphs>82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Aparajita</vt:lpstr>
      <vt:lpstr>Arial</vt:lpstr>
      <vt:lpstr>Calibri</vt:lpstr>
      <vt:lpstr>Gill Sans MT</vt:lpstr>
      <vt:lpstr>Times New Roman</vt:lpstr>
      <vt:lpstr>Gallery</vt:lpstr>
      <vt:lpstr>CAPSTONE PROJECT </vt:lpstr>
      <vt:lpstr>Problem Statement</vt:lpstr>
      <vt:lpstr>Data Sources</vt:lpstr>
      <vt:lpstr>Solution Flow</vt:lpstr>
      <vt:lpstr>Solution Flow</vt:lpstr>
      <vt:lpstr>Solution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 Flow</vt:lpstr>
      <vt:lpstr>Solution Flow</vt:lpstr>
      <vt:lpstr>PowerPoint Presentation</vt:lpstr>
      <vt:lpstr>PowerPoint Presentation</vt:lpstr>
      <vt:lpstr>PowerPoint Presentation</vt:lpstr>
      <vt:lpstr>Results/Insights</vt:lpstr>
      <vt:lpstr>Results/Insights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Jovin Joy Arakkal(UST,IN)</dc:creator>
  <cp:lastModifiedBy>Uday Kiran Valluru</cp:lastModifiedBy>
  <cp:revision>7</cp:revision>
  <dcterms:created xsi:type="dcterms:W3CDTF">2024-10-04T07:13:54Z</dcterms:created>
  <dcterms:modified xsi:type="dcterms:W3CDTF">2024-10-17T07:17:20Z</dcterms:modified>
</cp:coreProperties>
</file>