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346200" y="465455"/>
            <a:ext cx="9321800" cy="1570355"/>
          </a:xfrm>
        </p:spPr>
        <p:txBody>
          <a:bodyPr>
            <a:normAutofit/>
          </a:bodyPr>
          <a:p>
            <a:r>
              <a:rPr lang="en-US" sz="4000"/>
              <a:t>DeepLearning based vulnerability Detection in python codebase</a:t>
            </a:r>
            <a:endParaRPr lang="en-US" sz="4000"/>
          </a:p>
        </p:txBody>
      </p:sp>
      <p:sp>
        <p:nvSpPr>
          <p:cNvPr id="3" name="Subtitle 2"/>
          <p:cNvSpPr>
            <a:spLocks noGrp="1"/>
          </p:cNvSpPr>
          <p:nvPr>
            <p:ph type="subTitle" idx="1"/>
          </p:nvPr>
        </p:nvSpPr>
        <p:spPr>
          <a:xfrm>
            <a:off x="653415" y="2441575"/>
            <a:ext cx="5741670" cy="3120390"/>
          </a:xfrm>
        </p:spPr>
        <p:txBody>
          <a:bodyPr/>
          <a:p>
            <a:pPr algn="l"/>
            <a:r>
              <a:rPr lang="en-US" sz="2000"/>
              <a:t>Team Members:</a:t>
            </a:r>
            <a:endParaRPr lang="en-US" sz="2000"/>
          </a:p>
          <a:p>
            <a:pPr algn="l"/>
            <a:r>
              <a:rPr lang="en-US" sz="2000"/>
              <a:t>Reddymalla Gyanendhar Reddy-[ch.en.u4cys20064]</a:t>
            </a:r>
            <a:endParaRPr lang="en-US" sz="2000"/>
          </a:p>
          <a:p>
            <a:pPr algn="l"/>
            <a:r>
              <a:rPr lang="en-US" sz="2000"/>
              <a:t>Uday Kiran Rachamsetty - [ch.en.u4cys20078]</a:t>
            </a:r>
            <a:endParaRPr lang="en-US" sz="2000"/>
          </a:p>
          <a:p>
            <a:pPr algn="l"/>
            <a:endParaRPr lang="en-US" sz="2000"/>
          </a:p>
          <a:p>
            <a:pPr algn="l"/>
            <a:endParaRPr lang="en-US" sz="2000"/>
          </a:p>
          <a:p>
            <a:pPr algn="l"/>
            <a:r>
              <a:rPr lang="en-US" sz="2000"/>
              <a:t>Mentor:</a:t>
            </a:r>
            <a:endParaRPr lang="en-US" sz="2000"/>
          </a:p>
          <a:p>
            <a:pPr algn="l"/>
            <a:r>
              <a:rPr lang="en-US" sz="2000"/>
              <a:t>Mr. S . Saravanan</a:t>
            </a:r>
            <a:endParaRPr lang="en-US" sz="2000"/>
          </a:p>
        </p:txBody>
      </p:sp>
      <p:pic>
        <p:nvPicPr>
          <p:cNvPr id="5" name="Picture 4" descr="Amrita-vishwa-vidyapeetham-color-logo"/>
          <p:cNvPicPr>
            <a:picLocks noChangeAspect="1"/>
          </p:cNvPicPr>
          <p:nvPr/>
        </p:nvPicPr>
        <p:blipFill>
          <a:blip r:embed="rId1"/>
          <a:stretch>
            <a:fillRect/>
          </a:stretch>
        </p:blipFill>
        <p:spPr>
          <a:xfrm>
            <a:off x="6395085" y="2441575"/>
            <a:ext cx="4300855" cy="1608455"/>
          </a:xfrm>
          <a:prstGeom prst="rect">
            <a:avLst/>
          </a:prstGeom>
        </p:spPr>
      </p:pic>
      <p:sp>
        <p:nvSpPr>
          <p:cNvPr id="6" name="Text Box 5"/>
          <p:cNvSpPr txBox="1"/>
          <p:nvPr/>
        </p:nvSpPr>
        <p:spPr>
          <a:xfrm>
            <a:off x="6626225" y="4723130"/>
            <a:ext cx="4041775" cy="645160"/>
          </a:xfrm>
          <a:prstGeom prst="rect">
            <a:avLst/>
          </a:prstGeom>
          <a:noFill/>
        </p:spPr>
        <p:txBody>
          <a:bodyPr wrap="square" rtlCol="0">
            <a:spAutoFit/>
          </a:bodyPr>
          <a:p>
            <a:r>
              <a:rPr lang="en-US"/>
              <a:t>Department: Department of Computer Science and Engineering(Cyber Security)</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175385"/>
          </a:xfrm>
        </p:spPr>
        <p:txBody>
          <a:bodyPr/>
          <a:p>
            <a:r>
              <a:rPr lang="en-US">
                <a:sym typeface="+mn-ea"/>
              </a:rPr>
              <a:t>Problem Identification &amp; Problem Statement</a:t>
            </a:r>
            <a:endParaRPr lang="en-US"/>
          </a:p>
        </p:txBody>
      </p:sp>
      <p:sp>
        <p:nvSpPr>
          <p:cNvPr id="3" name="Content Placeholder 2"/>
          <p:cNvSpPr>
            <a:spLocks noGrp="1"/>
          </p:cNvSpPr>
          <p:nvPr>
            <p:ph idx="1"/>
          </p:nvPr>
        </p:nvSpPr>
        <p:spPr/>
        <p:txBody>
          <a:bodyPr/>
          <a:p>
            <a:pPr marL="0" indent="0">
              <a:buNone/>
            </a:pPr>
            <a:r>
              <a:rPr lang="en-US" sz="2400" b="1"/>
              <a:t>Problem Statement</a:t>
            </a:r>
            <a:r>
              <a:rPr lang="en-US" sz="2400"/>
              <a:t>: Open source software is an integral part of every tech product. There are amazing contributors who actively maintain their repositories. However, with the growing reliance on these open-source resources, the risk of vulnerabilities in these systems also increases. Manually detecting vulnerabilities in code is very challenging, we need to a way to detect the vulnerabilities in a code.</a:t>
            </a:r>
            <a:endParaRPr lang="en-US" sz="2400"/>
          </a:p>
          <a:p>
            <a:pPr marL="0" indent="0">
              <a:buNone/>
            </a:pPr>
            <a:endParaRPr lang="en-US" sz="2400"/>
          </a:p>
          <a:p>
            <a:pPr marL="0" indent="0">
              <a:buNone/>
            </a:pPr>
            <a:r>
              <a:rPr lang="en-US" sz="2400" b="1">
                <a:sym typeface="+mn-ea"/>
              </a:rPr>
              <a:t>Problem Identification</a:t>
            </a:r>
            <a:r>
              <a:rPr lang="en-US" sz="2400">
                <a:sym typeface="+mn-ea"/>
              </a:rPr>
              <a:t>:Automated detection tools / techniques must have high accuracy and point to the exact vulnerable code fragment in the code and easy to setup and use.</a:t>
            </a:r>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Objective </a:t>
            </a:r>
            <a:endParaRPr lang="en-US"/>
          </a:p>
        </p:txBody>
      </p:sp>
      <p:sp>
        <p:nvSpPr>
          <p:cNvPr id="3" name="Content Placeholder 2"/>
          <p:cNvSpPr>
            <a:spLocks noGrp="1"/>
          </p:cNvSpPr>
          <p:nvPr>
            <p:ph idx="1"/>
          </p:nvPr>
        </p:nvSpPr>
        <p:spPr/>
        <p:txBody>
          <a:bodyPr/>
          <a:p>
            <a:r>
              <a:rPr lang="en-US" sz="2400"/>
              <a:t>The primary goal of this project is to create a system for detecting vulnerabilities in software using deep learning. This system will analyze Python projects on GitHub, which is a rich source of open-source contributions, to identify various types of vulnerabilities like SQL injection, XSS, Command Injection, XSRF, and Remote Code Execution. GitHub's vast repository of code and diverse contributions make it an ideal base for training the detection system.</a:t>
            </a:r>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Approach</a:t>
            </a:r>
            <a:endParaRPr lang="en-US"/>
          </a:p>
        </p:txBody>
      </p:sp>
      <p:pic>
        <p:nvPicPr>
          <p:cNvPr id="4" name="Content Placeholder 3" descr="Blank diagram (2)"/>
          <p:cNvPicPr>
            <a:picLocks noChangeAspect="1"/>
          </p:cNvPicPr>
          <p:nvPr>
            <p:ph idx="1"/>
          </p:nvPr>
        </p:nvPicPr>
        <p:blipFill>
          <a:blip r:embed="rId1"/>
          <a:stretch>
            <a:fillRect/>
          </a:stretch>
        </p:blipFill>
        <p:spPr>
          <a:xfrm>
            <a:off x="838200" y="2440940"/>
            <a:ext cx="10515600" cy="19761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References</a:t>
            </a:r>
            <a:endParaRPr lang="en-US"/>
          </a:p>
        </p:txBody>
      </p:sp>
      <p:graphicFrame>
        <p:nvGraphicFramePr>
          <p:cNvPr id="4" name="Table 3"/>
          <p:cNvGraphicFramePr/>
          <p:nvPr/>
        </p:nvGraphicFramePr>
        <p:xfrm>
          <a:off x="972820" y="1498600"/>
          <a:ext cx="10069830" cy="4654550"/>
        </p:xfrm>
        <a:graphic>
          <a:graphicData uri="http://schemas.openxmlformats.org/drawingml/2006/table">
            <a:tbl>
              <a:tblPr firstRow="1" bandRow="1">
                <a:tableStyleId>{5C22544A-7EE6-4342-B048-85BDC9FD1C3A}</a:tableStyleId>
              </a:tblPr>
              <a:tblGrid>
                <a:gridCol w="3188970"/>
                <a:gridCol w="3188970"/>
                <a:gridCol w="2031365"/>
                <a:gridCol w="1660525"/>
              </a:tblGrid>
              <a:tr h="862965">
                <a:tc>
                  <a:txBody>
                    <a:bodyPr/>
                    <a:p>
                      <a:pPr>
                        <a:buNone/>
                      </a:pPr>
                      <a:r>
                        <a:rPr lang="en-US"/>
                        <a:t>Authors</a:t>
                      </a:r>
                      <a:endParaRPr lang="en-US"/>
                    </a:p>
                  </a:txBody>
                  <a:tcPr/>
                </a:tc>
                <a:tc>
                  <a:txBody>
                    <a:bodyPr/>
                    <a:p>
                      <a:pPr>
                        <a:buNone/>
                      </a:pPr>
                      <a:r>
                        <a:rPr lang="en-US"/>
                        <a:t>Title</a:t>
                      </a:r>
                      <a:endParaRPr lang="en-US"/>
                    </a:p>
                  </a:txBody>
                  <a:tcPr/>
                </a:tc>
                <a:tc>
                  <a:txBody>
                    <a:bodyPr/>
                    <a:p>
                      <a:pPr>
                        <a:buNone/>
                      </a:pPr>
                      <a:r>
                        <a:rPr lang="en-US"/>
                        <a:t>publication site</a:t>
                      </a:r>
                      <a:endParaRPr lang="en-US"/>
                    </a:p>
                  </a:txBody>
                  <a:tcPr/>
                </a:tc>
                <a:tc>
                  <a:txBody>
                    <a:bodyPr/>
                    <a:p>
                      <a:pPr>
                        <a:buNone/>
                      </a:pPr>
                      <a:r>
                        <a:rPr lang="en-US"/>
                        <a:t>year of publication</a:t>
                      </a:r>
                      <a:endParaRPr lang="en-US"/>
                    </a:p>
                  </a:txBody>
                  <a:tcPr/>
                </a:tc>
              </a:tr>
              <a:tr h="1202690">
                <a:tc>
                  <a:txBody>
                    <a:bodyPr/>
                    <a:p>
                      <a:pPr>
                        <a:buNone/>
                      </a:pPr>
                      <a:r>
                        <a:rPr lang="en-US"/>
                        <a:t>Laura Wartschinski et al</a:t>
                      </a:r>
                      <a:endParaRPr lang="en-US"/>
                    </a:p>
                  </a:txBody>
                  <a:tcPr/>
                </a:tc>
                <a:tc>
                  <a:txBody>
                    <a:bodyPr/>
                    <a:p>
                      <a:pPr>
                        <a:buNone/>
                      </a:pPr>
                      <a:r>
                        <a:rPr lang="en-US"/>
                        <a:t>VUDENC: Vulnerability Detection with Deep Learning on a Natural Codebase</a:t>
                      </a:r>
                      <a:endParaRPr lang="en-US"/>
                    </a:p>
                    <a:p>
                      <a:pPr>
                        <a:buNone/>
                      </a:pPr>
                      <a:r>
                        <a:rPr lang="en-US"/>
                        <a:t>for Python</a:t>
                      </a:r>
                      <a:endParaRPr lang="en-US"/>
                    </a:p>
                  </a:txBody>
                  <a:tcPr/>
                </a:tc>
                <a:tc>
                  <a:txBody>
                    <a:bodyPr/>
                    <a:p>
                      <a:pPr>
                        <a:buNone/>
                      </a:pPr>
                      <a:r>
                        <a:rPr lang="en-US"/>
                        <a:t>ScienceDirect</a:t>
                      </a:r>
                      <a:endParaRPr lang="en-US"/>
                    </a:p>
                  </a:txBody>
                  <a:tcPr/>
                </a:tc>
                <a:tc>
                  <a:txBody>
                    <a:bodyPr/>
                    <a:p>
                      <a:pPr>
                        <a:buNone/>
                      </a:pPr>
                      <a:r>
                        <a:rPr lang="en-US"/>
                        <a:t>2022</a:t>
                      </a:r>
                      <a:endParaRPr lang="en-US"/>
                    </a:p>
                  </a:txBody>
                  <a:tcPr/>
                </a:tc>
              </a:tr>
              <a:tr h="862965">
                <a:tc>
                  <a:txBody>
                    <a:bodyPr/>
                    <a:p>
                      <a:pPr>
                        <a:buNone/>
                      </a:pPr>
                      <a:r>
                        <a:rPr lang="en-US"/>
                        <a:t>Lwin Khin Shar, Hee Beng Kuan Tan</a:t>
                      </a:r>
                      <a:endParaRPr lang="en-US"/>
                    </a:p>
                  </a:txBody>
                  <a:tcPr/>
                </a:tc>
                <a:tc>
                  <a:txBody>
                    <a:bodyPr/>
                    <a:p>
                      <a:pPr>
                        <a:buNone/>
                      </a:pPr>
                      <a:r>
                        <a:rPr lang="en-US"/>
                        <a:t>Predicting SQL injection and cross site scripting vulnerabilities through mining input sanitization patterns</a:t>
                      </a:r>
                      <a:endParaRPr lang="en-US"/>
                    </a:p>
                  </a:txBody>
                  <a:tcPr/>
                </a:tc>
                <a:tc>
                  <a:txBody>
                    <a:bodyPr/>
                    <a:p>
                      <a:pPr>
                        <a:buNone/>
                      </a:pPr>
                      <a:r>
                        <a:rPr lang="en-US" sz="1800">
                          <a:sym typeface="+mn-ea"/>
                        </a:rPr>
                        <a:t>ScienceDirect</a:t>
                      </a:r>
                      <a:endParaRPr lang="en-US"/>
                    </a:p>
                  </a:txBody>
                  <a:tcPr/>
                </a:tc>
                <a:tc>
                  <a:txBody>
                    <a:bodyPr/>
                    <a:p>
                      <a:pPr>
                        <a:buNone/>
                      </a:pPr>
                      <a:r>
                        <a:rPr lang="en-US"/>
                        <a:t>2013</a:t>
                      </a:r>
                      <a:endParaRPr lang="en-US"/>
                    </a:p>
                  </a:txBody>
                  <a:tcPr/>
                </a:tc>
              </a:tr>
              <a:tr h="862965">
                <a:tc>
                  <a:txBody>
                    <a:bodyPr/>
                    <a:p>
                      <a:pPr>
                        <a:buNone/>
                      </a:pPr>
                      <a:r>
                        <a:rPr lang="en-US"/>
                        <a:t>Li, Zhenmin</a:t>
                      </a:r>
                      <a:endParaRPr lang="en-US"/>
                    </a:p>
                    <a:p>
                      <a:pPr>
                        <a:buNone/>
                      </a:pPr>
                      <a:r>
                        <a:rPr lang="en-US"/>
                        <a:t>Send mail to Li Z.;</a:t>
                      </a:r>
                      <a:endParaRPr lang="en-US"/>
                    </a:p>
                    <a:p>
                      <a:pPr>
                        <a:buNone/>
                      </a:pPr>
                      <a:r>
                        <a:rPr lang="en-US"/>
                        <a:t>Zhou, Yuanyuan</a:t>
                      </a:r>
                      <a:endParaRPr lang="en-US"/>
                    </a:p>
                  </a:txBody>
                  <a:tcPr/>
                </a:tc>
                <a:tc>
                  <a:txBody>
                    <a:bodyPr/>
                    <a:p>
                      <a:pPr>
                        <a:buNone/>
                      </a:pPr>
                      <a:r>
                        <a:rPr lang="en-US"/>
                        <a:t>PR-miner: Automatically extracting implicit programming rules and detecting violations in large software code</a:t>
                      </a:r>
                      <a:endParaRPr lang="en-US"/>
                    </a:p>
                  </a:txBody>
                  <a:tcPr/>
                </a:tc>
                <a:tc>
                  <a:txBody>
                    <a:bodyPr/>
                    <a:p>
                      <a:pPr>
                        <a:buNone/>
                      </a:pPr>
                      <a:r>
                        <a:rPr lang="en-US"/>
                        <a:t>Scopus</a:t>
                      </a:r>
                      <a:endParaRPr lang="en-US"/>
                    </a:p>
                  </a:txBody>
                  <a:tcPr/>
                </a:tc>
                <a:tc>
                  <a:txBody>
                    <a:bodyPr/>
                    <a:p>
                      <a:pPr>
                        <a:buNone/>
                      </a:pPr>
                      <a:r>
                        <a:rPr lang="en-US"/>
                        <a:t>2015</a:t>
                      </a:r>
                      <a:endParaRPr lang="en-US"/>
                    </a:p>
                  </a:txBody>
                  <a:tcPr/>
                </a:tc>
              </a:tr>
              <a:tr h="862965">
                <a:tc>
                  <a:txBody>
                    <a:bodyPr/>
                    <a:p>
                      <a:pPr>
                        <a:buNone/>
                      </a:pPr>
                      <a:r>
                        <a:rPr lang="en-US"/>
                        <a:t>S. Tan, S. Dara, C. Mayeux</a:t>
                      </a:r>
                      <a:endParaRPr lang="en-US"/>
                    </a:p>
                  </a:txBody>
                  <a:tcPr/>
                </a:tc>
                <a:tc>
                  <a:txBody>
                    <a:bodyPr/>
                    <a:p>
                      <a:pPr>
                        <a:buNone/>
                      </a:pPr>
                      <a:r>
                        <a:rPr lang="en-US"/>
                        <a:t>Online defect prediction for imbalanced data</a:t>
                      </a:r>
                      <a:endParaRPr lang="en-US"/>
                    </a:p>
                  </a:txBody>
                  <a:tcPr/>
                </a:tc>
                <a:tc>
                  <a:txBody>
                    <a:bodyPr/>
                    <a:p>
                      <a:pPr>
                        <a:buNone/>
                      </a:pPr>
                      <a:r>
                        <a:rPr lang="en-US"/>
                        <a:t>IEEE</a:t>
                      </a:r>
                      <a:endParaRPr lang="en-US"/>
                    </a:p>
                  </a:txBody>
                  <a:tcPr/>
                </a:tc>
                <a:tc>
                  <a:txBody>
                    <a:bodyPr/>
                    <a:p>
                      <a:pPr>
                        <a:buNone/>
                      </a:pPr>
                      <a:r>
                        <a:rPr lang="en-US"/>
                        <a:t>2015</a:t>
                      </a:r>
                      <a:endParaRPr lang="en-US"/>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1937</Words>
  <Application>WPS Presentation</Application>
  <PresentationFormat>Widescreen</PresentationFormat>
  <Paragraphs>69</Paragraphs>
  <Slides>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vt:i4>
      </vt:variant>
    </vt:vector>
  </HeadingPairs>
  <TitlesOfParts>
    <vt:vector size="13" baseType="lpstr">
      <vt:lpstr>Arial</vt:lpstr>
      <vt:lpstr>SimSun</vt:lpstr>
      <vt:lpstr>Wingdings</vt:lpstr>
      <vt:lpstr>Calibri Light</vt:lpstr>
      <vt:lpstr>Calibri</vt:lpstr>
      <vt:lpstr>Microsoft YaHei</vt:lpstr>
      <vt:lpstr>Arial Unicode MS</vt:lpstr>
      <vt:lpstr>Office Theme</vt:lpstr>
      <vt:lpstr>DeepLearning based vulnerability Detection utilizing python codebase</vt:lpstr>
      <vt:lpstr>Problem Identification &amp; Problem Statement</vt:lpstr>
      <vt:lpstr>Objective </vt:lpstr>
      <vt:lpstr>Approach</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DeepLearning based vulnerability Detection :utilizing github repositories</dc:title>
  <dc:creator>racha</dc:creator>
  <cp:lastModifiedBy>rachamsetty uday kiran</cp:lastModifiedBy>
  <cp:revision>5</cp:revision>
  <dcterms:created xsi:type="dcterms:W3CDTF">2024-01-07T06:51:00Z</dcterms:created>
  <dcterms:modified xsi:type="dcterms:W3CDTF">2024-01-08T06:54:59Z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645A1B3CEBD444FE8303EFF9B4BD3213_12</vt:lpwstr>
  </property>
  <property fmtid="{D5CDD505-2E9C-101B-9397-08002B2CF9AE}" pid="3" name="KSOProductBuildVer">
    <vt:lpwstr>1033-12.2.0.13215</vt:lpwstr>
  </property>
</Properties>
</file>