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1" r:id="rId17"/>
    <p:sldId id="262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B92F24-6BED-41A1-A204-E700906BCD04}" v="2" dt="2025-06-17T06:51:58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cha hemanth" userId="838c3d87975130c7" providerId="LiveId" clId="{C7B92F24-6BED-41A1-A204-E700906BCD04}"/>
    <pc:docChg chg="undo custSel modSld">
      <pc:chgData name="vucha hemanth" userId="838c3d87975130c7" providerId="LiveId" clId="{C7B92F24-6BED-41A1-A204-E700906BCD04}" dt="2025-06-17T06:51:58.754" v="5" actId="1036"/>
      <pc:docMkLst>
        <pc:docMk/>
      </pc:docMkLst>
      <pc:sldChg chg="modSp mod">
        <pc:chgData name="vucha hemanth" userId="838c3d87975130c7" providerId="LiveId" clId="{C7B92F24-6BED-41A1-A204-E700906BCD04}" dt="2025-06-17T06:39:28.750" v="2" actId="14100"/>
        <pc:sldMkLst>
          <pc:docMk/>
          <pc:sldMk cId="546173763" sldId="264"/>
        </pc:sldMkLst>
        <pc:spChg chg="mod">
          <ac:chgData name="vucha hemanth" userId="838c3d87975130c7" providerId="LiveId" clId="{C7B92F24-6BED-41A1-A204-E700906BCD04}" dt="2025-06-17T06:39:18.720" v="1" actId="13926"/>
          <ac:spMkLst>
            <pc:docMk/>
            <pc:sldMk cId="546173763" sldId="264"/>
            <ac:spMk id="2" creationId="{4DCADE81-2CC5-AE62-754C-0FBE25CE1BE0}"/>
          </ac:spMkLst>
        </pc:spChg>
        <pc:picChg chg="mod">
          <ac:chgData name="vucha hemanth" userId="838c3d87975130c7" providerId="LiveId" clId="{C7B92F24-6BED-41A1-A204-E700906BCD04}" dt="2025-06-17T06:39:28.750" v="2" actId="14100"/>
          <ac:picMkLst>
            <pc:docMk/>
            <pc:sldMk cId="546173763" sldId="264"/>
            <ac:picMk id="1025" creationId="{6B00AC8B-4768-77E2-E1FC-7BD03F58222E}"/>
          </ac:picMkLst>
        </pc:picChg>
      </pc:sldChg>
      <pc:sldChg chg="modSp mod">
        <pc:chgData name="vucha hemanth" userId="838c3d87975130c7" providerId="LiveId" clId="{C7B92F24-6BED-41A1-A204-E700906BCD04}" dt="2025-06-17T06:38:56.087" v="0" actId="13926"/>
        <pc:sldMkLst>
          <pc:docMk/>
          <pc:sldMk cId="2054598594" sldId="265"/>
        </pc:sldMkLst>
        <pc:spChg chg="mod">
          <ac:chgData name="vucha hemanth" userId="838c3d87975130c7" providerId="LiveId" clId="{C7B92F24-6BED-41A1-A204-E700906BCD04}" dt="2025-06-17T06:38:56.087" v="0" actId="13926"/>
          <ac:spMkLst>
            <pc:docMk/>
            <pc:sldMk cId="2054598594" sldId="265"/>
            <ac:spMk id="2" creationId="{57647D26-2F5D-8A20-5AB0-CA574CE92BBF}"/>
          </ac:spMkLst>
        </pc:spChg>
      </pc:sldChg>
      <pc:sldChg chg="modSp mod">
        <pc:chgData name="vucha hemanth" userId="838c3d87975130c7" providerId="LiveId" clId="{C7B92F24-6BED-41A1-A204-E700906BCD04}" dt="2025-06-17T06:47:28.016" v="4" actId="20577"/>
        <pc:sldMkLst>
          <pc:docMk/>
          <pc:sldMk cId="3648062883" sldId="267"/>
        </pc:sldMkLst>
        <pc:spChg chg="mod">
          <ac:chgData name="vucha hemanth" userId="838c3d87975130c7" providerId="LiveId" clId="{C7B92F24-6BED-41A1-A204-E700906BCD04}" dt="2025-06-17T06:47:28.016" v="4" actId="20577"/>
          <ac:spMkLst>
            <pc:docMk/>
            <pc:sldMk cId="3648062883" sldId="267"/>
            <ac:spMk id="5" creationId="{18281184-DEBF-E2BD-52C5-316A286899E3}"/>
          </ac:spMkLst>
        </pc:spChg>
      </pc:sldChg>
      <pc:sldChg chg="modSp">
        <pc:chgData name="vucha hemanth" userId="838c3d87975130c7" providerId="LiveId" clId="{C7B92F24-6BED-41A1-A204-E700906BCD04}" dt="2025-06-17T06:51:58.754" v="5" actId="1036"/>
        <pc:sldMkLst>
          <pc:docMk/>
          <pc:sldMk cId="3022751679" sldId="269"/>
        </pc:sldMkLst>
        <pc:picChg chg="mod">
          <ac:chgData name="vucha hemanth" userId="838c3d87975130c7" providerId="LiveId" clId="{C7B92F24-6BED-41A1-A204-E700906BCD04}" dt="2025-06-17T06:51:58.754" v="5" actId="1036"/>
          <ac:picMkLst>
            <pc:docMk/>
            <pc:sldMk cId="3022751679" sldId="269"/>
            <ac:picMk id="6145" creationId="{42CEF660-A403-93A2-2786-FC263C7186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Analysis: Trends, Impact, and State-wise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Udaykiran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7175-FD29-95B2-A547-5B76339E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6678"/>
          </a:xfrm>
        </p:spPr>
        <p:txBody>
          <a:bodyPr>
            <a:normAutofit fontScale="90000"/>
          </a:bodyPr>
          <a:lstStyle/>
          <a:p>
            <a:r>
              <a:rPr lang="en-IN" sz="2200" b="1" u="sng" dirty="0">
                <a:solidFill>
                  <a:srgbClr val="C00000"/>
                </a:solidFill>
                <a:highlight>
                  <a:srgbClr val="FFFF00"/>
                </a:highlight>
              </a:rPr>
              <a:t>Chart 5 :  </a:t>
            </a:r>
            <a:r>
              <a:rPr lang="en-IN" sz="2200" u="sng" dirty="0">
                <a:solidFill>
                  <a:srgbClr val="C00000"/>
                </a:solidFill>
                <a:highlight>
                  <a:srgbClr val="FFFF00"/>
                </a:highlight>
              </a:rPr>
              <a:t>State-wise Distribution of COVID-19 New Cases – Percentage Share Among Major States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7760-775D-464E-F1AF-865D1069B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039" y="2514600"/>
            <a:ext cx="8229600" cy="45259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74E842C-AFA5-D0A8-03C2-F9FCE6C26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839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121" name="Picture 5">
            <a:extLst>
              <a:ext uri="{FF2B5EF4-FFF2-40B4-BE49-F238E27FC236}">
                <a16:creationId xmlns:a16="http://schemas.microsoft.com/office/drawing/2014/main" id="{D97FDFC2-60D8-203A-86DA-3CBABE452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74" y="1371600"/>
            <a:ext cx="6666271" cy="372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58225D9-0486-6FC7-9E46-3683C5EEE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839" y="2824256"/>
            <a:ext cx="3829766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F7CAA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lang="en-US" altLang="en-US" sz="1400" b="1" dirty="0">
              <a:solidFill>
                <a:srgbClr val="F7CAA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F7CAA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lang="en-US" altLang="en-US" sz="1400" b="1" dirty="0">
              <a:solidFill>
                <a:srgbClr val="F7CAA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lang="en-US" altLang="en-US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 from the Chart: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Uniform Spread Across States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Uttar Pradesh at the Top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major contributors include: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52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2E6A-52AF-D2FD-913A-F5D03AC0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IN" sz="2200" b="1" u="sng" dirty="0">
                <a:solidFill>
                  <a:srgbClr val="C00000"/>
                </a:solidFill>
                <a:highlight>
                  <a:srgbClr val="FFFF00"/>
                </a:highlight>
              </a:rPr>
              <a:t>Chart 6 :   COVID-19 New Case Distribution Across Waves (Wave-wise Comparison)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C2BC6-7922-C476-AB6C-80E3997C1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8684" y="2332037"/>
            <a:ext cx="8229600" cy="45259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222E002-992C-8266-2FD9-310FA63F8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484" y="7318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145" name="Picture 6">
            <a:extLst>
              <a:ext uri="{FF2B5EF4-FFF2-40B4-BE49-F238E27FC236}">
                <a16:creationId xmlns:a16="http://schemas.microsoft.com/office/drawing/2014/main" id="{42CEF660-A403-93A2-2786-FC263C718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84" y="1198869"/>
            <a:ext cx="6027174" cy="403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EDD16AA6-C2B5-75FE-7030-F09AE1C8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84" y="3757893"/>
            <a:ext cx="5855588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F7CAA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lang="en-US" altLang="en-US" sz="1400" b="1" dirty="0">
              <a:solidFill>
                <a:srgbClr val="F7CAA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F7CAA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lang="en-US" altLang="en-US" sz="1400" b="1" dirty="0">
              <a:solidFill>
                <a:srgbClr val="F7CAA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F7CAA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lang="en-US" altLang="en-US" sz="1400" b="1" dirty="0">
              <a:solidFill>
                <a:srgbClr val="F7CAA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lang="en-US" altLang="en-US" sz="20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 from the Chart: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First Wave (51.49%) – The Largest Impact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-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Second Wave (32.59%) – A Severe But Shorter Spike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-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Third Wave (15.92%) – Least Severe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751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1276-196E-EB03-7175-19D96356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200" b="1" u="sng" dirty="0">
                <a:solidFill>
                  <a:srgbClr val="C00000"/>
                </a:solidFill>
                <a:highlight>
                  <a:srgbClr val="FFFF00"/>
                </a:highlight>
              </a:rPr>
              <a:t>Chart 7 :  Wave-wise Distribution of COVID-19 Deaths in India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B3388-A859-80DB-6AC3-2976CC73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464" y="2332037"/>
            <a:ext cx="8229600" cy="45259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B392DD6-3F4B-36FB-AB0F-25C4B408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264" y="7318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7169" name="Picture 7">
            <a:extLst>
              <a:ext uri="{FF2B5EF4-FFF2-40B4-BE49-F238E27FC236}">
                <a16:creationId xmlns:a16="http://schemas.microsoft.com/office/drawing/2014/main" id="{AC512BA4-0279-B136-86FA-518C3078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994" y="1189037"/>
            <a:ext cx="6119544" cy="404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01827F3B-CA96-BF2B-E179-970A45727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724" y="3326063"/>
            <a:ext cx="5186136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F7CAA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lang="en-US" altLang="en-US" sz="1400" b="1" dirty="0">
              <a:solidFill>
                <a:srgbClr val="F7CAA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F7CAA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lang="en-US" altLang="en-US" sz="1400" b="1" dirty="0">
              <a:solidFill>
                <a:srgbClr val="F7CAA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F7CAA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lang="en-US" altLang="en-US" sz="1400" b="1" dirty="0">
              <a:solidFill>
                <a:srgbClr val="F7CAA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F7CAA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lang="en-US" altLang="en-US" sz="1400" b="1" dirty="0">
              <a:solidFill>
                <a:srgbClr val="F7CAAC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 from the Chart: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First Wave – 50.21% of Total Deaths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-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Second Wave – 33.86% of Total Deaths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Third Wave – 15.93% of Total Deaths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66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B0CF-9FF2-F220-B386-B2CA9468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58760"/>
            <a:ext cx="8229600" cy="758877"/>
          </a:xfrm>
        </p:spPr>
        <p:txBody>
          <a:bodyPr>
            <a:normAutofit fontScale="90000"/>
          </a:bodyPr>
          <a:lstStyle/>
          <a:p>
            <a:r>
              <a:rPr lang="en-IN" sz="2700" u="sng" dirty="0">
                <a:solidFill>
                  <a:srgbClr val="C00000"/>
                </a:solidFill>
                <a:highlight>
                  <a:srgbClr val="FFFF00"/>
                </a:highlight>
              </a:rPr>
              <a:t>Chart 8 :    Wave-wise Recovery Distribution During COVID-19 in India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FBFD9-3653-B47C-3CB9-70F67125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5497" y="2332037"/>
            <a:ext cx="8229600" cy="45259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1B8D788-AF28-937C-6466-E3B542A2B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297" y="7318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193" name="Picture 8">
            <a:extLst>
              <a:ext uri="{FF2B5EF4-FFF2-40B4-BE49-F238E27FC236}">
                <a16:creationId xmlns:a16="http://schemas.microsoft.com/office/drawing/2014/main" id="{09E0572C-238D-87FD-715B-0FD1FDA70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39" y="1189037"/>
            <a:ext cx="6212627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D78504AB-B95C-D547-F5F2-CFF63C7B2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77" y="4573493"/>
            <a:ext cx="547029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lang="en-US" altLang="en-US" sz="20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 from the Chart: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First Wave – 51.47% of Total Recoveries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Second Wave – 32.61% of Recoveries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-Third Wave – 15.92% of Recoveries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93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5882-96AF-A430-D7DC-2A9499BC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3238"/>
          </a:xfrm>
        </p:spPr>
        <p:txBody>
          <a:bodyPr>
            <a:normAutofit fontScale="90000"/>
          </a:bodyPr>
          <a:lstStyle/>
          <a:p>
            <a:r>
              <a:rPr lang="en-IN" sz="3100" b="1" u="sng" dirty="0">
                <a:solidFill>
                  <a:srgbClr val="C00000"/>
                </a:solidFill>
                <a:highlight>
                  <a:srgbClr val="FFFF00"/>
                </a:highlight>
              </a:rPr>
              <a:t>Chart 9:  </a:t>
            </a:r>
            <a:r>
              <a:rPr lang="en-IN" sz="3100" u="sng" dirty="0">
                <a:solidFill>
                  <a:srgbClr val="C00000"/>
                </a:solidFill>
                <a:highlight>
                  <a:srgbClr val="FFFF00"/>
                </a:highlight>
              </a:rPr>
              <a:t>Wave-wise ICU Admissions During the COVID-19 Pandemic in India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05246-B643-0CFC-7497-EB16B59B6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9187" y="3124200"/>
            <a:ext cx="8229600" cy="45259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EE6DBC-894D-577E-B3EB-40D79CD4F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4731" y="11660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7" name="Picture 11">
            <a:extLst>
              <a:ext uri="{FF2B5EF4-FFF2-40B4-BE49-F238E27FC236}">
                <a16:creationId xmlns:a16="http://schemas.microsoft.com/office/drawing/2014/main" id="{0120C498-3BEA-8FE2-2D8D-F95FF095B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250" y="1668462"/>
            <a:ext cx="5135563" cy="427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C53A0BA-9E2A-FD2D-99CE-243A37AB9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58" y="5518523"/>
            <a:ext cx="506018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 from the Chart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7CAA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First Wave – 51.36% of ICU Admissions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Second Wave – 32.74% of ICU Admissions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Third Wave – 15.90% of ICU Admissions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782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0756-5A3A-B979-0489-5F079DFC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highlight>
                  <a:srgbClr val="FFFF00"/>
                </a:highlight>
              </a:rPr>
              <a:t>Chart 10: To show deaths and recoveries in state-wise</a:t>
            </a:r>
            <a:r>
              <a:rPr lang="en-US" sz="2400" dirty="0"/>
              <a:t> </a:t>
            </a:r>
            <a:endParaRPr lang="en-IN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C47DE9E5-1E1F-7238-C92B-DC9B789894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06349"/>
            <a:ext cx="7939548" cy="404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1BC196-ECD8-A96A-8978-4F58CE910D47}"/>
              </a:ext>
            </a:extLst>
          </p:cNvPr>
          <p:cNvSpPr/>
          <p:nvPr/>
        </p:nvSpPr>
        <p:spPr>
          <a:xfrm>
            <a:off x="1415844" y="5551651"/>
            <a:ext cx="223192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C00000"/>
                </a:solidFill>
                <a:highlight>
                  <a:srgbClr val="FF0000"/>
                </a:highlight>
              </a:rPr>
              <a:t>Red</a:t>
            </a:r>
            <a:r>
              <a:rPr lang="en-IN" dirty="0">
                <a:solidFill>
                  <a:srgbClr val="C00000"/>
                </a:solidFill>
              </a:rPr>
              <a:t>: </a:t>
            </a:r>
            <a:r>
              <a:rPr lang="en-IN" b="1" i="1" dirty="0">
                <a:solidFill>
                  <a:schemeClr val="tx1"/>
                </a:solidFill>
              </a:rPr>
              <a:t>Deaths</a:t>
            </a:r>
          </a:p>
          <a:p>
            <a:pPr algn="ctr"/>
            <a:r>
              <a:rPr lang="en-IN" dirty="0" err="1">
                <a:highlight>
                  <a:srgbClr val="008000"/>
                </a:highlight>
              </a:rPr>
              <a:t>Greeen</a:t>
            </a:r>
            <a:r>
              <a:rPr lang="en-IN" dirty="0">
                <a:solidFill>
                  <a:srgbClr val="00B050"/>
                </a:solidFill>
              </a:rPr>
              <a:t>: </a:t>
            </a:r>
            <a:r>
              <a:rPr lang="en-IN" b="1" i="1" dirty="0">
                <a:solidFill>
                  <a:schemeClr val="tx1"/>
                </a:solidFill>
              </a:rPr>
              <a:t>Recoveries</a:t>
            </a:r>
          </a:p>
        </p:txBody>
      </p:sp>
    </p:spTree>
    <p:extLst>
      <p:ext uri="{BB962C8B-B14F-4D97-AF65-F5344CB8AC3E}">
        <p14:creationId xmlns:p14="http://schemas.microsoft.com/office/powerpoint/2010/main" val="4164718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Uses of Data Analysis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pandas: Data manipulation and handling missing values</a:t>
            </a:r>
          </a:p>
          <a:p>
            <a:r>
              <a:t>- matplotlib: Line and pie chart visualizations</a:t>
            </a:r>
          </a:p>
          <a:p>
            <a:r>
              <a:t>- seaborn: Trend plotting and distribution visualization</a:t>
            </a:r>
          </a:p>
          <a:p>
            <a:r>
              <a:t>- Helped uncover wave patterns, state-wise impacts, and ICU strain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Easy to understand trends visually</a:t>
            </a:r>
          </a:p>
          <a:p>
            <a:r>
              <a:t>- Wave comparison for strategic planning</a:t>
            </a:r>
          </a:p>
          <a:p>
            <a:r>
              <a:t>- Quick state-wise identification of case hotspots</a:t>
            </a:r>
          </a:p>
          <a:p>
            <a:r>
              <a:t>- Supports healthcare resource management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- First wave had the longest and highest impact.</a:t>
            </a:r>
          </a:p>
          <a:p>
            <a:r>
              <a:rPr dirty="0"/>
              <a:t>- Second wave was deadlier with high ICU and death rates.</a:t>
            </a:r>
          </a:p>
          <a:p>
            <a:r>
              <a:rPr dirty="0"/>
              <a:t>- Third wave was mild due to vaccination and prior immunity.</a:t>
            </a:r>
          </a:p>
          <a:p>
            <a:r>
              <a:rPr dirty="0"/>
              <a:t>- Visualization simplifies understanding of pandemic progression.</a:t>
            </a:r>
            <a:endParaRPr lang="en-IN" dirty="0"/>
          </a:p>
          <a:p>
            <a:r>
              <a:rPr lang="en-IN" dirty="0"/>
              <a:t>                                                                    </a:t>
            </a:r>
          </a:p>
          <a:p>
            <a:r>
              <a:rPr lang="en-IN" dirty="0"/>
              <a:t>                                                                  - Thank you                                                                                                          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study presents an analysis of COVID-19 case trends, recoveries, deaths, ICU admissions, and state-wise distribution using visual data analysis techniques. It highlights patterns across different timeframes and pandemic waves.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COVID-19, caused by the SARS-CoV-2 virus, led to global disruptions.</a:t>
            </a:r>
          </a:p>
          <a:p>
            <a:r>
              <a:t>This project analyzes its impact across time in India using charts and insights:</a:t>
            </a:r>
          </a:p>
          <a:p>
            <a:r>
              <a:t>- Daily new cases trend</a:t>
            </a:r>
          </a:p>
          <a:p>
            <a:r>
              <a:t>- Monthly spikes</a:t>
            </a:r>
          </a:p>
          <a:p>
            <a:r>
              <a:t>- State-wise impact</a:t>
            </a:r>
          </a:p>
          <a:p>
            <a:r>
              <a:t>- Wave-wise comparison of deaths, recoveries, and ICU admissions.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Hardware:</a:t>
            </a:r>
          </a:p>
          <a:p>
            <a:r>
              <a:t>- Laptop/Desktop with 4GB+ RAM</a:t>
            </a:r>
          </a:p>
          <a:p>
            <a:endParaRPr/>
          </a:p>
          <a:p>
            <a:r>
              <a:t>Software:</a:t>
            </a:r>
          </a:p>
          <a:p>
            <a:r>
              <a:t>- Python 3.x</a:t>
            </a:r>
          </a:p>
          <a:p>
            <a:r>
              <a:t>- Jupyter Notebook or Google Colab</a:t>
            </a:r>
          </a:p>
          <a:p>
            <a:endParaRPr/>
          </a:p>
          <a:p>
            <a:r>
              <a:t>Libraries:</a:t>
            </a:r>
          </a:p>
          <a:p>
            <a:r>
              <a:t>- pandas</a:t>
            </a:r>
          </a:p>
          <a:p>
            <a:r>
              <a:t>- matplotlib</a:t>
            </a:r>
          </a:p>
          <a:p>
            <a:r>
              <a:t>- seaborn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Data Collection (CSV format)</a:t>
            </a:r>
          </a:p>
          <a:p>
            <a:r>
              <a:rPr dirty="0"/>
              <a:t>2. Data Cleaning and Preprocessing (using Pandas)</a:t>
            </a:r>
          </a:p>
          <a:p>
            <a:r>
              <a:rPr dirty="0"/>
              <a:t>3. Visualization (Line charts, Pie charts)</a:t>
            </a:r>
          </a:p>
          <a:p>
            <a:r>
              <a:rPr dirty="0"/>
              <a:t>4. Insight Extraction (Pattern and trend analysis)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DE81-2CC5-AE62-754C-0FBE25CE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u="sng" dirty="0">
                <a:highlight>
                  <a:srgbClr val="FFFF00"/>
                </a:highlight>
              </a:rPr>
            </a:br>
            <a:r>
              <a:rPr lang="en-IN" sz="2700" b="1" u="sng" dirty="0">
                <a:solidFill>
                  <a:srgbClr val="C00000"/>
                </a:solidFill>
                <a:highlight>
                  <a:srgbClr val="FFFF00"/>
                </a:highlight>
              </a:rPr>
              <a:t>Chart 1 :  </a:t>
            </a:r>
            <a:r>
              <a:rPr lang="en-IN" sz="2700" u="sng" dirty="0">
                <a:solidFill>
                  <a:srgbClr val="C00000"/>
                </a:solidFill>
                <a:highlight>
                  <a:srgbClr val="FFFF00"/>
                </a:highlight>
              </a:rPr>
              <a:t>Number of new cases increase and decrease for all dates</a:t>
            </a:r>
            <a:br>
              <a:rPr lang="en-IN" sz="2700" dirty="0">
                <a:solidFill>
                  <a:srgbClr val="C00000"/>
                </a:solidFill>
              </a:rPr>
            </a:br>
            <a:r>
              <a:rPr lang="en-IN" sz="2700" dirty="0">
                <a:solidFill>
                  <a:srgbClr val="C00000"/>
                </a:solidFill>
              </a:rPr>
              <a:t> </a:t>
            </a:r>
            <a:br>
              <a:rPr lang="en-IN" sz="2700" dirty="0">
                <a:solidFill>
                  <a:srgbClr val="C00000"/>
                </a:solidFill>
              </a:rPr>
            </a:br>
            <a:r>
              <a:rPr lang="en-IN" sz="2700" dirty="0">
                <a:solidFill>
                  <a:srgbClr val="C00000"/>
                </a:solidFill>
              </a:rPr>
              <a:t>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533D-D0FF-C0D0-D64C-2E7AC545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42" y="1219200"/>
            <a:ext cx="8849032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                                                       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sz="2000" dirty="0">
              <a:solidFill>
                <a:srgbClr val="00B050"/>
              </a:solidFill>
            </a:endParaRPr>
          </a:p>
          <a:p>
            <a:endParaRPr lang="en-IN" sz="2000" dirty="0">
              <a:solidFill>
                <a:srgbClr val="00B050"/>
              </a:solidFill>
            </a:endParaRPr>
          </a:p>
          <a:p>
            <a:r>
              <a:rPr lang="en-IN" sz="2000" dirty="0">
                <a:solidFill>
                  <a:srgbClr val="00B050"/>
                </a:solidFill>
              </a:rPr>
              <a:t>The cases increased and decreased sharply, indicating the start and end of different COVID-19 waves.</a:t>
            </a:r>
          </a:p>
          <a:p>
            <a:endParaRPr lang="en-IN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6B00AC8B-4768-77E2-E1FC-7BD03F582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93" y="1219200"/>
            <a:ext cx="7885855" cy="478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17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7D26-2F5D-8A20-5AB0-CA574CE92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1" y="257321"/>
            <a:ext cx="8148119" cy="853724"/>
          </a:xfrm>
        </p:spPr>
        <p:txBody>
          <a:bodyPr>
            <a:normAutofit fontScale="90000"/>
          </a:bodyPr>
          <a:lstStyle/>
          <a:p>
            <a:r>
              <a:rPr lang="en-IN" sz="2000" b="1" u="sng" dirty="0">
                <a:solidFill>
                  <a:srgbClr val="C00000"/>
                </a:solidFill>
                <a:highlight>
                  <a:srgbClr val="FFFF00"/>
                </a:highlight>
              </a:rPr>
              <a:t>Chart 2:  </a:t>
            </a:r>
            <a:r>
              <a:rPr lang="en-IN" sz="2000" u="sng" dirty="0">
                <a:solidFill>
                  <a:srgbClr val="C00000"/>
                </a:solidFill>
                <a:highlight>
                  <a:srgbClr val="FFFF00"/>
                </a:highlight>
              </a:rPr>
              <a:t>Monthly COVID-19 Case Trends in 2020 – Total New Cases Per Month</a:t>
            </a:r>
            <a:br>
              <a:rPr lang="en-IN" dirty="0"/>
            </a:br>
            <a:endParaRPr lang="en-IN" sz="1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6EE6C-0E7E-D01C-5487-5A0E6797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6F51160-6053-ACBB-456A-ADB870546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083F077C-72FD-2B99-3BB8-31DB1A8E3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34" y="997284"/>
            <a:ext cx="7005547" cy="350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90FB4441-DF26-3390-9C27-7365197AD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872" y="4337225"/>
            <a:ext cx="375500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 from the Chart: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Gradual Start (Mar – Jun 2020)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Sharp Rise (Jul – Sep 2020)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Sudden Decline (Oct – Nov 2020)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9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9DE9-9BB8-E105-C0B6-B24AE9934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9432"/>
            <a:ext cx="8229600" cy="511278"/>
          </a:xfrm>
        </p:spPr>
        <p:txBody>
          <a:bodyPr>
            <a:normAutofit fontScale="90000"/>
          </a:bodyPr>
          <a:lstStyle/>
          <a:p>
            <a:r>
              <a:rPr lang="en-IN" sz="2000" b="1" u="sng" dirty="0">
                <a:solidFill>
                  <a:srgbClr val="C00000"/>
                </a:solidFill>
                <a:highlight>
                  <a:srgbClr val="FFFF00"/>
                </a:highlight>
              </a:rPr>
              <a:t>Chart 3:  </a:t>
            </a:r>
            <a:r>
              <a:rPr lang="en-IN" sz="2000" u="sng" dirty="0">
                <a:solidFill>
                  <a:srgbClr val="C00000"/>
                </a:solidFill>
                <a:highlight>
                  <a:srgbClr val="FFFF00"/>
                </a:highlight>
              </a:rPr>
              <a:t>Monthly COVID-19 Case Surge in 2021 – Second Wave Impact Analysis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18441-A143-21FF-54D6-106DDA7BB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928" y="2057400"/>
            <a:ext cx="10208205" cy="45259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81ADD15-B6F5-A1C5-457C-55401C65F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729" y="457200"/>
            <a:ext cx="11342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073" name="Picture 3">
            <a:extLst>
              <a:ext uri="{FF2B5EF4-FFF2-40B4-BE49-F238E27FC236}">
                <a16:creationId xmlns:a16="http://schemas.microsoft.com/office/drawing/2014/main" id="{98BA30F8-F454-8631-55D7-A881166D7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29" y="914400"/>
            <a:ext cx="7108723" cy="427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D54DC4B-3741-EDA9-6D95-18F7022F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084" y="4393546"/>
            <a:ext cx="1134245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rgbClr val="EE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 from the Chart: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Early 2021 (Jan–Mar)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Sudden Surge (April – May)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189038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Rapid Decline (June)</a:t>
            </a:r>
          </a:p>
          <a:p>
            <a:r>
              <a:rPr lang="en-IN" sz="1600" dirty="0">
                <a:solidFill>
                  <a:srgbClr val="002060"/>
                </a:solidFill>
              </a:rPr>
              <a:t>- Data Gaps or Inactivity (Jul–Nov Missing)</a:t>
            </a:r>
          </a:p>
          <a:p>
            <a:r>
              <a:rPr lang="en-IN" sz="1600" dirty="0">
                <a:solidFill>
                  <a:srgbClr val="002060"/>
                </a:solidFill>
              </a:rPr>
              <a:t>- December shows a slight increase, stabilizing again near 160,000</a:t>
            </a:r>
            <a:r>
              <a:rPr lang="en-IN" dirty="0"/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>
                <a:tab pos="1189038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9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7591-662A-554F-1C13-923A8683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2000" b="1" u="sng" dirty="0">
                <a:solidFill>
                  <a:srgbClr val="C00000"/>
                </a:solidFill>
                <a:highlight>
                  <a:srgbClr val="FFFF00"/>
                </a:highlight>
              </a:rPr>
              <a:t>Chart 4 :   Rapid Decline of COVID-19 Cases in Early 2022 – Monthly Comparison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01D81-E6BF-7BE4-EF68-371B4276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567" y="2199968"/>
            <a:ext cx="8229600" cy="45259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E962B18-8AAC-FC99-A02F-528982C73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367" y="5997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097" name="Picture 4">
            <a:extLst>
              <a:ext uri="{FF2B5EF4-FFF2-40B4-BE49-F238E27FC236}">
                <a16:creationId xmlns:a16="http://schemas.microsoft.com/office/drawing/2014/main" id="{839DE569-83F3-4185-1392-28226F86C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67" y="1056968"/>
            <a:ext cx="5730875" cy="427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18281184-DEBF-E2BD-52C5-316A28689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367" y="4621990"/>
            <a:ext cx="5920788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89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F7CAA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endParaRPr lang="en-US" altLang="en-US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 from the Chart: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January 2022 saw a very high spike, with over 300,000 total cases.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February shows a drastic decline to ~140,000 cases.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89038" algn="l"/>
              </a:tabLs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That's over a 50% reduction compared to January.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6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733</Words>
  <Application>Microsoft Office PowerPoint</Application>
  <PresentationFormat>On-screen Show (4:3)</PresentationFormat>
  <Paragraphs>138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COVID-19 Analysis: Trends, Impact, and State-wise Insights</vt:lpstr>
      <vt:lpstr>Abstract</vt:lpstr>
      <vt:lpstr>Introduction</vt:lpstr>
      <vt:lpstr>System Requirements</vt:lpstr>
      <vt:lpstr>Architecture</vt:lpstr>
      <vt:lpstr> Chart 1 :  Number of new cases increase and decrease for all dates           </vt:lpstr>
      <vt:lpstr>Chart 2:  Monthly COVID-19 Case Trends in 2020 – Total New Cases Per Month </vt:lpstr>
      <vt:lpstr>Chart 3:  Monthly COVID-19 Case Surge in 2021 – Second Wave Impact Analysis </vt:lpstr>
      <vt:lpstr>Chart 4 :   Rapid Decline of COVID-19 Cases in Early 2022 – Monthly Comparison </vt:lpstr>
      <vt:lpstr>Chart 5 :  State-wise Distribution of COVID-19 New Cases – Percentage Share Among Major States </vt:lpstr>
      <vt:lpstr>Chart 6 :   COVID-19 New Case Distribution Across Waves (Wave-wise Comparison) </vt:lpstr>
      <vt:lpstr>Chart 7 :  Wave-wise Distribution of COVID-19 Deaths in India </vt:lpstr>
      <vt:lpstr>Chart 8 :    Wave-wise Recovery Distribution During COVID-19 in India </vt:lpstr>
      <vt:lpstr>Chart 9:  Wave-wise ICU Admissions During the COVID-19 Pandemic in India </vt:lpstr>
      <vt:lpstr>Chart 10: To show deaths and recoveries in state-wise </vt:lpstr>
      <vt:lpstr>Uses of Data Analysis Libraries</vt:lpstr>
      <vt:lpstr>Advantages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vucha hemanth</dc:creator>
  <cp:keywords/>
  <dc:description>generated using python-pptx</dc:description>
  <cp:lastModifiedBy>vucha hemanth</cp:lastModifiedBy>
  <cp:revision>4</cp:revision>
  <dcterms:created xsi:type="dcterms:W3CDTF">2013-01-27T09:14:16Z</dcterms:created>
  <dcterms:modified xsi:type="dcterms:W3CDTF">2025-06-17T06:52:07Z</dcterms:modified>
  <cp:category/>
</cp:coreProperties>
</file>