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3aeac1887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b3aeac1887_2_3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b3aeac1887_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b3aeac1887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b3aeac1887_8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b3aeac1887_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b3aeac1887_8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b3aeac1887_8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b3aeac1887_2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b3aeac1887_2_3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b3aeac1887_2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b3aeac1887_2_4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b3aeac1887_2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b3aeac1887_2_4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b3aeac1887_2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1b3aeac1887_2_4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b3aeac188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b3aeac188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b3aeac1887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b3aeac1887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b3aeac1887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b3aeac1887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b3aeac1887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b3aeac1887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4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91" name="Google Shape;91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" name="Google Shape;122;p14"/>
          <p:cNvSpPr txBox="1"/>
          <p:nvPr>
            <p:ph type="ctrTitle"/>
          </p:nvPr>
        </p:nvSpPr>
        <p:spPr>
          <a:xfrm>
            <a:off x="518308" y="542177"/>
            <a:ext cx="7871928" cy="18455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" type="subTitle"/>
          </p:nvPr>
        </p:nvSpPr>
        <p:spPr>
          <a:xfrm>
            <a:off x="518308" y="2571748"/>
            <a:ext cx="7871928" cy="17299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4" name="Google Shape;124;p14"/>
          <p:cNvSpPr/>
          <p:nvPr/>
        </p:nvSpPr>
        <p:spPr>
          <a:xfrm rot="-8100000">
            <a:off x="-210820" y="1955930"/>
            <a:ext cx="426217" cy="426217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518309" y="544463"/>
            <a:ext cx="7743750" cy="108184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518309" y="1755098"/>
            <a:ext cx="7743750" cy="2673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21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indent="-2921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36" name="Google Shape;136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7" name="Google Shape;167;p16"/>
          <p:cNvSpPr txBox="1"/>
          <p:nvPr>
            <p:ph type="title"/>
          </p:nvPr>
        </p:nvSpPr>
        <p:spPr>
          <a:xfrm>
            <a:off x="518308" y="538586"/>
            <a:ext cx="7734428" cy="20861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518308" y="2815013"/>
            <a:ext cx="7734428" cy="14936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p16"/>
          <p:cNvSpPr/>
          <p:nvPr/>
        </p:nvSpPr>
        <p:spPr>
          <a:xfrm rot="-8100000">
            <a:off x="-210820" y="1955930"/>
            <a:ext cx="426217" cy="426217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518308" y="542177"/>
            <a:ext cx="7734428" cy="101613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518308" y="1759382"/>
            <a:ext cx="3757188" cy="24557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21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indent="-2921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2" type="body"/>
          </p:nvPr>
        </p:nvSpPr>
        <p:spPr>
          <a:xfrm>
            <a:off x="4451306" y="1759382"/>
            <a:ext cx="3801430" cy="24557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21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indent="-2921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518308" y="542175"/>
            <a:ext cx="7740047" cy="105562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518308" y="1748611"/>
            <a:ext cx="3722583" cy="40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3" name="Google Shape;183;p18"/>
          <p:cNvSpPr txBox="1"/>
          <p:nvPr>
            <p:ph idx="2" type="body"/>
          </p:nvPr>
        </p:nvSpPr>
        <p:spPr>
          <a:xfrm>
            <a:off x="518308" y="2215923"/>
            <a:ext cx="3722583" cy="20927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21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indent="-2921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3" type="body"/>
          </p:nvPr>
        </p:nvSpPr>
        <p:spPr>
          <a:xfrm>
            <a:off x="4577513" y="1748611"/>
            <a:ext cx="3675223" cy="40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5" name="Google Shape;185;p18"/>
          <p:cNvSpPr txBox="1"/>
          <p:nvPr>
            <p:ph idx="4" type="body"/>
          </p:nvPr>
        </p:nvSpPr>
        <p:spPr>
          <a:xfrm>
            <a:off x="4577513" y="2215923"/>
            <a:ext cx="3675223" cy="20927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21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indent="-2921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518308" y="542177"/>
            <a:ext cx="7875883" cy="10509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96" name="Google Shape;196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0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0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0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0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20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20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0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20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20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0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20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0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0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0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20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0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7" name="Google Shape;227;p20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/>
          <p:nvPr/>
        </p:nvSpPr>
        <p:spPr>
          <a:xfrm rot="-8100000">
            <a:off x="-210819" y="2358643"/>
            <a:ext cx="426217" cy="426217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>
            <p:ph type="title"/>
          </p:nvPr>
        </p:nvSpPr>
        <p:spPr>
          <a:xfrm>
            <a:off x="512690" y="535258"/>
            <a:ext cx="3374936" cy="22474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274004" y="531076"/>
            <a:ext cx="4242537" cy="40729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1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2984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/>
            </a:lvl4pPr>
            <a:lvl5pPr indent="-2984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34" name="Google Shape;234;p21"/>
          <p:cNvSpPr txBox="1"/>
          <p:nvPr>
            <p:ph idx="2" type="body"/>
          </p:nvPr>
        </p:nvSpPr>
        <p:spPr>
          <a:xfrm>
            <a:off x="512690" y="2982408"/>
            <a:ext cx="3374936" cy="16216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grpSp>
        <p:nvGrpSpPr>
          <p:cNvPr id="235" name="Google Shape;235;p21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36" name="Google Shape;236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2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2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2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7" name="Google Shape;267;p21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2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72" name="Google Shape;272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2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2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2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2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2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2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2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2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2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2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3" name="Google Shape;303;p22"/>
          <p:cNvSpPr txBox="1"/>
          <p:nvPr>
            <p:ph type="title"/>
          </p:nvPr>
        </p:nvSpPr>
        <p:spPr>
          <a:xfrm>
            <a:off x="512690" y="535258"/>
            <a:ext cx="3326117" cy="22653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4" name="Google Shape;304;p22"/>
          <p:cNvSpPr/>
          <p:nvPr>
            <p:ph idx="2" type="pic"/>
          </p:nvPr>
        </p:nvSpPr>
        <p:spPr>
          <a:xfrm>
            <a:off x="4274004" y="535258"/>
            <a:ext cx="3978733" cy="4072984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22"/>
          <p:cNvSpPr/>
          <p:nvPr/>
        </p:nvSpPr>
        <p:spPr>
          <a:xfrm rot="-8100000">
            <a:off x="-210820" y="2357478"/>
            <a:ext cx="426217" cy="426217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 txBox="1"/>
          <p:nvPr>
            <p:ph idx="1" type="body"/>
          </p:nvPr>
        </p:nvSpPr>
        <p:spPr>
          <a:xfrm>
            <a:off x="512690" y="2977748"/>
            <a:ext cx="3326117" cy="16304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22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8" name="Google Shape;308;p22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9" name="Google Shape;309;p22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518309" y="544463"/>
            <a:ext cx="7743750" cy="108184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23"/>
          <p:cNvSpPr txBox="1"/>
          <p:nvPr>
            <p:ph idx="1" type="body"/>
          </p:nvPr>
        </p:nvSpPr>
        <p:spPr>
          <a:xfrm rot="5400000">
            <a:off x="3053521" y="-780113"/>
            <a:ext cx="2673327" cy="7743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21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indent="-2921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3" name="Google Shape;313;p23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23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4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318" name="Google Shape;318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2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2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2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2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2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2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2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2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2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2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2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2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2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2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2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2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2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2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2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2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9" name="Google Shape;349;p24"/>
          <p:cNvSpPr/>
          <p:nvPr/>
        </p:nvSpPr>
        <p:spPr>
          <a:xfrm rot="-2700000">
            <a:off x="5827792" y="-215528"/>
            <a:ext cx="426217" cy="426217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 txBox="1"/>
          <p:nvPr>
            <p:ph type="title"/>
          </p:nvPr>
        </p:nvSpPr>
        <p:spPr>
          <a:xfrm rot="5400000">
            <a:off x="5131810" y="1185732"/>
            <a:ext cx="3769948" cy="247190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 rot="5400000">
            <a:off x="1166635" y="-117232"/>
            <a:ext cx="3769948" cy="50778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21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indent="-2921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2" name="Google Shape;352;p24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3" name="Google Shape;353;p24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24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3" name="Google Shape;83;p13"/>
          <p:cNvSpPr txBox="1"/>
          <p:nvPr>
            <p:ph type="title"/>
          </p:nvPr>
        </p:nvSpPr>
        <p:spPr>
          <a:xfrm>
            <a:off x="518309" y="544463"/>
            <a:ext cx="7743750" cy="108184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518309" y="1755098"/>
            <a:ext cx="7743750" cy="2673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B59C7B"/>
              </a:buClr>
              <a:buSzPts val="11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B59C7B"/>
              </a:buClr>
              <a:buSzPts val="10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B59C7B"/>
              </a:buClr>
              <a:buSzPts val="9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B59C7B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B59C7B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512690" y="4661902"/>
            <a:ext cx="2882834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518308" y="177273"/>
            <a:ext cx="3086100" cy="3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252737" y="4661902"/>
            <a:ext cx="734363" cy="312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/>
          <p:nvPr/>
        </p:nvSpPr>
        <p:spPr>
          <a:xfrm rot="-8100000">
            <a:off x="-210820" y="1137161"/>
            <a:ext cx="426217" cy="426217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/Guide" TargetMode="External"/><Relationship Id="rId4" Type="http://schemas.openxmlformats.org/officeDocument/2006/relationships/hyperlink" Target="https://jwt.io" TargetMode="External"/><Relationship Id="rId5" Type="http://schemas.openxmlformats.org/officeDocument/2006/relationships/hyperlink" Target="https://replit.com/@amuthanarulraj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5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360" name="Google Shape;360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2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2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2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2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2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2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2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2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2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2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2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2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2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2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25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25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1" name="Google Shape;391;p25"/>
          <p:cNvSpPr/>
          <p:nvPr/>
        </p:nvSpPr>
        <p:spPr>
          <a:xfrm rot="-8100000">
            <a:off x="-210820" y="1137161"/>
            <a:ext cx="426217" cy="426217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0" y="0"/>
            <a:ext cx="915646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25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394" name="Google Shape;394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2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2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2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2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2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2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2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2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2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2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2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2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2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2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2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2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2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2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2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2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2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2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25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25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5" name="Google Shape;425;p25"/>
          <p:cNvSpPr/>
          <p:nvPr/>
        </p:nvSpPr>
        <p:spPr>
          <a:xfrm rot="-5400000">
            <a:off x="1599949" y="-1614164"/>
            <a:ext cx="5143500" cy="8371829"/>
          </a:xfrm>
          <a:custGeom>
            <a:rect b="b" l="l" r="r" t="t"/>
            <a:pathLst>
              <a:path extrusionOk="0" h="11162439" w="6858000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eb of dots connected" id="426" name="Google Shape;426;p25"/>
          <p:cNvPicPr preferRelativeResize="0"/>
          <p:nvPr/>
        </p:nvPicPr>
        <p:blipFill rotWithShape="1">
          <a:blip r:embed="rId3">
            <a:alphaModFix amt="60000"/>
          </a:blip>
          <a:srcRect b="1" l="23599" r="3531" t="0"/>
          <a:stretch/>
        </p:blipFill>
        <p:spPr>
          <a:xfrm>
            <a:off x="-58630" y="8"/>
            <a:ext cx="8378509" cy="5143500"/>
          </a:xfrm>
          <a:custGeom>
            <a:rect b="b" l="l" r="r" t="t"/>
            <a:pathLst>
              <a:path extrusionOk="0" h="6858000" w="12142767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27" name="Google Shape;427;p25"/>
          <p:cNvSpPr txBox="1"/>
          <p:nvPr>
            <p:ph type="ctrTitle"/>
          </p:nvPr>
        </p:nvSpPr>
        <p:spPr>
          <a:xfrm>
            <a:off x="394684" y="552713"/>
            <a:ext cx="626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en" sz="3300">
                <a:solidFill>
                  <a:srgbClr val="FFFFFF"/>
                </a:solidFill>
              </a:rPr>
              <a:t>SWASTH - By Team FAUG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en" sz="3300">
                <a:solidFill>
                  <a:srgbClr val="FFFFFF"/>
                </a:solidFill>
              </a:rPr>
              <a:t>Final Project Web Design</a:t>
            </a:r>
            <a:endParaRPr/>
          </a:p>
        </p:txBody>
      </p:sp>
      <p:sp>
        <p:nvSpPr>
          <p:cNvPr id="428" name="Google Shape;428;p25"/>
          <p:cNvSpPr txBox="1"/>
          <p:nvPr>
            <p:ph idx="1" type="subTitle"/>
          </p:nvPr>
        </p:nvSpPr>
        <p:spPr>
          <a:xfrm>
            <a:off x="518309" y="1755098"/>
            <a:ext cx="4788905" cy="28668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6667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7777"/>
              <a:buFont typeface="Noto Sans Symbols"/>
              <a:buChar char="▪"/>
            </a:pPr>
            <a:r>
              <a:rPr lang="en">
                <a:solidFill>
                  <a:srgbClr val="FFFFFF"/>
                </a:solidFill>
              </a:rPr>
              <a:t>Presented By:</a:t>
            </a:r>
            <a:endParaRPr>
              <a:solidFill>
                <a:srgbClr val="FFFFFF"/>
              </a:solidFill>
            </a:endParaRPr>
          </a:p>
          <a:p>
            <a:pPr indent="1143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Felicia Francis Sequeira</a:t>
            </a:r>
            <a:r>
              <a:rPr lang="en">
                <a:solidFill>
                  <a:schemeClr val="lt1"/>
                </a:solidFill>
              </a:rPr>
              <a:t> (002744669)</a:t>
            </a:r>
            <a:endParaRPr>
              <a:solidFill>
                <a:schemeClr val="lt1"/>
              </a:solidFill>
            </a:endParaRPr>
          </a:p>
          <a:p>
            <a:pPr indent="6667" lvl="0" marL="0" rtl="0" algn="l">
              <a:spcBef>
                <a:spcPts val="800"/>
              </a:spcBef>
              <a:spcAft>
                <a:spcPts val="0"/>
              </a:spcAft>
              <a:buSzPct val="77777"/>
              <a:buChar char="▪"/>
            </a:pPr>
            <a:r>
              <a:rPr lang="en">
                <a:solidFill>
                  <a:schemeClr val="lt1"/>
                </a:solidFill>
              </a:rPr>
              <a:t>Aditya Raj(002774709)</a:t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Uday Kiran Kolluru(002738927)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Srinivasa </a:t>
            </a:r>
            <a:r>
              <a:rPr lang="en">
                <a:solidFill>
                  <a:srgbClr val="FFFFFF"/>
                </a:solidFill>
              </a:rPr>
              <a:t>Pavan Ganesh Vasa(002709131)</a:t>
            </a:r>
            <a:endParaRPr/>
          </a:p>
          <a:p>
            <a:pPr indent="6667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7777"/>
              <a:buFont typeface="Noto Sans Symbols"/>
              <a:buChar char="▪"/>
            </a:pPr>
            <a:r>
              <a:t/>
            </a:r>
            <a:endParaRPr/>
          </a:p>
          <a:p>
            <a:pPr indent="6667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7777"/>
              <a:buFont typeface="Noto Sans Symbols"/>
              <a:buChar char="▪"/>
            </a:pPr>
            <a:r>
              <a:t/>
            </a:r>
            <a:endParaRPr/>
          </a:p>
          <a:p>
            <a:pPr indent="6667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7777"/>
              <a:buFont typeface="Noto Sans Symbols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"/>
          <p:cNvSpPr txBox="1"/>
          <p:nvPr>
            <p:ph type="title"/>
          </p:nvPr>
        </p:nvSpPr>
        <p:spPr>
          <a:xfrm>
            <a:off x="518300" y="123600"/>
            <a:ext cx="7743900" cy="361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0"/>
              <a:t>Screenshots</a:t>
            </a:r>
            <a:endParaRPr sz="1670"/>
          </a:p>
        </p:txBody>
      </p:sp>
      <p:sp>
        <p:nvSpPr>
          <p:cNvPr id="617" name="Google Shape;617;p34"/>
          <p:cNvSpPr txBox="1"/>
          <p:nvPr>
            <p:ph idx="1" type="body"/>
          </p:nvPr>
        </p:nvSpPr>
        <p:spPr>
          <a:xfrm>
            <a:off x="518300" y="484800"/>
            <a:ext cx="7743900" cy="453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r>
              <a:rPr lang="en"/>
              <a:t> WorkArea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50" y="774963"/>
            <a:ext cx="4159350" cy="42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60800"/>
            <a:ext cx="4390298" cy="42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5"/>
          <p:cNvSpPr txBox="1"/>
          <p:nvPr>
            <p:ph type="title"/>
          </p:nvPr>
        </p:nvSpPr>
        <p:spPr>
          <a:xfrm>
            <a:off x="518300" y="123600"/>
            <a:ext cx="7743900" cy="361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0"/>
              <a:t>Screenshots</a:t>
            </a:r>
            <a:endParaRPr sz="1670"/>
          </a:p>
        </p:txBody>
      </p:sp>
      <p:sp>
        <p:nvSpPr>
          <p:cNvPr id="625" name="Google Shape;625;p35"/>
          <p:cNvSpPr txBox="1"/>
          <p:nvPr>
            <p:ph idx="1" type="body"/>
          </p:nvPr>
        </p:nvSpPr>
        <p:spPr>
          <a:xfrm>
            <a:off x="518300" y="484800"/>
            <a:ext cx="7743900" cy="453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User WorkArea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5" y="795425"/>
            <a:ext cx="4192773" cy="422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95425"/>
            <a:ext cx="4412477" cy="41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 txBox="1"/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33" name="Google Shape;633;p36"/>
          <p:cNvSpPr txBox="1"/>
          <p:nvPr>
            <p:ph idx="1" type="body"/>
          </p:nvPr>
        </p:nvSpPr>
        <p:spPr>
          <a:xfrm>
            <a:off x="518309" y="1755098"/>
            <a:ext cx="7743900" cy="267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4325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Char char="▪"/>
            </a:pPr>
            <a:r>
              <a:rPr lang="en" sz="1350" u="sng">
                <a:solidFill>
                  <a:schemeClr val="hlink"/>
                </a:solidFill>
                <a:highlight>
                  <a:srgbClr val="F2F2F2"/>
                </a:highlight>
                <a:hlinkClick r:id="rId3"/>
              </a:rPr>
              <a:t>https://developer.mozilla.org/en-US/docs/Web/JavaScript/Guide</a:t>
            </a:r>
            <a:endParaRPr sz="13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▪"/>
            </a:pPr>
            <a:r>
              <a:rPr lang="en" sz="1350" u="sng">
                <a:solidFill>
                  <a:schemeClr val="hlink"/>
                </a:solidFill>
                <a:highlight>
                  <a:srgbClr val="F2F2F2"/>
                </a:highlight>
                <a:hlinkClick r:id="rId4"/>
              </a:rPr>
              <a:t>https://jwt.io</a:t>
            </a:r>
            <a:endParaRPr sz="13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▪"/>
            </a:pPr>
            <a:r>
              <a:rPr lang="en" sz="1350" u="sng">
                <a:solidFill>
                  <a:schemeClr val="hlink"/>
                </a:solidFill>
                <a:highlight>
                  <a:srgbClr val="F2F2F2"/>
                </a:highlight>
                <a:hlinkClick r:id="rId5"/>
              </a:rPr>
              <a:t>https://replit.com/@amuthanarulraj</a:t>
            </a:r>
            <a:endParaRPr sz="135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/>
          <p:nvPr/>
        </p:nvSpPr>
        <p:spPr>
          <a:xfrm>
            <a:off x="0" y="0"/>
            <a:ext cx="915646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6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435" name="Google Shape;435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2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2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1" name="Google Shape;441;p2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2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2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" name="Google Shape;444;p2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2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2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2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2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2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2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2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2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2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2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2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2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2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2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2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2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26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26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6" name="Google Shape;466;p26"/>
          <p:cNvSpPr/>
          <p:nvPr/>
        </p:nvSpPr>
        <p:spPr>
          <a:xfrm rot="-8100000">
            <a:off x="-213106" y="1137160"/>
            <a:ext cx="426217" cy="426217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6"/>
          <p:cNvSpPr txBox="1"/>
          <p:nvPr>
            <p:ph type="title"/>
          </p:nvPr>
        </p:nvSpPr>
        <p:spPr>
          <a:xfrm>
            <a:off x="518309" y="544463"/>
            <a:ext cx="7743750" cy="10353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68" name="Google Shape;468;p26"/>
          <p:cNvGrpSpPr/>
          <p:nvPr/>
        </p:nvGrpSpPr>
        <p:grpSpPr>
          <a:xfrm>
            <a:off x="520226" y="1754974"/>
            <a:ext cx="8305755" cy="3288425"/>
            <a:chOff x="3054" y="0"/>
            <a:chExt cx="10318990" cy="3800329"/>
          </a:xfrm>
        </p:grpSpPr>
        <p:sp>
          <p:nvSpPr>
            <p:cNvPr id="469" name="Google Shape;469;p26"/>
            <p:cNvSpPr/>
            <p:nvPr/>
          </p:nvSpPr>
          <p:spPr>
            <a:xfrm>
              <a:off x="3054" y="0"/>
              <a:ext cx="4091664" cy="3800329"/>
            </a:xfrm>
            <a:prstGeom prst="homePlate">
              <a:avLst>
                <a:gd fmla="val 25000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 txBox="1"/>
            <p:nvPr/>
          </p:nvSpPr>
          <p:spPr>
            <a:xfrm>
              <a:off x="3054" y="0"/>
              <a:ext cx="3616623" cy="38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205950" spcFirstLastPara="1" rIns="8238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main aim of this project is to keep track of calories intake and outtake and schedule trainer sessions. </a:t>
              </a:r>
              <a:endParaRPr sz="1100"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2537887" y="0"/>
              <a:ext cx="7784157" cy="3800329"/>
            </a:xfrm>
            <a:prstGeom prst="chevron">
              <a:avLst>
                <a:gd fmla="val 25000" name="adj"/>
              </a:avLst>
            </a:prstGeom>
            <a:solidFill>
              <a:srgbClr val="52B18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3487969" y="0"/>
              <a:ext cx="5883993" cy="38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205950" spcFirstLastPara="1" rIns="205950" wrap="square" tIns="4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Tech Stack used:</a:t>
              </a:r>
              <a:endParaRPr sz="1300"/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NodeJS</a:t>
              </a:r>
              <a:endParaRPr sz="1300"/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Express</a:t>
              </a:r>
              <a:endParaRPr sz="1300"/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MongoDB</a:t>
              </a:r>
              <a:endParaRPr sz="1300"/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ReactJS</a:t>
              </a:r>
              <a:endParaRPr sz="1300"/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Redux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065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Char char="•"/>
              </a:pPr>
              <a:r>
                <a:rPr lang="en" sz="1600">
                  <a:solidFill>
                    <a:schemeClr val="lt1"/>
                  </a:solidFill>
                </a:rPr>
                <a:t>Axios</a:t>
              </a:r>
              <a:endParaRPr sz="1600">
                <a:solidFill>
                  <a:schemeClr val="lt1"/>
                </a:solidFill>
              </a:endParaRPr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ANT-D  Forms and validations</a:t>
              </a:r>
              <a:endParaRPr sz="1300"/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Bearer Token</a:t>
              </a:r>
              <a:endParaRPr sz="1300"/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JWT for authentication and authorization.</a:t>
              </a:r>
              <a:endParaRPr sz="1300"/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Hash Passwords</a:t>
              </a:r>
              <a:endParaRPr sz="1300"/>
            </a:p>
            <a:p>
              <a:pPr indent="-1397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Progressive charts using ANT-D for analysis.</a:t>
              </a:r>
              <a:endParaRPr sz="13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518309" y="544463"/>
            <a:ext cx="7743750" cy="108184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478" name="Google Shape;478;p27"/>
          <p:cNvGrpSpPr/>
          <p:nvPr/>
        </p:nvGrpSpPr>
        <p:grpSpPr>
          <a:xfrm>
            <a:off x="631248" y="1841192"/>
            <a:ext cx="7630811" cy="2558237"/>
            <a:chOff x="0" y="2668"/>
            <a:chExt cx="10174415" cy="3410983"/>
          </a:xfrm>
        </p:grpSpPr>
        <p:sp>
          <p:nvSpPr>
            <p:cNvPr id="479" name="Google Shape;479;p27"/>
            <p:cNvSpPr/>
            <p:nvPr/>
          </p:nvSpPr>
          <p:spPr>
            <a:xfrm>
              <a:off x="0" y="2668"/>
              <a:ext cx="10174415" cy="568497"/>
            </a:xfrm>
            <a:prstGeom prst="roundRect">
              <a:avLst>
                <a:gd fmla="val 10000" name="adj"/>
              </a:avLst>
            </a:prstGeom>
            <a:solidFill>
              <a:srgbClr val="EEDCC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171970" y="130580"/>
              <a:ext cx="312673" cy="31267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56614" y="2668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 txBox="1"/>
            <p:nvPr/>
          </p:nvSpPr>
          <p:spPr>
            <a:xfrm>
              <a:off x="656614" y="2668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125" lIns="45125" spcFirstLastPara="1" rIns="45125" wrap="square" tIns="4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 or SignUp : </a:t>
              </a:r>
              <a:r>
                <a:rPr lang="en" sz="1200">
                  <a:solidFill>
                    <a:schemeClr val="dk1"/>
                  </a:solidFill>
                </a:rPr>
                <a:t>U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ser/</a:t>
              </a:r>
              <a:r>
                <a:rPr lang="en" sz="1200">
                  <a:solidFill>
                    <a:schemeClr val="dk1"/>
                  </a:solidFill>
                </a:rPr>
                <a:t>Trainer/Admin</a:t>
              </a:r>
              <a:endParaRPr sz="1100"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0" y="713290"/>
              <a:ext cx="10174415" cy="568497"/>
            </a:xfrm>
            <a:prstGeom prst="roundRect">
              <a:avLst>
                <a:gd fmla="val 10000" name="adj"/>
              </a:avLst>
            </a:prstGeom>
            <a:solidFill>
              <a:srgbClr val="EEDCC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171970" y="841202"/>
              <a:ext cx="312673" cy="31267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56614" y="713290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 txBox="1"/>
            <p:nvPr/>
          </p:nvSpPr>
          <p:spPr>
            <a:xfrm>
              <a:off x="656614" y="713290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125" lIns="45125" spcFirstLastPara="1" rIns="45125" wrap="square" tIns="4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Calorie Tracker : Helps to track calorie intake and outtake based on calories in food and exercise. </a:t>
              </a:r>
              <a:endParaRPr sz="1100"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0" y="1423911"/>
              <a:ext cx="10174415" cy="568497"/>
            </a:xfrm>
            <a:prstGeom prst="roundRect">
              <a:avLst>
                <a:gd fmla="val 10000" name="adj"/>
              </a:avLst>
            </a:prstGeom>
            <a:solidFill>
              <a:srgbClr val="EEDCC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171970" y="1551823"/>
              <a:ext cx="312673" cy="31267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656614" y="1423911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 txBox="1"/>
            <p:nvPr/>
          </p:nvSpPr>
          <p:spPr>
            <a:xfrm>
              <a:off x="656614" y="1423911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125" lIns="45125" spcFirstLastPara="1" rIns="45125" wrap="square" tIns="4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Trainer Form : A user can apply for a trainer position.</a:t>
              </a:r>
              <a:endParaRPr sz="1100"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0" y="2134532"/>
              <a:ext cx="10174415" cy="568497"/>
            </a:xfrm>
            <a:prstGeom prst="roundRect">
              <a:avLst>
                <a:gd fmla="val 10000" name="adj"/>
              </a:avLst>
            </a:prstGeom>
            <a:solidFill>
              <a:srgbClr val="EEDCC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171970" y="2262444"/>
              <a:ext cx="312673" cy="31267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56614" y="2134532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 txBox="1"/>
            <p:nvPr/>
          </p:nvSpPr>
          <p:spPr>
            <a:xfrm>
              <a:off x="656614" y="2134532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125" lIns="45125" spcFirstLastPara="1" rIns="45125" wrap="square" tIns="4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 Page : Admin approves/removes/rejects an applicant for trainer position</a:t>
              </a:r>
              <a:endParaRPr sz="11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0" y="2845154"/>
              <a:ext cx="10174415" cy="568497"/>
            </a:xfrm>
            <a:prstGeom prst="roundRect">
              <a:avLst>
                <a:gd fmla="val 10000" name="adj"/>
              </a:avLst>
            </a:prstGeom>
            <a:solidFill>
              <a:srgbClr val="EEDCC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171970" y="2973065"/>
              <a:ext cx="312673" cy="31267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656614" y="2845154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 txBox="1"/>
            <p:nvPr/>
          </p:nvSpPr>
          <p:spPr>
            <a:xfrm>
              <a:off x="656614" y="2845154"/>
              <a:ext cx="9517800" cy="568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125" lIns="45125" spcFirstLastPara="1" rIns="45125" wrap="square" tIns="4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Appointment Booking : A user can book an appointment with a trainer for</a:t>
              </a:r>
              <a:r>
                <a:rPr lang="en" sz="1200">
                  <a:solidFill>
                    <a:schemeClr val="dk1"/>
                  </a:solidFill>
                </a:rPr>
                <a:t> 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fitness sessions.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/>
          <p:nvPr>
            <p:ph type="title"/>
          </p:nvPr>
        </p:nvSpPr>
        <p:spPr>
          <a:xfrm>
            <a:off x="518309" y="544463"/>
            <a:ext cx="7743750" cy="108184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Features</a:t>
            </a:r>
            <a:endParaRPr/>
          </a:p>
        </p:txBody>
      </p:sp>
      <p:grpSp>
        <p:nvGrpSpPr>
          <p:cNvPr id="504" name="Google Shape;504;p28"/>
          <p:cNvGrpSpPr/>
          <p:nvPr/>
        </p:nvGrpSpPr>
        <p:grpSpPr>
          <a:xfrm>
            <a:off x="518309" y="1837511"/>
            <a:ext cx="7743750" cy="2508502"/>
            <a:chOff x="0" y="109883"/>
            <a:chExt cx="10325000" cy="3344669"/>
          </a:xfrm>
        </p:grpSpPr>
        <p:sp>
          <p:nvSpPr>
            <p:cNvPr id="505" name="Google Shape;505;p28"/>
            <p:cNvSpPr/>
            <p:nvPr/>
          </p:nvSpPr>
          <p:spPr>
            <a:xfrm>
              <a:off x="0" y="109883"/>
              <a:ext cx="103250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A167">
                    <a:alpha val="89803"/>
                  </a:srgbClr>
                </a:gs>
                <a:gs pos="50000">
                  <a:srgbClr val="D59649">
                    <a:alpha val="89803"/>
                  </a:srgbClr>
                </a:gs>
                <a:gs pos="100000">
                  <a:srgbClr val="C28539">
                    <a:alpha val="89803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 txBox="1"/>
            <p:nvPr/>
          </p:nvSpPr>
          <p:spPr>
            <a:xfrm>
              <a:off x="16392" y="126275"/>
              <a:ext cx="102922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Register, Login and Logout Functionality.</a:t>
              </a:r>
              <a:endParaRPr sz="1100"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0" y="485993"/>
              <a:ext cx="103250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A167">
                    <a:alpha val="85098"/>
                  </a:srgbClr>
                </a:gs>
                <a:gs pos="50000">
                  <a:srgbClr val="D59649">
                    <a:alpha val="85098"/>
                  </a:srgbClr>
                </a:gs>
                <a:gs pos="100000">
                  <a:srgbClr val="C28539">
                    <a:alpha val="85098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 txBox="1"/>
            <p:nvPr/>
          </p:nvSpPr>
          <p:spPr>
            <a:xfrm>
              <a:off x="16392" y="502385"/>
              <a:ext cx="102922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Redirecting to the Role specific screen by authenticating.</a:t>
              </a:r>
              <a:endParaRPr sz="1100"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0" y="862103"/>
              <a:ext cx="103250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A167">
                    <a:alpha val="80000"/>
                  </a:srgbClr>
                </a:gs>
                <a:gs pos="50000">
                  <a:srgbClr val="D59649">
                    <a:alpha val="80000"/>
                  </a:srgbClr>
                </a:gs>
                <a:gs pos="100000">
                  <a:srgbClr val="C28539">
                    <a:alpha val="8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 txBox="1"/>
            <p:nvPr/>
          </p:nvSpPr>
          <p:spPr>
            <a:xfrm>
              <a:off x="16392" y="878495"/>
              <a:ext cx="102922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CRUD operations on the calorie logs of the user.</a:t>
              </a:r>
              <a:endParaRPr sz="1100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0" y="1238213"/>
              <a:ext cx="103250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A167">
                    <a:alpha val="74901"/>
                  </a:srgbClr>
                </a:gs>
                <a:gs pos="50000">
                  <a:srgbClr val="D59649">
                    <a:alpha val="74901"/>
                  </a:srgbClr>
                </a:gs>
                <a:gs pos="100000">
                  <a:srgbClr val="C28539">
                    <a:alpha val="74901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 txBox="1"/>
            <p:nvPr/>
          </p:nvSpPr>
          <p:spPr>
            <a:xfrm>
              <a:off x="16392" y="1254605"/>
              <a:ext cx="102922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Filter data of the calories according to type and time range.</a:t>
              </a:r>
              <a:endParaRPr sz="1100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0" y="1614323"/>
              <a:ext cx="103250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A167">
                    <a:alpha val="69803"/>
                  </a:srgbClr>
                </a:gs>
                <a:gs pos="50000">
                  <a:srgbClr val="D59649">
                    <a:alpha val="69803"/>
                  </a:srgbClr>
                </a:gs>
                <a:gs pos="100000">
                  <a:srgbClr val="C28539">
                    <a:alpha val="69803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16392" y="1630715"/>
              <a:ext cx="102922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Progressive chart to show the calories intake and burnt in the selected range.</a:t>
              </a:r>
              <a:endParaRPr sz="1100"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0" y="1990433"/>
              <a:ext cx="103250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A167">
                    <a:alpha val="65098"/>
                  </a:srgbClr>
                </a:gs>
                <a:gs pos="50000">
                  <a:srgbClr val="D59649">
                    <a:alpha val="65098"/>
                  </a:srgbClr>
                </a:gs>
                <a:gs pos="100000">
                  <a:srgbClr val="C28539">
                    <a:alpha val="65098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 txBox="1"/>
            <p:nvPr/>
          </p:nvSpPr>
          <p:spPr>
            <a:xfrm>
              <a:off x="16392" y="2006825"/>
              <a:ext cx="102922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User can view all the available trainers and can request to join the session.</a:t>
              </a:r>
              <a:endParaRPr sz="1100"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0" y="2366543"/>
              <a:ext cx="103250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A167">
                    <a:alpha val="60000"/>
                  </a:srgbClr>
                </a:gs>
                <a:gs pos="50000">
                  <a:srgbClr val="D59649">
                    <a:alpha val="60000"/>
                  </a:srgbClr>
                </a:gs>
                <a:gs pos="100000">
                  <a:srgbClr val="C28539">
                    <a:alpha val="6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 txBox="1"/>
            <p:nvPr/>
          </p:nvSpPr>
          <p:spPr>
            <a:xfrm>
              <a:off x="16392" y="2382935"/>
              <a:ext cx="102922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 interested User can apply for trainer position and Admin can verify and accept them into the system.</a:t>
              </a:r>
              <a:endParaRPr sz="1100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0" y="2742653"/>
              <a:ext cx="103250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A167">
                    <a:alpha val="54901"/>
                  </a:srgbClr>
                </a:gs>
                <a:gs pos="50000">
                  <a:srgbClr val="D59649">
                    <a:alpha val="54901"/>
                  </a:srgbClr>
                </a:gs>
                <a:gs pos="100000">
                  <a:srgbClr val="C28539">
                    <a:alpha val="54901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 txBox="1"/>
            <p:nvPr/>
          </p:nvSpPr>
          <p:spPr>
            <a:xfrm>
              <a:off x="16392" y="2759045"/>
              <a:ext cx="102922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Trainer can view all the pending sessions and accept them.</a:t>
              </a:r>
              <a:endParaRPr sz="1100"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0" y="3118762"/>
              <a:ext cx="103250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4A167">
                    <a:alpha val="49803"/>
                  </a:srgbClr>
                </a:gs>
                <a:gs pos="50000">
                  <a:srgbClr val="D59649">
                    <a:alpha val="49803"/>
                  </a:srgbClr>
                </a:gs>
                <a:gs pos="100000">
                  <a:srgbClr val="C28539">
                    <a:alpha val="49803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 txBox="1"/>
            <p:nvPr/>
          </p:nvSpPr>
          <p:spPr>
            <a:xfrm>
              <a:off x="16392" y="3135154"/>
              <a:ext cx="102922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Admin can moderate the system by block &amp; reject actions.</a:t>
              </a:r>
              <a:endParaRPr sz="11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/>
          <p:nvPr/>
        </p:nvSpPr>
        <p:spPr>
          <a:xfrm>
            <a:off x="0" y="0"/>
            <a:ext cx="915646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29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529" name="Google Shape;529;p2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2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2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2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2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2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2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2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2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8" name="Google Shape;538;p2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9" name="Google Shape;539;p2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2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2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2" name="Google Shape;542;p2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3" name="Google Shape;543;p2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4" name="Google Shape;544;p2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5" name="Google Shape;545;p2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2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2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2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2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2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2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2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2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2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2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2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2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2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2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0" name="Google Shape;560;p29"/>
          <p:cNvSpPr/>
          <p:nvPr/>
        </p:nvSpPr>
        <p:spPr>
          <a:xfrm rot="-8100000">
            <a:off x="-213106" y="1551136"/>
            <a:ext cx="426217" cy="426217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9"/>
          <p:cNvSpPr txBox="1"/>
          <p:nvPr>
            <p:ph type="title"/>
          </p:nvPr>
        </p:nvSpPr>
        <p:spPr>
          <a:xfrm>
            <a:off x="518309" y="544463"/>
            <a:ext cx="7743750" cy="14447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Contributions</a:t>
            </a:r>
            <a:endParaRPr/>
          </a:p>
        </p:txBody>
      </p:sp>
      <p:grpSp>
        <p:nvGrpSpPr>
          <p:cNvPr id="562" name="Google Shape;562;p29"/>
          <p:cNvGrpSpPr/>
          <p:nvPr/>
        </p:nvGrpSpPr>
        <p:grpSpPr>
          <a:xfrm>
            <a:off x="517922" y="2162261"/>
            <a:ext cx="7743824" cy="2442965"/>
            <a:chOff x="0" y="0"/>
            <a:chExt cx="10325099" cy="3257287"/>
          </a:xfrm>
        </p:grpSpPr>
        <p:sp>
          <p:nvSpPr>
            <p:cNvPr id="563" name="Google Shape;563;p29"/>
            <p:cNvSpPr/>
            <p:nvPr/>
          </p:nvSpPr>
          <p:spPr>
            <a:xfrm>
              <a:off x="0" y="0"/>
              <a:ext cx="7950327" cy="586311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 txBox="1"/>
            <p:nvPr/>
          </p:nvSpPr>
          <p:spPr>
            <a:xfrm>
              <a:off x="17172" y="17172"/>
              <a:ext cx="7249053" cy="551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Uday Kiran Kolluru: Login/Logout, Calorie Tracker</a:t>
              </a:r>
              <a:endParaRPr sz="1100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593693" y="667744"/>
              <a:ext cx="7950327" cy="586311"/>
            </a:xfrm>
            <a:prstGeom prst="roundRect">
              <a:avLst>
                <a:gd fmla="val 10000" name="adj"/>
              </a:avLst>
            </a:prstGeom>
            <a:solidFill>
              <a:srgbClr val="55B37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 txBox="1"/>
            <p:nvPr/>
          </p:nvSpPr>
          <p:spPr>
            <a:xfrm>
              <a:off x="610865" y="684916"/>
              <a:ext cx="6941187" cy="551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Felicia Sequeira: Calorie Tracker</a:t>
              </a:r>
              <a:endParaRPr sz="1100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187386" y="1335488"/>
              <a:ext cx="7950327" cy="586311"/>
            </a:xfrm>
            <a:prstGeom prst="roundRect">
              <a:avLst>
                <a:gd fmla="val 10000" name="adj"/>
              </a:avLst>
            </a:prstGeom>
            <a:solidFill>
              <a:srgbClr val="54B27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 txBox="1"/>
            <p:nvPr/>
          </p:nvSpPr>
          <p:spPr>
            <a:xfrm>
              <a:off x="1204558" y="1352660"/>
              <a:ext cx="6941187" cy="551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Aditya Raj:  Booking User appointments</a:t>
              </a:r>
              <a:endParaRPr sz="1100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781079" y="2003232"/>
              <a:ext cx="7950327" cy="586311"/>
            </a:xfrm>
            <a:prstGeom prst="roundRect">
              <a:avLst>
                <a:gd fmla="val 10000" name="adj"/>
              </a:avLst>
            </a:prstGeom>
            <a:solidFill>
              <a:srgbClr val="53B28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 txBox="1"/>
            <p:nvPr/>
          </p:nvSpPr>
          <p:spPr>
            <a:xfrm>
              <a:off x="1798251" y="2020404"/>
              <a:ext cx="6941187" cy="551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Pavan Ganesh: Managing Trainer Appointments</a:t>
              </a:r>
              <a:endParaRPr sz="1100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2374772" y="2670976"/>
              <a:ext cx="7950327" cy="586311"/>
            </a:xfrm>
            <a:prstGeom prst="roundRect">
              <a:avLst>
                <a:gd fmla="val 10000" name="adj"/>
              </a:avLst>
            </a:prstGeom>
            <a:solidFill>
              <a:srgbClr val="52B18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 txBox="1"/>
            <p:nvPr/>
          </p:nvSpPr>
          <p:spPr>
            <a:xfrm>
              <a:off x="2391944" y="2688148"/>
              <a:ext cx="6941187" cy="551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Everyone contributed to UI Design</a:t>
              </a:r>
              <a:endParaRPr sz="1100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7569224" y="428333"/>
              <a:ext cx="381102" cy="381102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0E5D3">
                <a:alpha val="89803"/>
              </a:srgbClr>
            </a:solidFill>
            <a:ln cap="flat" cmpd="sng" w="12700">
              <a:solidFill>
                <a:srgbClr val="D0E5D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 txBox="1"/>
            <p:nvPr/>
          </p:nvSpPr>
          <p:spPr>
            <a:xfrm>
              <a:off x="7654972" y="428333"/>
              <a:ext cx="209606" cy="2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6175" spcFirstLastPara="1" rIns="16175" wrap="square" tIns="1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8162917" y="1096077"/>
              <a:ext cx="381102" cy="381102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E3D4">
                <a:alpha val="89803"/>
              </a:srgbClr>
            </a:solidFill>
            <a:ln cap="flat" cmpd="sng" w="12700">
              <a:solidFill>
                <a:srgbClr val="D0E5D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 txBox="1"/>
            <p:nvPr/>
          </p:nvSpPr>
          <p:spPr>
            <a:xfrm>
              <a:off x="8248665" y="1096077"/>
              <a:ext cx="209606" cy="2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6175" spcFirstLastPara="1" rIns="16175" wrap="square" tIns="1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8756610" y="1754049"/>
              <a:ext cx="381102" cy="381102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E3D7">
                <a:alpha val="89803"/>
              </a:srgbClr>
            </a:solidFill>
            <a:ln cap="flat" cmpd="sng" w="12700">
              <a:solidFill>
                <a:srgbClr val="D0E5D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 txBox="1"/>
            <p:nvPr/>
          </p:nvSpPr>
          <p:spPr>
            <a:xfrm>
              <a:off x="8842358" y="1754049"/>
              <a:ext cx="209606" cy="2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6175" spcFirstLastPara="1" rIns="16175" wrap="square" tIns="1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9350304" y="2428308"/>
              <a:ext cx="381102" cy="381102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E3D9">
                <a:alpha val="89803"/>
              </a:srgbClr>
            </a:solidFill>
            <a:ln cap="flat" cmpd="sng" w="12700">
              <a:solidFill>
                <a:srgbClr val="D0E5D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 txBox="1"/>
            <p:nvPr/>
          </p:nvSpPr>
          <p:spPr>
            <a:xfrm>
              <a:off x="9436052" y="2428308"/>
              <a:ext cx="209606" cy="286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6175" spcFirstLastPara="1" rIns="16175" wrap="square" tIns="1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"/>
          <p:cNvSpPr txBox="1"/>
          <p:nvPr>
            <p:ph type="title"/>
          </p:nvPr>
        </p:nvSpPr>
        <p:spPr>
          <a:xfrm>
            <a:off x="518300" y="123600"/>
            <a:ext cx="7743900" cy="361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0"/>
              <a:t>Screenshots</a:t>
            </a:r>
            <a:endParaRPr sz="1670"/>
          </a:p>
        </p:txBody>
      </p:sp>
      <p:sp>
        <p:nvSpPr>
          <p:cNvPr id="586" name="Google Shape;586;p30"/>
          <p:cNvSpPr txBox="1"/>
          <p:nvPr>
            <p:ph idx="1" type="body"/>
          </p:nvPr>
        </p:nvSpPr>
        <p:spPr>
          <a:xfrm>
            <a:off x="518300" y="484801"/>
            <a:ext cx="7743900" cy="394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Login/Register</a:t>
            </a:r>
            <a:endParaRPr/>
          </a:p>
        </p:txBody>
      </p:sp>
      <p:pic>
        <p:nvPicPr>
          <p:cNvPr id="587" name="Google Shape;5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25" y="836650"/>
            <a:ext cx="4020449" cy="35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075" y="836650"/>
            <a:ext cx="3966249" cy="43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"/>
          <p:cNvSpPr txBox="1"/>
          <p:nvPr>
            <p:ph type="title"/>
          </p:nvPr>
        </p:nvSpPr>
        <p:spPr>
          <a:xfrm>
            <a:off x="518300" y="123600"/>
            <a:ext cx="7743900" cy="361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0"/>
              <a:t>Screenshots</a:t>
            </a:r>
            <a:endParaRPr sz="1670"/>
          </a:p>
        </p:txBody>
      </p:sp>
      <p:sp>
        <p:nvSpPr>
          <p:cNvPr id="594" name="Google Shape;594;p31"/>
          <p:cNvSpPr txBox="1"/>
          <p:nvPr>
            <p:ph idx="1" type="body"/>
          </p:nvPr>
        </p:nvSpPr>
        <p:spPr>
          <a:xfrm>
            <a:off x="518300" y="484801"/>
            <a:ext cx="7743900" cy="394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Admin WorkArea</a:t>
            </a:r>
            <a:endParaRPr/>
          </a:p>
        </p:txBody>
      </p:sp>
      <p:pic>
        <p:nvPicPr>
          <p:cNvPr id="595" name="Google Shape;5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88" y="789125"/>
            <a:ext cx="7565527" cy="409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2"/>
          <p:cNvSpPr txBox="1"/>
          <p:nvPr>
            <p:ph type="title"/>
          </p:nvPr>
        </p:nvSpPr>
        <p:spPr>
          <a:xfrm>
            <a:off x="518300" y="123600"/>
            <a:ext cx="7743900" cy="361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0"/>
              <a:t>Screenshots</a:t>
            </a:r>
            <a:endParaRPr sz="1670"/>
          </a:p>
        </p:txBody>
      </p:sp>
      <p:sp>
        <p:nvSpPr>
          <p:cNvPr id="601" name="Google Shape;601;p32"/>
          <p:cNvSpPr txBox="1"/>
          <p:nvPr>
            <p:ph idx="1" type="body"/>
          </p:nvPr>
        </p:nvSpPr>
        <p:spPr>
          <a:xfrm>
            <a:off x="518300" y="484801"/>
            <a:ext cx="7743900" cy="394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Admin WorkArea</a:t>
            </a:r>
            <a:endParaRPr/>
          </a:p>
        </p:txBody>
      </p:sp>
      <p:pic>
        <p:nvPicPr>
          <p:cNvPr id="602" name="Google Shape;6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0" y="735950"/>
            <a:ext cx="4225900" cy="37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225" y="735950"/>
            <a:ext cx="4012124" cy="37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"/>
          <p:cNvSpPr txBox="1"/>
          <p:nvPr>
            <p:ph type="title"/>
          </p:nvPr>
        </p:nvSpPr>
        <p:spPr>
          <a:xfrm>
            <a:off x="518300" y="123600"/>
            <a:ext cx="7743900" cy="361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0"/>
              <a:t>Screenshots</a:t>
            </a:r>
            <a:endParaRPr sz="1670"/>
          </a:p>
        </p:txBody>
      </p:sp>
      <p:sp>
        <p:nvSpPr>
          <p:cNvPr id="609" name="Google Shape;609;p33"/>
          <p:cNvSpPr txBox="1"/>
          <p:nvPr>
            <p:ph idx="1" type="body"/>
          </p:nvPr>
        </p:nvSpPr>
        <p:spPr>
          <a:xfrm>
            <a:off x="518300" y="484801"/>
            <a:ext cx="7743900" cy="394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Trainer</a:t>
            </a:r>
            <a:r>
              <a:rPr lang="en"/>
              <a:t> WorkArea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5" y="741600"/>
            <a:ext cx="3983027" cy="34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850" y="741600"/>
            <a:ext cx="3983027" cy="38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s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