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72" r:id="rId4"/>
    <p:sldId id="260" r:id="rId5"/>
    <p:sldId id="261" r:id="rId6"/>
    <p:sldId id="262" r:id="rId7"/>
    <p:sldId id="263" r:id="rId8"/>
    <p:sldId id="258" r:id="rId9"/>
    <p:sldId id="267" r:id="rId10"/>
    <p:sldId id="271" r:id="rId11"/>
    <p:sldId id="259" r:id="rId12"/>
    <p:sldId id="269" r:id="rId13"/>
    <p:sldId id="270" r:id="rId14"/>
    <p:sldId id="264" r:id="rId15"/>
    <p:sldId id="265"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66"/>
  </p:normalViewPr>
  <p:slideViewPr>
    <p:cSldViewPr snapToGrid="0" snapToObjects="1">
      <p:cViewPr varScale="1">
        <p:scale>
          <a:sx n="102" d="100"/>
          <a:sy n="102" d="100"/>
        </p:scale>
        <p:origin x="952"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68AE9B-7D35-549D-2828-E2A8FFEDE851}"/>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E09FC102-26D3-0F61-6FF8-43C71229E26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285084DD-103F-05A9-B85C-B29718DEA836}"/>
              </a:ext>
            </a:extLst>
          </p:cNvPr>
          <p:cNvSpPr>
            <a:spLocks noGrp="1"/>
          </p:cNvSpPr>
          <p:nvPr>
            <p:ph type="dt" sz="half" idx="10"/>
          </p:nvPr>
        </p:nvSpPr>
        <p:spPr/>
        <p:txBody>
          <a:bodyPr/>
          <a:lstStyle/>
          <a:p>
            <a:fld id="{06882F18-CD02-F641-BDB5-67BB127B93CB}" type="datetimeFigureOut">
              <a:rPr lang="en-US" smtClean="0"/>
              <a:t>12/17/22</a:t>
            </a:fld>
            <a:endParaRPr lang="en-US"/>
          </a:p>
        </p:txBody>
      </p:sp>
      <p:sp>
        <p:nvSpPr>
          <p:cNvPr id="5" name="Footer Placeholder 4">
            <a:extLst>
              <a:ext uri="{FF2B5EF4-FFF2-40B4-BE49-F238E27FC236}">
                <a16:creationId xmlns:a16="http://schemas.microsoft.com/office/drawing/2014/main" id="{D5B33F54-866F-BB1C-45E3-AB3580B92B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A8333B-DE56-FC5B-4EA4-9568D4E3DED8}"/>
              </a:ext>
            </a:extLst>
          </p:cNvPr>
          <p:cNvSpPr>
            <a:spLocks noGrp="1"/>
          </p:cNvSpPr>
          <p:nvPr>
            <p:ph type="sldNum" sz="quarter" idx="12"/>
          </p:nvPr>
        </p:nvSpPr>
        <p:spPr/>
        <p:txBody>
          <a:bodyPr/>
          <a:lstStyle/>
          <a:p>
            <a:fld id="{C32EAFAC-AD79-C047-A6F8-6D62B912830C}" type="slidenum">
              <a:rPr lang="en-US" smtClean="0"/>
              <a:t>‹#›</a:t>
            </a:fld>
            <a:endParaRPr lang="en-US"/>
          </a:p>
        </p:txBody>
      </p:sp>
    </p:spTree>
    <p:extLst>
      <p:ext uri="{BB962C8B-B14F-4D97-AF65-F5344CB8AC3E}">
        <p14:creationId xmlns:p14="http://schemas.microsoft.com/office/powerpoint/2010/main" val="4222938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4CA5C-AF8F-B808-4214-09AADCE6B3E7}"/>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C43D3B24-BDB6-8DE0-949A-BFEB92822E62}"/>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9D68CF31-62AF-474C-E1BB-E2722AE19AF0}"/>
              </a:ext>
            </a:extLst>
          </p:cNvPr>
          <p:cNvSpPr>
            <a:spLocks noGrp="1"/>
          </p:cNvSpPr>
          <p:nvPr>
            <p:ph type="dt" sz="half" idx="10"/>
          </p:nvPr>
        </p:nvSpPr>
        <p:spPr/>
        <p:txBody>
          <a:bodyPr/>
          <a:lstStyle/>
          <a:p>
            <a:fld id="{06882F18-CD02-F641-BDB5-67BB127B93CB}" type="datetimeFigureOut">
              <a:rPr lang="en-US" smtClean="0"/>
              <a:t>12/17/22</a:t>
            </a:fld>
            <a:endParaRPr lang="en-US"/>
          </a:p>
        </p:txBody>
      </p:sp>
      <p:sp>
        <p:nvSpPr>
          <p:cNvPr id="5" name="Footer Placeholder 4">
            <a:extLst>
              <a:ext uri="{FF2B5EF4-FFF2-40B4-BE49-F238E27FC236}">
                <a16:creationId xmlns:a16="http://schemas.microsoft.com/office/drawing/2014/main" id="{E1462B34-EA7D-88F0-E893-749FC44AB7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715EBBA-588F-618D-2552-1EA5EAB7EDCA}"/>
              </a:ext>
            </a:extLst>
          </p:cNvPr>
          <p:cNvSpPr>
            <a:spLocks noGrp="1"/>
          </p:cNvSpPr>
          <p:nvPr>
            <p:ph type="sldNum" sz="quarter" idx="12"/>
          </p:nvPr>
        </p:nvSpPr>
        <p:spPr/>
        <p:txBody>
          <a:bodyPr/>
          <a:lstStyle/>
          <a:p>
            <a:fld id="{C32EAFAC-AD79-C047-A6F8-6D62B912830C}" type="slidenum">
              <a:rPr lang="en-US" smtClean="0"/>
              <a:t>‹#›</a:t>
            </a:fld>
            <a:endParaRPr lang="en-US"/>
          </a:p>
        </p:txBody>
      </p:sp>
    </p:spTree>
    <p:extLst>
      <p:ext uri="{BB962C8B-B14F-4D97-AF65-F5344CB8AC3E}">
        <p14:creationId xmlns:p14="http://schemas.microsoft.com/office/powerpoint/2010/main" val="25063461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EF730DC-1BFB-D996-2852-797A79C1FB1C}"/>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0C0D710E-B299-75D9-6B11-CBA3ABCEABC8}"/>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8AC663C5-9431-4F78-FD0A-AD4CFAC930FB}"/>
              </a:ext>
            </a:extLst>
          </p:cNvPr>
          <p:cNvSpPr>
            <a:spLocks noGrp="1"/>
          </p:cNvSpPr>
          <p:nvPr>
            <p:ph type="dt" sz="half" idx="10"/>
          </p:nvPr>
        </p:nvSpPr>
        <p:spPr/>
        <p:txBody>
          <a:bodyPr/>
          <a:lstStyle/>
          <a:p>
            <a:fld id="{06882F18-CD02-F641-BDB5-67BB127B93CB}" type="datetimeFigureOut">
              <a:rPr lang="en-US" smtClean="0"/>
              <a:t>12/17/22</a:t>
            </a:fld>
            <a:endParaRPr lang="en-US"/>
          </a:p>
        </p:txBody>
      </p:sp>
      <p:sp>
        <p:nvSpPr>
          <p:cNvPr id="5" name="Footer Placeholder 4">
            <a:extLst>
              <a:ext uri="{FF2B5EF4-FFF2-40B4-BE49-F238E27FC236}">
                <a16:creationId xmlns:a16="http://schemas.microsoft.com/office/drawing/2014/main" id="{B836023A-F76E-7F36-0021-014899BB89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DCFF2EC-3E8D-3189-3EEC-864CFF2F4FF9}"/>
              </a:ext>
            </a:extLst>
          </p:cNvPr>
          <p:cNvSpPr>
            <a:spLocks noGrp="1"/>
          </p:cNvSpPr>
          <p:nvPr>
            <p:ph type="sldNum" sz="quarter" idx="12"/>
          </p:nvPr>
        </p:nvSpPr>
        <p:spPr/>
        <p:txBody>
          <a:bodyPr/>
          <a:lstStyle/>
          <a:p>
            <a:fld id="{C32EAFAC-AD79-C047-A6F8-6D62B912830C}" type="slidenum">
              <a:rPr lang="en-US" smtClean="0"/>
              <a:t>‹#›</a:t>
            </a:fld>
            <a:endParaRPr lang="en-US"/>
          </a:p>
        </p:txBody>
      </p:sp>
    </p:spTree>
    <p:extLst>
      <p:ext uri="{BB962C8B-B14F-4D97-AF65-F5344CB8AC3E}">
        <p14:creationId xmlns:p14="http://schemas.microsoft.com/office/powerpoint/2010/main" val="17560716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0CE46-8BFA-391B-6D4C-BC04A930AFAC}"/>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E5D3A46A-8B62-0B10-393C-D6BDBFE855AE}"/>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38EC1D63-4B6E-6D45-D194-C912C69D5A1E}"/>
              </a:ext>
            </a:extLst>
          </p:cNvPr>
          <p:cNvSpPr>
            <a:spLocks noGrp="1"/>
          </p:cNvSpPr>
          <p:nvPr>
            <p:ph type="dt" sz="half" idx="10"/>
          </p:nvPr>
        </p:nvSpPr>
        <p:spPr/>
        <p:txBody>
          <a:bodyPr/>
          <a:lstStyle/>
          <a:p>
            <a:fld id="{06882F18-CD02-F641-BDB5-67BB127B93CB}" type="datetimeFigureOut">
              <a:rPr lang="en-US" smtClean="0"/>
              <a:t>12/17/22</a:t>
            </a:fld>
            <a:endParaRPr lang="en-US"/>
          </a:p>
        </p:txBody>
      </p:sp>
      <p:sp>
        <p:nvSpPr>
          <p:cNvPr id="5" name="Footer Placeholder 4">
            <a:extLst>
              <a:ext uri="{FF2B5EF4-FFF2-40B4-BE49-F238E27FC236}">
                <a16:creationId xmlns:a16="http://schemas.microsoft.com/office/drawing/2014/main" id="{8AC4C668-746A-B009-1173-4D70627455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2806088-DD96-3EDC-A1EC-41C3FC16416E}"/>
              </a:ext>
            </a:extLst>
          </p:cNvPr>
          <p:cNvSpPr>
            <a:spLocks noGrp="1"/>
          </p:cNvSpPr>
          <p:nvPr>
            <p:ph type="sldNum" sz="quarter" idx="12"/>
          </p:nvPr>
        </p:nvSpPr>
        <p:spPr/>
        <p:txBody>
          <a:bodyPr/>
          <a:lstStyle/>
          <a:p>
            <a:fld id="{C32EAFAC-AD79-C047-A6F8-6D62B912830C}" type="slidenum">
              <a:rPr lang="en-US" smtClean="0"/>
              <a:t>‹#›</a:t>
            </a:fld>
            <a:endParaRPr lang="en-US"/>
          </a:p>
        </p:txBody>
      </p:sp>
    </p:spTree>
    <p:extLst>
      <p:ext uri="{BB962C8B-B14F-4D97-AF65-F5344CB8AC3E}">
        <p14:creationId xmlns:p14="http://schemas.microsoft.com/office/powerpoint/2010/main" val="19091562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910A57-CC62-02BC-8534-CEEBB3F24B5E}"/>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AF13AB0D-2032-B4F2-D083-39ACC577676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CFCBB462-5CED-D2C2-CACC-C81B08DCECCD}"/>
              </a:ext>
            </a:extLst>
          </p:cNvPr>
          <p:cNvSpPr>
            <a:spLocks noGrp="1"/>
          </p:cNvSpPr>
          <p:nvPr>
            <p:ph type="dt" sz="half" idx="10"/>
          </p:nvPr>
        </p:nvSpPr>
        <p:spPr/>
        <p:txBody>
          <a:bodyPr/>
          <a:lstStyle/>
          <a:p>
            <a:fld id="{06882F18-CD02-F641-BDB5-67BB127B93CB}" type="datetimeFigureOut">
              <a:rPr lang="en-US" smtClean="0"/>
              <a:t>12/17/22</a:t>
            </a:fld>
            <a:endParaRPr lang="en-US"/>
          </a:p>
        </p:txBody>
      </p:sp>
      <p:sp>
        <p:nvSpPr>
          <p:cNvPr id="5" name="Footer Placeholder 4">
            <a:extLst>
              <a:ext uri="{FF2B5EF4-FFF2-40B4-BE49-F238E27FC236}">
                <a16:creationId xmlns:a16="http://schemas.microsoft.com/office/drawing/2014/main" id="{14820EE4-545F-1277-7372-212F0B7D3D0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F53700-5BFD-F6C3-7450-30F17782D4C2}"/>
              </a:ext>
            </a:extLst>
          </p:cNvPr>
          <p:cNvSpPr>
            <a:spLocks noGrp="1"/>
          </p:cNvSpPr>
          <p:nvPr>
            <p:ph type="sldNum" sz="quarter" idx="12"/>
          </p:nvPr>
        </p:nvSpPr>
        <p:spPr/>
        <p:txBody>
          <a:bodyPr/>
          <a:lstStyle/>
          <a:p>
            <a:fld id="{C32EAFAC-AD79-C047-A6F8-6D62B912830C}" type="slidenum">
              <a:rPr lang="en-US" smtClean="0"/>
              <a:t>‹#›</a:t>
            </a:fld>
            <a:endParaRPr lang="en-US"/>
          </a:p>
        </p:txBody>
      </p:sp>
    </p:spTree>
    <p:extLst>
      <p:ext uri="{BB962C8B-B14F-4D97-AF65-F5344CB8AC3E}">
        <p14:creationId xmlns:p14="http://schemas.microsoft.com/office/powerpoint/2010/main" val="8478799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1FBBC0-9069-2919-4799-489F1C8AE81A}"/>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CD62069B-0242-B3C2-3CD7-15CAF26521AF}"/>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A3B8DBD3-68FA-AD91-A98D-D494A3160F32}"/>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43379A91-41FA-9EC7-58E0-43CB5D2866E4}"/>
              </a:ext>
            </a:extLst>
          </p:cNvPr>
          <p:cNvSpPr>
            <a:spLocks noGrp="1"/>
          </p:cNvSpPr>
          <p:nvPr>
            <p:ph type="dt" sz="half" idx="10"/>
          </p:nvPr>
        </p:nvSpPr>
        <p:spPr/>
        <p:txBody>
          <a:bodyPr/>
          <a:lstStyle/>
          <a:p>
            <a:fld id="{06882F18-CD02-F641-BDB5-67BB127B93CB}" type="datetimeFigureOut">
              <a:rPr lang="en-US" smtClean="0"/>
              <a:t>12/17/22</a:t>
            </a:fld>
            <a:endParaRPr lang="en-US"/>
          </a:p>
        </p:txBody>
      </p:sp>
      <p:sp>
        <p:nvSpPr>
          <p:cNvPr id="6" name="Footer Placeholder 5">
            <a:extLst>
              <a:ext uri="{FF2B5EF4-FFF2-40B4-BE49-F238E27FC236}">
                <a16:creationId xmlns:a16="http://schemas.microsoft.com/office/drawing/2014/main" id="{371FDE53-4E57-9E5D-BD4D-84643C2428A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49E88F6-6BC5-0C96-E7FB-8FFEE9C04D15}"/>
              </a:ext>
            </a:extLst>
          </p:cNvPr>
          <p:cNvSpPr>
            <a:spLocks noGrp="1"/>
          </p:cNvSpPr>
          <p:nvPr>
            <p:ph type="sldNum" sz="quarter" idx="12"/>
          </p:nvPr>
        </p:nvSpPr>
        <p:spPr/>
        <p:txBody>
          <a:bodyPr/>
          <a:lstStyle/>
          <a:p>
            <a:fld id="{C32EAFAC-AD79-C047-A6F8-6D62B912830C}" type="slidenum">
              <a:rPr lang="en-US" smtClean="0"/>
              <a:t>‹#›</a:t>
            </a:fld>
            <a:endParaRPr lang="en-US"/>
          </a:p>
        </p:txBody>
      </p:sp>
    </p:spTree>
    <p:extLst>
      <p:ext uri="{BB962C8B-B14F-4D97-AF65-F5344CB8AC3E}">
        <p14:creationId xmlns:p14="http://schemas.microsoft.com/office/powerpoint/2010/main" val="5441934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6B456E-8FCF-C0E7-12E0-A2CF014E7BAF}"/>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6FC983D1-436F-05DA-B8E7-A31D061CFAE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ECC881B2-CEA0-50AA-C00B-D8BA6CCAD6D0}"/>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2D1D4A6A-EB80-AC1E-9CFB-5AD3CE39C72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15A1FADF-9EBD-FC12-F66A-828D3D07FCDB}"/>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7754DD31-3EC9-C300-899D-9DC838850476}"/>
              </a:ext>
            </a:extLst>
          </p:cNvPr>
          <p:cNvSpPr>
            <a:spLocks noGrp="1"/>
          </p:cNvSpPr>
          <p:nvPr>
            <p:ph type="dt" sz="half" idx="10"/>
          </p:nvPr>
        </p:nvSpPr>
        <p:spPr/>
        <p:txBody>
          <a:bodyPr/>
          <a:lstStyle/>
          <a:p>
            <a:fld id="{06882F18-CD02-F641-BDB5-67BB127B93CB}" type="datetimeFigureOut">
              <a:rPr lang="en-US" smtClean="0"/>
              <a:t>12/17/22</a:t>
            </a:fld>
            <a:endParaRPr lang="en-US"/>
          </a:p>
        </p:txBody>
      </p:sp>
      <p:sp>
        <p:nvSpPr>
          <p:cNvPr id="8" name="Footer Placeholder 7">
            <a:extLst>
              <a:ext uri="{FF2B5EF4-FFF2-40B4-BE49-F238E27FC236}">
                <a16:creationId xmlns:a16="http://schemas.microsoft.com/office/drawing/2014/main" id="{4DBF2B75-90D7-DE1F-E8D3-8D09C412437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D08E356-254F-A854-EB85-234CCFA18C6C}"/>
              </a:ext>
            </a:extLst>
          </p:cNvPr>
          <p:cNvSpPr>
            <a:spLocks noGrp="1"/>
          </p:cNvSpPr>
          <p:nvPr>
            <p:ph type="sldNum" sz="quarter" idx="12"/>
          </p:nvPr>
        </p:nvSpPr>
        <p:spPr/>
        <p:txBody>
          <a:bodyPr/>
          <a:lstStyle/>
          <a:p>
            <a:fld id="{C32EAFAC-AD79-C047-A6F8-6D62B912830C}" type="slidenum">
              <a:rPr lang="en-US" smtClean="0"/>
              <a:t>‹#›</a:t>
            </a:fld>
            <a:endParaRPr lang="en-US"/>
          </a:p>
        </p:txBody>
      </p:sp>
    </p:spTree>
    <p:extLst>
      <p:ext uri="{BB962C8B-B14F-4D97-AF65-F5344CB8AC3E}">
        <p14:creationId xmlns:p14="http://schemas.microsoft.com/office/powerpoint/2010/main" val="40166177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0E6A67-668B-9F9A-2E3B-E64D43881455}"/>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10059480-E030-6287-87A4-AB39060F513F}"/>
              </a:ext>
            </a:extLst>
          </p:cNvPr>
          <p:cNvSpPr>
            <a:spLocks noGrp="1"/>
          </p:cNvSpPr>
          <p:nvPr>
            <p:ph type="dt" sz="half" idx="10"/>
          </p:nvPr>
        </p:nvSpPr>
        <p:spPr/>
        <p:txBody>
          <a:bodyPr/>
          <a:lstStyle/>
          <a:p>
            <a:fld id="{06882F18-CD02-F641-BDB5-67BB127B93CB}" type="datetimeFigureOut">
              <a:rPr lang="en-US" smtClean="0"/>
              <a:t>12/17/22</a:t>
            </a:fld>
            <a:endParaRPr lang="en-US"/>
          </a:p>
        </p:txBody>
      </p:sp>
      <p:sp>
        <p:nvSpPr>
          <p:cNvPr id="4" name="Footer Placeholder 3">
            <a:extLst>
              <a:ext uri="{FF2B5EF4-FFF2-40B4-BE49-F238E27FC236}">
                <a16:creationId xmlns:a16="http://schemas.microsoft.com/office/drawing/2014/main" id="{AA091729-EDEC-6139-FBF6-B603B707795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200971F-AE7D-159D-CC60-E797F832C3E4}"/>
              </a:ext>
            </a:extLst>
          </p:cNvPr>
          <p:cNvSpPr>
            <a:spLocks noGrp="1"/>
          </p:cNvSpPr>
          <p:nvPr>
            <p:ph type="sldNum" sz="quarter" idx="12"/>
          </p:nvPr>
        </p:nvSpPr>
        <p:spPr/>
        <p:txBody>
          <a:bodyPr/>
          <a:lstStyle/>
          <a:p>
            <a:fld id="{C32EAFAC-AD79-C047-A6F8-6D62B912830C}" type="slidenum">
              <a:rPr lang="en-US" smtClean="0"/>
              <a:t>‹#›</a:t>
            </a:fld>
            <a:endParaRPr lang="en-US"/>
          </a:p>
        </p:txBody>
      </p:sp>
    </p:spTree>
    <p:extLst>
      <p:ext uri="{BB962C8B-B14F-4D97-AF65-F5344CB8AC3E}">
        <p14:creationId xmlns:p14="http://schemas.microsoft.com/office/powerpoint/2010/main" val="22439157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B945668-C9CC-8814-90B0-92C27CBB341D}"/>
              </a:ext>
            </a:extLst>
          </p:cNvPr>
          <p:cNvSpPr>
            <a:spLocks noGrp="1"/>
          </p:cNvSpPr>
          <p:nvPr>
            <p:ph type="dt" sz="half" idx="10"/>
          </p:nvPr>
        </p:nvSpPr>
        <p:spPr/>
        <p:txBody>
          <a:bodyPr/>
          <a:lstStyle/>
          <a:p>
            <a:fld id="{06882F18-CD02-F641-BDB5-67BB127B93CB}" type="datetimeFigureOut">
              <a:rPr lang="en-US" smtClean="0"/>
              <a:t>12/17/22</a:t>
            </a:fld>
            <a:endParaRPr lang="en-US"/>
          </a:p>
        </p:txBody>
      </p:sp>
      <p:sp>
        <p:nvSpPr>
          <p:cNvPr id="3" name="Footer Placeholder 2">
            <a:extLst>
              <a:ext uri="{FF2B5EF4-FFF2-40B4-BE49-F238E27FC236}">
                <a16:creationId xmlns:a16="http://schemas.microsoft.com/office/drawing/2014/main" id="{E3116823-7CED-FFD2-BC6F-BB097A9225D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2D82C71-BCB6-7475-1BA5-A9FC4A0BDD1C}"/>
              </a:ext>
            </a:extLst>
          </p:cNvPr>
          <p:cNvSpPr>
            <a:spLocks noGrp="1"/>
          </p:cNvSpPr>
          <p:nvPr>
            <p:ph type="sldNum" sz="quarter" idx="12"/>
          </p:nvPr>
        </p:nvSpPr>
        <p:spPr/>
        <p:txBody>
          <a:bodyPr/>
          <a:lstStyle/>
          <a:p>
            <a:fld id="{C32EAFAC-AD79-C047-A6F8-6D62B912830C}" type="slidenum">
              <a:rPr lang="en-US" smtClean="0"/>
              <a:t>‹#›</a:t>
            </a:fld>
            <a:endParaRPr lang="en-US"/>
          </a:p>
        </p:txBody>
      </p:sp>
    </p:spTree>
    <p:extLst>
      <p:ext uri="{BB962C8B-B14F-4D97-AF65-F5344CB8AC3E}">
        <p14:creationId xmlns:p14="http://schemas.microsoft.com/office/powerpoint/2010/main" val="36526872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4F6FFD-8396-D4EA-A301-C73864E81C6A}"/>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82F59B32-B4EE-6581-D460-B63A5A57FAE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D532EB76-CF06-901D-35AB-206AA09CB02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03061C31-1DB4-62CC-8233-F33BD27A94F4}"/>
              </a:ext>
            </a:extLst>
          </p:cNvPr>
          <p:cNvSpPr>
            <a:spLocks noGrp="1"/>
          </p:cNvSpPr>
          <p:nvPr>
            <p:ph type="dt" sz="half" idx="10"/>
          </p:nvPr>
        </p:nvSpPr>
        <p:spPr/>
        <p:txBody>
          <a:bodyPr/>
          <a:lstStyle/>
          <a:p>
            <a:fld id="{06882F18-CD02-F641-BDB5-67BB127B93CB}" type="datetimeFigureOut">
              <a:rPr lang="en-US" smtClean="0"/>
              <a:t>12/17/22</a:t>
            </a:fld>
            <a:endParaRPr lang="en-US"/>
          </a:p>
        </p:txBody>
      </p:sp>
      <p:sp>
        <p:nvSpPr>
          <p:cNvPr id="6" name="Footer Placeholder 5">
            <a:extLst>
              <a:ext uri="{FF2B5EF4-FFF2-40B4-BE49-F238E27FC236}">
                <a16:creationId xmlns:a16="http://schemas.microsoft.com/office/drawing/2014/main" id="{2155FD54-FCB9-5955-8861-42144E0A7B2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D14858E-1676-2566-1FCD-5E88ABBA6DDA}"/>
              </a:ext>
            </a:extLst>
          </p:cNvPr>
          <p:cNvSpPr>
            <a:spLocks noGrp="1"/>
          </p:cNvSpPr>
          <p:nvPr>
            <p:ph type="sldNum" sz="quarter" idx="12"/>
          </p:nvPr>
        </p:nvSpPr>
        <p:spPr/>
        <p:txBody>
          <a:bodyPr/>
          <a:lstStyle/>
          <a:p>
            <a:fld id="{C32EAFAC-AD79-C047-A6F8-6D62B912830C}" type="slidenum">
              <a:rPr lang="en-US" smtClean="0"/>
              <a:t>‹#›</a:t>
            </a:fld>
            <a:endParaRPr lang="en-US"/>
          </a:p>
        </p:txBody>
      </p:sp>
    </p:spTree>
    <p:extLst>
      <p:ext uri="{BB962C8B-B14F-4D97-AF65-F5344CB8AC3E}">
        <p14:creationId xmlns:p14="http://schemas.microsoft.com/office/powerpoint/2010/main" val="40267023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7CFEB6-C575-B816-4723-5767F0E7037F}"/>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651EA3CB-7C86-EE59-AD2C-DE3C2DC31FB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D46700F-8F5B-D056-84AE-3EB422DE5E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AF41143D-146F-ADB5-022C-A13F05E6E80D}"/>
              </a:ext>
            </a:extLst>
          </p:cNvPr>
          <p:cNvSpPr>
            <a:spLocks noGrp="1"/>
          </p:cNvSpPr>
          <p:nvPr>
            <p:ph type="dt" sz="half" idx="10"/>
          </p:nvPr>
        </p:nvSpPr>
        <p:spPr/>
        <p:txBody>
          <a:bodyPr/>
          <a:lstStyle/>
          <a:p>
            <a:fld id="{06882F18-CD02-F641-BDB5-67BB127B93CB}" type="datetimeFigureOut">
              <a:rPr lang="en-US" smtClean="0"/>
              <a:t>12/17/22</a:t>
            </a:fld>
            <a:endParaRPr lang="en-US"/>
          </a:p>
        </p:txBody>
      </p:sp>
      <p:sp>
        <p:nvSpPr>
          <p:cNvPr id="6" name="Footer Placeholder 5">
            <a:extLst>
              <a:ext uri="{FF2B5EF4-FFF2-40B4-BE49-F238E27FC236}">
                <a16:creationId xmlns:a16="http://schemas.microsoft.com/office/drawing/2014/main" id="{2C35F73D-2E05-BAF6-2AEE-FF5F757569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7FA908E-7DED-EE19-66FB-083496A7CCCC}"/>
              </a:ext>
            </a:extLst>
          </p:cNvPr>
          <p:cNvSpPr>
            <a:spLocks noGrp="1"/>
          </p:cNvSpPr>
          <p:nvPr>
            <p:ph type="sldNum" sz="quarter" idx="12"/>
          </p:nvPr>
        </p:nvSpPr>
        <p:spPr/>
        <p:txBody>
          <a:bodyPr/>
          <a:lstStyle/>
          <a:p>
            <a:fld id="{C32EAFAC-AD79-C047-A6F8-6D62B912830C}" type="slidenum">
              <a:rPr lang="en-US" smtClean="0"/>
              <a:t>‹#›</a:t>
            </a:fld>
            <a:endParaRPr lang="en-US"/>
          </a:p>
        </p:txBody>
      </p:sp>
    </p:spTree>
    <p:extLst>
      <p:ext uri="{BB962C8B-B14F-4D97-AF65-F5344CB8AC3E}">
        <p14:creationId xmlns:p14="http://schemas.microsoft.com/office/powerpoint/2010/main" val="29125276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3181A19-7AC3-73C7-6C34-203E84E02A0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96AF4D88-31D3-6B9C-7E79-C26A3BD0F7E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31E9683F-5FEE-5BFB-679B-66E03CECA75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882F18-CD02-F641-BDB5-67BB127B93CB}" type="datetimeFigureOut">
              <a:rPr lang="en-US" smtClean="0"/>
              <a:t>12/17/22</a:t>
            </a:fld>
            <a:endParaRPr lang="en-US"/>
          </a:p>
        </p:txBody>
      </p:sp>
      <p:sp>
        <p:nvSpPr>
          <p:cNvPr id="5" name="Footer Placeholder 4">
            <a:extLst>
              <a:ext uri="{FF2B5EF4-FFF2-40B4-BE49-F238E27FC236}">
                <a16:creationId xmlns:a16="http://schemas.microsoft.com/office/drawing/2014/main" id="{5590CB45-4127-B0B4-11E0-BFC8988BDE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8A16758-E068-F726-CD70-33B5668470B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32EAFAC-AD79-C047-A6F8-6D62B912830C}" type="slidenum">
              <a:rPr lang="en-US" smtClean="0"/>
              <a:t>‹#›</a:t>
            </a:fld>
            <a:endParaRPr lang="en-US"/>
          </a:p>
        </p:txBody>
      </p:sp>
    </p:spTree>
    <p:extLst>
      <p:ext uri="{BB962C8B-B14F-4D97-AF65-F5344CB8AC3E}">
        <p14:creationId xmlns:p14="http://schemas.microsoft.com/office/powerpoint/2010/main" val="9697550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83D8F6C9-3E64-D06F-F47C-6013134F1857}"/>
              </a:ext>
            </a:extLst>
          </p:cNvPr>
          <p:cNvSpPr txBox="1"/>
          <p:nvPr/>
        </p:nvSpPr>
        <p:spPr>
          <a:xfrm>
            <a:off x="3475348" y="593889"/>
            <a:ext cx="5241303" cy="646331"/>
          </a:xfrm>
          <a:prstGeom prst="rect">
            <a:avLst/>
          </a:prstGeom>
          <a:noFill/>
        </p:spPr>
        <p:txBody>
          <a:bodyPr wrap="square" rtlCol="0">
            <a:spAutoFit/>
          </a:bodyPr>
          <a:lstStyle/>
          <a:p>
            <a:pPr algn="ctr"/>
            <a:r>
              <a:rPr lang="en-IN" sz="3600" dirty="0">
                <a:latin typeface="Times New Roman" panose="02020603050405020304" pitchFamily="18" charset="0"/>
                <a:cs typeface="Times New Roman" panose="02020603050405020304" pitchFamily="18" charset="0"/>
              </a:rPr>
              <a:t>VJ COLLAB</a:t>
            </a:r>
          </a:p>
        </p:txBody>
      </p:sp>
      <p:sp>
        <p:nvSpPr>
          <p:cNvPr id="9" name="TextBox 8">
            <a:extLst>
              <a:ext uri="{FF2B5EF4-FFF2-40B4-BE49-F238E27FC236}">
                <a16:creationId xmlns:a16="http://schemas.microsoft.com/office/drawing/2014/main" id="{65C7140A-B29F-2404-1B8E-3C0B7E85FF7C}"/>
              </a:ext>
            </a:extLst>
          </p:cNvPr>
          <p:cNvSpPr txBox="1"/>
          <p:nvPr/>
        </p:nvSpPr>
        <p:spPr>
          <a:xfrm>
            <a:off x="2020479" y="2333631"/>
            <a:ext cx="8151042" cy="1477328"/>
          </a:xfrm>
          <a:prstGeom prst="rect">
            <a:avLst/>
          </a:prstGeom>
          <a:noFill/>
        </p:spPr>
        <p:txBody>
          <a:bodyPr wrap="square" rtlCol="0">
            <a:spAutoFit/>
          </a:bodyPr>
          <a:lstStyle/>
          <a:p>
            <a:pPr algn="ctr"/>
            <a:r>
              <a:rPr lang="en-IN" dirty="0">
                <a:latin typeface="Times New Roman" panose="02020603050405020304" pitchFamily="18" charset="0"/>
                <a:cs typeface="Times New Roman" panose="02020603050405020304" pitchFamily="18" charset="0"/>
              </a:rPr>
              <a:t>20071A6614             </a:t>
            </a:r>
            <a:r>
              <a:rPr lang="en-IN" dirty="0" err="1">
                <a:latin typeface="Times New Roman" panose="02020603050405020304" pitchFamily="18" charset="0"/>
                <a:cs typeface="Times New Roman" panose="02020603050405020304" pitchFamily="18" charset="0"/>
              </a:rPr>
              <a:t>G.Sai</a:t>
            </a:r>
            <a:r>
              <a:rPr lang="en-IN" dirty="0">
                <a:latin typeface="Times New Roman" panose="02020603050405020304" pitchFamily="18" charset="0"/>
                <a:cs typeface="Times New Roman" panose="02020603050405020304" pitchFamily="18" charset="0"/>
              </a:rPr>
              <a:t> Teja</a:t>
            </a:r>
          </a:p>
          <a:p>
            <a:pPr algn="ctr"/>
            <a:r>
              <a:rPr lang="en-IN" dirty="0">
                <a:latin typeface="Times New Roman" panose="02020603050405020304" pitchFamily="18" charset="0"/>
                <a:cs typeface="Times New Roman" panose="02020603050405020304" pitchFamily="18" charset="0"/>
              </a:rPr>
              <a:t>           20071A6626	            M.Sai Ritish Reddy</a:t>
            </a:r>
          </a:p>
          <a:p>
            <a:pPr algn="ctr"/>
            <a:r>
              <a:rPr lang="en-IN" dirty="0">
                <a:latin typeface="Times New Roman" panose="02020603050405020304" pitchFamily="18" charset="0"/>
                <a:cs typeface="Times New Roman" panose="02020603050405020304" pitchFamily="18" charset="0"/>
              </a:rPr>
              <a:t>       20071A6627             M. Uday Krishna</a:t>
            </a:r>
          </a:p>
          <a:p>
            <a:pPr algn="ctr"/>
            <a:r>
              <a:rPr lang="en-IN" dirty="0">
                <a:latin typeface="Times New Roman" panose="02020603050405020304" pitchFamily="18" charset="0"/>
                <a:cs typeface="Times New Roman" panose="02020603050405020304" pitchFamily="18" charset="0"/>
              </a:rPr>
              <a:t>20071A6629             M. </a:t>
            </a:r>
            <a:r>
              <a:rPr lang="en-IN" dirty="0" err="1">
                <a:latin typeface="Times New Roman" panose="02020603050405020304" pitchFamily="18" charset="0"/>
                <a:cs typeface="Times New Roman" panose="02020603050405020304" pitchFamily="18" charset="0"/>
              </a:rPr>
              <a:t>Harikesh</a:t>
            </a:r>
            <a:endParaRPr lang="en-IN" dirty="0">
              <a:latin typeface="Times New Roman" panose="02020603050405020304" pitchFamily="18" charset="0"/>
              <a:cs typeface="Times New Roman" panose="02020603050405020304" pitchFamily="18" charset="0"/>
            </a:endParaRPr>
          </a:p>
          <a:p>
            <a:pPr algn="ctr"/>
            <a:endParaRPr lang="en-IN"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C29DC57A-EBFB-5DAA-2453-6C82D52E8B7E}"/>
              </a:ext>
            </a:extLst>
          </p:cNvPr>
          <p:cNvSpPr txBox="1"/>
          <p:nvPr/>
        </p:nvSpPr>
        <p:spPr>
          <a:xfrm>
            <a:off x="4323761" y="4134929"/>
            <a:ext cx="3544478" cy="1323439"/>
          </a:xfrm>
          <a:prstGeom prst="rect">
            <a:avLst/>
          </a:prstGeom>
          <a:noFill/>
        </p:spPr>
        <p:txBody>
          <a:bodyPr wrap="square" rtlCol="0">
            <a:spAutoFit/>
          </a:bodyPr>
          <a:lstStyle/>
          <a:p>
            <a:pPr algn="ctr"/>
            <a:r>
              <a:rPr lang="en-IN" sz="2000" dirty="0">
                <a:latin typeface="Times New Roman" panose="02020603050405020304" pitchFamily="18" charset="0"/>
                <a:cs typeface="Times New Roman" panose="02020603050405020304" pitchFamily="18" charset="0"/>
              </a:rPr>
              <a:t>Under The Guidance of </a:t>
            </a:r>
          </a:p>
          <a:p>
            <a:pPr algn="ctr"/>
            <a:r>
              <a:rPr lang="en-IN" sz="2000" dirty="0">
                <a:latin typeface="Times New Roman" panose="02020603050405020304" pitchFamily="18" charset="0"/>
                <a:cs typeface="Times New Roman" panose="02020603050405020304" pitchFamily="18" charset="0"/>
              </a:rPr>
              <a:t>Dr. </a:t>
            </a:r>
            <a:r>
              <a:rPr lang="en-IN" sz="2000" dirty="0" err="1">
                <a:latin typeface="Times New Roman" panose="02020603050405020304" pitchFamily="18" charset="0"/>
                <a:cs typeface="Times New Roman" panose="02020603050405020304" pitchFamily="18" charset="0"/>
              </a:rPr>
              <a:t>Harshavardhan</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Awari</a:t>
            </a:r>
            <a:endParaRPr lang="en-IN" sz="2000" dirty="0">
              <a:latin typeface="Times New Roman" panose="02020603050405020304" pitchFamily="18" charset="0"/>
              <a:cs typeface="Times New Roman" panose="02020603050405020304" pitchFamily="18" charset="0"/>
            </a:endParaRPr>
          </a:p>
          <a:p>
            <a:pPr algn="ctr"/>
            <a:r>
              <a:rPr lang="en-IN" sz="2000" dirty="0">
                <a:latin typeface="Times New Roman" panose="02020603050405020304" pitchFamily="18" charset="0"/>
                <a:cs typeface="Times New Roman" panose="02020603050405020304" pitchFamily="18" charset="0"/>
              </a:rPr>
              <a:t>Sr. Assistant Professor</a:t>
            </a:r>
          </a:p>
          <a:p>
            <a:pPr algn="ctr"/>
            <a:r>
              <a:rPr lang="en-IN" sz="2000" dirty="0">
                <a:latin typeface="Times New Roman" panose="02020603050405020304" pitchFamily="18" charset="0"/>
                <a:cs typeface="Times New Roman" panose="02020603050405020304" pitchFamily="18" charset="0"/>
              </a:rPr>
              <a:t>CSE- AIML &amp; IOT</a:t>
            </a:r>
          </a:p>
        </p:txBody>
      </p:sp>
    </p:spTree>
    <p:extLst>
      <p:ext uri="{BB962C8B-B14F-4D97-AF65-F5344CB8AC3E}">
        <p14:creationId xmlns:p14="http://schemas.microsoft.com/office/powerpoint/2010/main" val="16972128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55670D-EB86-6280-1332-3479F673E021}"/>
              </a:ext>
            </a:extLst>
          </p:cNvPr>
          <p:cNvSpPr>
            <a:spLocks noGrp="1"/>
          </p:cNvSpPr>
          <p:nvPr>
            <p:ph type="title"/>
          </p:nvPr>
        </p:nvSpPr>
        <p:spPr>
          <a:xfrm>
            <a:off x="562627" y="452807"/>
            <a:ext cx="3220233" cy="1325563"/>
          </a:xfrm>
        </p:spPr>
        <p:txBody>
          <a:bodyPr>
            <a:normAutofit/>
          </a:bodyPr>
          <a:lstStyle/>
          <a:p>
            <a:r>
              <a:rPr lang="en-US" sz="2400" dirty="0">
                <a:latin typeface="Times New Roman" panose="02020603050405020304" pitchFamily="18" charset="0"/>
                <a:cs typeface="Times New Roman" panose="02020603050405020304" pitchFamily="18" charset="0"/>
              </a:rPr>
              <a:t>BLOCK DIAGRAM :</a:t>
            </a:r>
          </a:p>
        </p:txBody>
      </p:sp>
      <p:pic>
        <p:nvPicPr>
          <p:cNvPr id="3" name="Picture 2">
            <a:extLst>
              <a:ext uri="{FF2B5EF4-FFF2-40B4-BE49-F238E27FC236}">
                <a16:creationId xmlns:a16="http://schemas.microsoft.com/office/drawing/2014/main" id="{404F39A5-F23D-51E5-5B49-90E90FC41C4C}"/>
              </a:ext>
            </a:extLst>
          </p:cNvPr>
          <p:cNvPicPr>
            <a:picLocks noChangeAspect="1"/>
          </p:cNvPicPr>
          <p:nvPr/>
        </p:nvPicPr>
        <p:blipFill>
          <a:blip r:embed="rId2"/>
          <a:stretch>
            <a:fillRect/>
          </a:stretch>
        </p:blipFill>
        <p:spPr>
          <a:xfrm>
            <a:off x="2345951" y="2248965"/>
            <a:ext cx="7500097" cy="3462903"/>
          </a:xfrm>
          <a:prstGeom prst="rect">
            <a:avLst/>
          </a:prstGeom>
        </p:spPr>
      </p:pic>
    </p:spTree>
    <p:extLst>
      <p:ext uri="{BB962C8B-B14F-4D97-AF65-F5344CB8AC3E}">
        <p14:creationId xmlns:p14="http://schemas.microsoft.com/office/powerpoint/2010/main" val="13320329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828793-22DD-EFBF-0849-E4EB2BB90CF1}"/>
              </a:ext>
            </a:extLst>
          </p:cNvPr>
          <p:cNvSpPr>
            <a:spLocks noGrp="1"/>
          </p:cNvSpPr>
          <p:nvPr>
            <p:ph type="title"/>
          </p:nvPr>
        </p:nvSpPr>
        <p:spPr>
          <a:xfrm>
            <a:off x="838200" y="0"/>
            <a:ext cx="10515600" cy="599379"/>
          </a:xfrm>
        </p:spPr>
        <p:txBody>
          <a:bodyPr>
            <a:normAutofit/>
          </a:bodyPr>
          <a:lstStyle/>
          <a:p>
            <a:pPr algn="ctr"/>
            <a:r>
              <a:rPr lang="en-US" sz="3200" dirty="0">
                <a:latin typeface="Times New Roman" panose="02020603050405020304" pitchFamily="18" charset="0"/>
                <a:cs typeface="Times New Roman" panose="02020603050405020304" pitchFamily="18" charset="0"/>
              </a:rPr>
              <a:t>SYSTEM DESIGN :</a:t>
            </a:r>
          </a:p>
        </p:txBody>
      </p:sp>
      <p:sp>
        <p:nvSpPr>
          <p:cNvPr id="3" name="TextBox 2">
            <a:extLst>
              <a:ext uri="{FF2B5EF4-FFF2-40B4-BE49-F238E27FC236}">
                <a16:creationId xmlns:a16="http://schemas.microsoft.com/office/drawing/2014/main" id="{49D808AB-F903-FD7C-8A92-4E225BD95735}"/>
              </a:ext>
            </a:extLst>
          </p:cNvPr>
          <p:cNvSpPr txBox="1"/>
          <p:nvPr/>
        </p:nvSpPr>
        <p:spPr>
          <a:xfrm>
            <a:off x="838200" y="864296"/>
            <a:ext cx="2855934"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Use-case diagram:</a:t>
            </a:r>
          </a:p>
        </p:txBody>
      </p:sp>
      <p:pic>
        <p:nvPicPr>
          <p:cNvPr id="4" name="Picture 3">
            <a:extLst>
              <a:ext uri="{FF2B5EF4-FFF2-40B4-BE49-F238E27FC236}">
                <a16:creationId xmlns:a16="http://schemas.microsoft.com/office/drawing/2014/main" id="{D1EFDE70-8710-D278-9662-6373612169D1}"/>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501168" y="1718227"/>
            <a:ext cx="5189664" cy="4614516"/>
          </a:xfrm>
          <a:prstGeom prst="rect">
            <a:avLst/>
          </a:prstGeom>
          <a:noFill/>
          <a:ln>
            <a:noFill/>
          </a:ln>
        </p:spPr>
      </p:pic>
    </p:spTree>
    <p:extLst>
      <p:ext uri="{BB962C8B-B14F-4D97-AF65-F5344CB8AC3E}">
        <p14:creationId xmlns:p14="http://schemas.microsoft.com/office/powerpoint/2010/main" val="20146619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4AD83F-6ADF-1382-C5F3-E171F229567C}"/>
              </a:ext>
            </a:extLst>
          </p:cNvPr>
          <p:cNvSpPr>
            <a:spLocks noGrp="1"/>
          </p:cNvSpPr>
          <p:nvPr>
            <p:ph type="title"/>
          </p:nvPr>
        </p:nvSpPr>
        <p:spPr>
          <a:xfrm>
            <a:off x="662836" y="264917"/>
            <a:ext cx="2907082" cy="1325563"/>
          </a:xfrm>
        </p:spPr>
        <p:txBody>
          <a:bodyPr>
            <a:normAutofit/>
          </a:bodyPr>
          <a:lstStyle/>
          <a:p>
            <a:r>
              <a:rPr lang="en-US" sz="2400" dirty="0">
                <a:latin typeface="Times New Roman" panose="02020603050405020304" pitchFamily="18" charset="0"/>
                <a:cs typeface="Times New Roman" panose="02020603050405020304" pitchFamily="18" charset="0"/>
              </a:rPr>
              <a:t>CLASS DIAGRAM :</a:t>
            </a:r>
          </a:p>
        </p:txBody>
      </p:sp>
      <p:pic>
        <p:nvPicPr>
          <p:cNvPr id="3" name="Picture 2">
            <a:extLst>
              <a:ext uri="{FF2B5EF4-FFF2-40B4-BE49-F238E27FC236}">
                <a16:creationId xmlns:a16="http://schemas.microsoft.com/office/drawing/2014/main" id="{9894F391-7229-1323-AF6C-804BFDD9726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545195" y="1590480"/>
            <a:ext cx="7101609" cy="4468217"/>
          </a:xfrm>
          <a:prstGeom prst="rect">
            <a:avLst/>
          </a:prstGeom>
          <a:noFill/>
          <a:ln>
            <a:noFill/>
          </a:ln>
        </p:spPr>
      </p:pic>
    </p:spTree>
    <p:extLst>
      <p:ext uri="{BB962C8B-B14F-4D97-AF65-F5344CB8AC3E}">
        <p14:creationId xmlns:p14="http://schemas.microsoft.com/office/powerpoint/2010/main" val="39849077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D4865E-AD11-C87C-E55E-3244E49E53C5}"/>
              </a:ext>
            </a:extLst>
          </p:cNvPr>
          <p:cNvSpPr>
            <a:spLocks noGrp="1"/>
          </p:cNvSpPr>
          <p:nvPr>
            <p:ph type="title"/>
          </p:nvPr>
        </p:nvSpPr>
        <p:spPr>
          <a:xfrm>
            <a:off x="312107" y="214811"/>
            <a:ext cx="4259893" cy="1325563"/>
          </a:xfrm>
        </p:spPr>
        <p:txBody>
          <a:bodyPr>
            <a:normAutofit/>
          </a:bodyPr>
          <a:lstStyle/>
          <a:p>
            <a:r>
              <a:rPr lang="en-US" sz="2400" dirty="0">
                <a:latin typeface="Times New Roman" panose="02020603050405020304" pitchFamily="18" charset="0"/>
                <a:cs typeface="Times New Roman" panose="02020603050405020304" pitchFamily="18" charset="0"/>
              </a:rPr>
              <a:t>SEQUENCE DIAGRAM :</a:t>
            </a:r>
          </a:p>
        </p:txBody>
      </p:sp>
      <p:pic>
        <p:nvPicPr>
          <p:cNvPr id="3" name="Picture 2">
            <a:extLst>
              <a:ext uri="{FF2B5EF4-FFF2-40B4-BE49-F238E27FC236}">
                <a16:creationId xmlns:a16="http://schemas.microsoft.com/office/drawing/2014/main" id="{F0C1E787-EB18-2F15-E114-71425BB5807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235458" y="707209"/>
            <a:ext cx="5274310" cy="5935980"/>
          </a:xfrm>
          <a:prstGeom prst="rect">
            <a:avLst/>
          </a:prstGeom>
          <a:noFill/>
          <a:ln>
            <a:noFill/>
          </a:ln>
        </p:spPr>
      </p:pic>
    </p:spTree>
    <p:extLst>
      <p:ext uri="{BB962C8B-B14F-4D97-AF65-F5344CB8AC3E}">
        <p14:creationId xmlns:p14="http://schemas.microsoft.com/office/powerpoint/2010/main" val="30847051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E36D29-059B-47DC-8F6B-AC49FBB37408}"/>
              </a:ext>
            </a:extLst>
          </p:cNvPr>
          <p:cNvSpPr>
            <a:spLocks noGrp="1"/>
          </p:cNvSpPr>
          <p:nvPr>
            <p:ph type="title"/>
          </p:nvPr>
        </p:nvSpPr>
        <p:spPr>
          <a:xfrm>
            <a:off x="838200" y="162838"/>
            <a:ext cx="10515600" cy="511697"/>
          </a:xfrm>
        </p:spPr>
        <p:txBody>
          <a:bodyPr>
            <a:noAutofit/>
          </a:bodyPr>
          <a:lstStyle/>
          <a:p>
            <a:pPr algn="ctr"/>
            <a:r>
              <a:rPr lang="en-US" sz="3200" dirty="0">
                <a:latin typeface="Times New Roman" panose="02020603050405020304" pitchFamily="18" charset="0"/>
                <a:cs typeface="Times New Roman" panose="02020603050405020304" pitchFamily="18" charset="0"/>
              </a:rPr>
              <a:t>EVALUATION METRICS :</a:t>
            </a:r>
          </a:p>
        </p:txBody>
      </p:sp>
      <p:sp>
        <p:nvSpPr>
          <p:cNvPr id="4" name="TextBox 3">
            <a:extLst>
              <a:ext uri="{FF2B5EF4-FFF2-40B4-BE49-F238E27FC236}">
                <a16:creationId xmlns:a16="http://schemas.microsoft.com/office/drawing/2014/main" id="{EE88F86B-DE41-8614-9A3A-F83AC6863FC8}"/>
              </a:ext>
            </a:extLst>
          </p:cNvPr>
          <p:cNvSpPr txBox="1"/>
          <p:nvPr/>
        </p:nvSpPr>
        <p:spPr>
          <a:xfrm>
            <a:off x="293057" y="672665"/>
            <a:ext cx="11605886" cy="6001643"/>
          </a:xfrm>
          <a:prstGeom prst="rect">
            <a:avLst/>
          </a:prstGeom>
          <a:noFill/>
        </p:spPr>
        <p:txBody>
          <a:bodyPr wrap="square" rtlCol="0">
            <a:spAutoFit/>
          </a:bodyPr>
          <a:lstStyle/>
          <a:p>
            <a:pPr marL="342900" lvl="0" indent="-342900" algn="just">
              <a:buFont typeface="Symbol" pitchFamily="2" charset="2"/>
              <a:buChar char=""/>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Increases productivity: Project collaboration tools allow project managers to evenly distribute tasks to team members, rather than burdening one team member with too much work. Proper task management gives teams more time, which facilitates team collaboration.</a:t>
            </a:r>
          </a:p>
          <a:p>
            <a:pPr lvl="0" algn="just"/>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indent="-342900" algn="just">
              <a:buFont typeface="Symbol" pitchFamily="2" charset="2"/>
              <a:buChar char=""/>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Boosts Team Communication: The lines of communication that need constant maintenance or misdirection can sidetrack a project. Project collaboration tools facilitate clear communication among your team members to make projects successful.</a:t>
            </a:r>
          </a:p>
          <a:p>
            <a:pPr algn="just"/>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buFont typeface="Symbol" pitchFamily="2" charset="2"/>
              <a:buChar char=""/>
            </a:pPr>
            <a:r>
              <a:rPr lang="en-US" sz="2400" dirty="0">
                <a:effectLst/>
                <a:latin typeface="Times New Roman" panose="02020603050405020304" pitchFamily="18" charset="0"/>
                <a:ea typeface="Calibri" panose="020F0502020204030204" pitchFamily="34" charset="0"/>
              </a:rPr>
              <a:t>Facilitates Team Building: By fostering team collaboration you’re not only building relationships but creating loyalty that helps build a collaborative project management environment.</a:t>
            </a:r>
            <a:r>
              <a:rPr lang="en-IN" sz="2400" dirty="0">
                <a:effectLst/>
              </a:rPr>
              <a:t> </a:t>
            </a:r>
          </a:p>
          <a:p>
            <a:pPr lvl="0" algn="just"/>
            <a:endParaRPr lang="en-IN" sz="2400" dirty="0">
              <a:effectLst/>
            </a:endParaRPr>
          </a:p>
          <a:p>
            <a:pPr marL="342900" lvl="0" indent="-342900" algn="just">
              <a:buFont typeface="Symbol" pitchFamily="2" charset="2"/>
              <a:buChar char=""/>
            </a:pPr>
            <a:r>
              <a:rPr lang="en-IN" sz="2400" dirty="0">
                <a:effectLst/>
                <a:latin typeface="Calibri" panose="020F0502020204030204" pitchFamily="34" charset="0"/>
                <a:ea typeface="Calibri" panose="020F0502020204030204" pitchFamily="34" charset="0"/>
                <a:cs typeface="Times New Roman" panose="02020603050405020304" pitchFamily="18" charset="0"/>
              </a:rPr>
              <a:t>Firebase Data </a:t>
            </a:r>
            <a:r>
              <a:rPr lang="en-IN" sz="2400" dirty="0">
                <a:latin typeface="Calibri" panose="020F0502020204030204" pitchFamily="34" charset="0"/>
                <a:ea typeface="Calibri" panose="020F0502020204030204" pitchFamily="34" charset="0"/>
                <a:cs typeface="Times New Roman" panose="02020603050405020304" pitchFamily="18" charset="0"/>
              </a:rPr>
              <a:t>Analytics: The minimal and effective track of user actions and usage of this application is tracked on firebase analytics for application performance monitoring. Which can also be used to </a:t>
            </a:r>
            <a:r>
              <a:rPr lang="en-IN" sz="2400" dirty="0" err="1">
                <a:latin typeface="Calibri" panose="020F0502020204030204" pitchFamily="34" charset="0"/>
                <a:ea typeface="Calibri" panose="020F0502020204030204" pitchFamily="34" charset="0"/>
                <a:cs typeface="Times New Roman" panose="02020603050405020304" pitchFamily="18" charset="0"/>
              </a:rPr>
              <a:t>analyze</a:t>
            </a:r>
            <a:r>
              <a:rPr lang="en-IN" sz="2400" dirty="0">
                <a:latin typeface="Calibri" panose="020F0502020204030204" pitchFamily="34" charset="0"/>
                <a:ea typeface="Calibri" panose="020F0502020204030204" pitchFamily="34" charset="0"/>
                <a:cs typeface="Times New Roman" panose="02020603050405020304" pitchFamily="18" charset="0"/>
              </a:rPr>
              <a:t> user needs survives a a commercial need.</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7507051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C4056-9011-F8AD-919C-FEB1DAD399DE}"/>
              </a:ext>
            </a:extLst>
          </p:cNvPr>
          <p:cNvSpPr>
            <a:spLocks noGrp="1"/>
          </p:cNvSpPr>
          <p:nvPr>
            <p:ph type="title"/>
          </p:nvPr>
        </p:nvSpPr>
        <p:spPr>
          <a:xfrm>
            <a:off x="838200" y="89552"/>
            <a:ext cx="10515600" cy="636957"/>
          </a:xfrm>
        </p:spPr>
        <p:txBody>
          <a:bodyPr>
            <a:normAutofit/>
          </a:bodyPr>
          <a:lstStyle/>
          <a:p>
            <a:pPr algn="ctr"/>
            <a:r>
              <a:rPr lang="en-US" sz="3200" dirty="0">
                <a:latin typeface="Times New Roman" panose="02020603050405020304" pitchFamily="18" charset="0"/>
                <a:cs typeface="Times New Roman" panose="02020603050405020304" pitchFamily="18" charset="0"/>
              </a:rPr>
              <a:t>CONCLUSION</a:t>
            </a:r>
          </a:p>
        </p:txBody>
      </p:sp>
      <p:sp>
        <p:nvSpPr>
          <p:cNvPr id="3" name="TextBox 2">
            <a:extLst>
              <a:ext uri="{FF2B5EF4-FFF2-40B4-BE49-F238E27FC236}">
                <a16:creationId xmlns:a16="http://schemas.microsoft.com/office/drawing/2014/main" id="{DDD68356-71D0-8CEA-BDE2-F3F5AAC5FC2A}"/>
              </a:ext>
            </a:extLst>
          </p:cNvPr>
          <p:cNvSpPr txBox="1"/>
          <p:nvPr/>
        </p:nvSpPr>
        <p:spPr>
          <a:xfrm>
            <a:off x="1039660" y="1553227"/>
            <a:ext cx="10421655" cy="3693319"/>
          </a:xfrm>
          <a:prstGeom prst="rect">
            <a:avLst/>
          </a:prstGeom>
          <a:noFill/>
        </p:spPr>
        <p:txBody>
          <a:bodyPr wrap="square" rtlCol="0">
            <a:spAutoFit/>
          </a:bodyPr>
          <a:lstStyle/>
          <a:p>
            <a:pPr marL="342900" indent="-342900">
              <a:buFont typeface="Arial" panose="020B0604020202020204" pitchFamily="34" charset="0"/>
              <a:buChar char="•"/>
            </a:pP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In this project, we have created a web application where students from VNR VJIET can form teams and find collaborators for their projects/hackathons. The website also allows users to post any technical/non-technical queries on the forum page where other students can respond. </a:t>
            </a:r>
          </a:p>
          <a:p>
            <a:pPr marL="342900" indent="-342900">
              <a:buFont typeface="Arial" panose="020B0604020202020204" pitchFamily="34" charset="0"/>
              <a:buChar char="•"/>
            </a:pP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indent="-342900">
              <a:buFont typeface="Arial" panose="020B0604020202020204" pitchFamily="34" charset="0"/>
              <a:buChar char="•"/>
            </a:pP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The user also has a dashboard where he/she can accept/reject collab requests from various collaborators. By completing this project we have created a space in the VNR VJIET college where students can collaborate among themselves and also allow cross-domain projects. </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8489230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0A2D84-5E21-BF14-963B-5C17437C9FD6}"/>
              </a:ext>
            </a:extLst>
          </p:cNvPr>
          <p:cNvSpPr>
            <a:spLocks noGrp="1"/>
          </p:cNvSpPr>
          <p:nvPr>
            <p:ph type="title"/>
          </p:nvPr>
        </p:nvSpPr>
        <p:spPr>
          <a:xfrm>
            <a:off x="838200" y="96992"/>
            <a:ext cx="10515600" cy="1325563"/>
          </a:xfrm>
        </p:spPr>
        <p:txBody>
          <a:bodyPr>
            <a:normAutofit/>
          </a:bodyPr>
          <a:lstStyle/>
          <a:p>
            <a:pPr algn="ctr"/>
            <a:r>
              <a:rPr lang="en-US" sz="3200" dirty="0">
                <a:latin typeface="Times New Roman" panose="02020603050405020304" pitchFamily="18" charset="0"/>
                <a:cs typeface="Times New Roman" panose="02020603050405020304" pitchFamily="18" charset="0"/>
              </a:rPr>
              <a:t>ABSTRACT :</a:t>
            </a:r>
          </a:p>
        </p:txBody>
      </p:sp>
      <p:sp>
        <p:nvSpPr>
          <p:cNvPr id="3" name="TextBox 2">
            <a:extLst>
              <a:ext uri="{FF2B5EF4-FFF2-40B4-BE49-F238E27FC236}">
                <a16:creationId xmlns:a16="http://schemas.microsoft.com/office/drawing/2014/main" id="{EDB5080C-4EFB-CF5A-64D0-50C8908352BC}"/>
              </a:ext>
            </a:extLst>
          </p:cNvPr>
          <p:cNvSpPr txBox="1"/>
          <p:nvPr/>
        </p:nvSpPr>
        <p:spPr>
          <a:xfrm>
            <a:off x="838200" y="1422555"/>
            <a:ext cx="10183660" cy="4273286"/>
          </a:xfrm>
          <a:prstGeom prst="rect">
            <a:avLst/>
          </a:prstGeom>
          <a:noFill/>
        </p:spPr>
        <p:txBody>
          <a:bodyPr wrap="square" rtlCol="0">
            <a:spAutoFit/>
          </a:bodyPr>
          <a:lstStyle/>
          <a:p>
            <a:pPr marL="285750" indent="-285750" algn="just">
              <a:buFont typeface="Arial" panose="020B0604020202020204" pitchFamily="34" charset="0"/>
              <a:buChar char="•"/>
            </a:pPr>
            <a:r>
              <a:rPr lang="en-US" sz="2400" dirty="0">
                <a:effectLst/>
                <a:latin typeface="Times New Roman" panose="02020603050405020304" pitchFamily="18" charset="0"/>
                <a:ea typeface="Bookman Old Style" panose="02050604050505020204" pitchFamily="18" charset="0"/>
                <a:cs typeface="Times New Roman" panose="02020603050405020304" pitchFamily="18" charset="0"/>
              </a:rPr>
              <a:t>Collaboration and discussions among the students are very important during their academic study routine. New ideas, doubts, and discussions help students to learn new concepts. Our team has observed a lack of collaborative nature among peers at the institute level.</a:t>
            </a:r>
          </a:p>
          <a:p>
            <a:pPr algn="just"/>
            <a:endParaRPr lang="en-US" sz="2400" dirty="0">
              <a:effectLst/>
              <a:latin typeface="Times New Roman" panose="02020603050405020304" pitchFamily="18" charset="0"/>
              <a:ea typeface="Bookman Old Style" panose="02050604050505020204" pitchFamily="18" charset="0"/>
              <a:cs typeface="Times New Roman" panose="02020603050405020304" pitchFamily="18" charset="0"/>
            </a:endParaRPr>
          </a:p>
          <a:p>
            <a:pPr marL="285750" indent="-285750" algn="just">
              <a:buFont typeface="Arial" panose="020B0604020202020204" pitchFamily="34" charset="0"/>
              <a:buChar char="•"/>
            </a:pPr>
            <a:r>
              <a:rPr lang="en-US" sz="2400" dirty="0">
                <a:effectLst/>
                <a:latin typeface="Times New Roman" panose="02020603050405020304" pitchFamily="18" charset="0"/>
                <a:ea typeface="Bookman Old Style" panose="02050604050505020204" pitchFamily="18" charset="0"/>
                <a:cs typeface="Times New Roman" panose="02020603050405020304" pitchFamily="18" charset="0"/>
              </a:rPr>
              <a:t> Our idea is to create a platform where students from various branches and years can come and collaborate with other students in the institute. The platform would help students collaborate with cross-domain students, provides a place for discussions on new technologies, and also as a forum website for instant solving of technical problems.</a:t>
            </a:r>
          </a:p>
          <a:p>
            <a:pPr algn="just">
              <a:lnSpc>
                <a:spcPct val="150000"/>
              </a:lnSpc>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473994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991664F-C476-6B68-23B0-502E8F2FDE26}"/>
              </a:ext>
            </a:extLst>
          </p:cNvPr>
          <p:cNvSpPr>
            <a:spLocks noGrp="1"/>
          </p:cNvSpPr>
          <p:nvPr>
            <p:ph idx="1"/>
          </p:nvPr>
        </p:nvSpPr>
        <p:spPr>
          <a:xfrm>
            <a:off x="838200" y="543580"/>
            <a:ext cx="10515600" cy="4351338"/>
          </a:xfrm>
        </p:spPr>
        <p:txBody>
          <a:bodyPr>
            <a:normAutofit/>
          </a:bodyPr>
          <a:lstStyle/>
          <a:p>
            <a:pPr>
              <a:lnSpc>
                <a:spcPct val="100000"/>
              </a:lnSpc>
            </a:pPr>
            <a:r>
              <a:rPr lang="en-US" sz="2400" dirty="0">
                <a:effectLst/>
                <a:latin typeface="Times New Roman" panose="02020603050405020304" pitchFamily="18" charset="0"/>
                <a:ea typeface="Bookman Old Style" panose="02050604050505020204" pitchFamily="18" charset="0"/>
                <a:cs typeface="Times New Roman" panose="02020603050405020304" pitchFamily="18" charset="0"/>
              </a:rPr>
              <a:t>Our idea is to create a web application where students from the institute can post discussion queries, and collaboration requests to the application where any other students can comment and respond to the requested queries. The application contains features of an anonymous user, instant queries, comments, closing requested queries.</a:t>
            </a:r>
            <a:endParaRPr lang="en-IN" sz="2400" dirty="0"/>
          </a:p>
        </p:txBody>
      </p:sp>
    </p:spTree>
    <p:extLst>
      <p:ext uri="{BB962C8B-B14F-4D97-AF65-F5344CB8AC3E}">
        <p14:creationId xmlns:p14="http://schemas.microsoft.com/office/powerpoint/2010/main" val="177238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197365-B802-2DC5-E49E-4B26F103A106}"/>
              </a:ext>
            </a:extLst>
          </p:cNvPr>
          <p:cNvSpPr>
            <a:spLocks noGrp="1"/>
          </p:cNvSpPr>
          <p:nvPr>
            <p:ph type="title"/>
          </p:nvPr>
        </p:nvSpPr>
        <p:spPr>
          <a:xfrm>
            <a:off x="838199" y="237995"/>
            <a:ext cx="10515600" cy="651353"/>
          </a:xfrm>
        </p:spPr>
        <p:txBody>
          <a:bodyPr>
            <a:normAutofit/>
          </a:bodyPr>
          <a:lstStyle/>
          <a:p>
            <a:pPr algn="ctr"/>
            <a:r>
              <a:rPr lang="en-US" sz="3200" dirty="0">
                <a:latin typeface="Times New Roman" panose="02020603050405020304" pitchFamily="18" charset="0"/>
                <a:cs typeface="Times New Roman" panose="02020603050405020304" pitchFamily="18" charset="0"/>
              </a:rPr>
              <a:t>INTRODUCTION</a:t>
            </a:r>
          </a:p>
        </p:txBody>
      </p:sp>
      <p:sp>
        <p:nvSpPr>
          <p:cNvPr id="3" name="TextBox 2">
            <a:extLst>
              <a:ext uri="{FF2B5EF4-FFF2-40B4-BE49-F238E27FC236}">
                <a16:creationId xmlns:a16="http://schemas.microsoft.com/office/drawing/2014/main" id="{F1250E46-D894-DECF-E3AB-F96AE1A32058}"/>
              </a:ext>
            </a:extLst>
          </p:cNvPr>
          <p:cNvSpPr txBox="1"/>
          <p:nvPr/>
        </p:nvSpPr>
        <p:spPr>
          <a:xfrm>
            <a:off x="703023" y="1347646"/>
            <a:ext cx="10785953" cy="4683333"/>
          </a:xfrm>
          <a:prstGeom prst="rect">
            <a:avLst/>
          </a:prstGeom>
          <a:noFill/>
        </p:spPr>
        <p:txBody>
          <a:bodyPr wrap="square" rtlCol="0">
            <a:spAutoFit/>
          </a:bodyPr>
          <a:lstStyle/>
          <a:p>
            <a:pPr algn="just" rtl="0" fontAlgn="base">
              <a:spcBef>
                <a:spcPts val="1000"/>
              </a:spcBef>
              <a:spcAft>
                <a:spcPts val="1000"/>
              </a:spcAft>
              <a:buFont typeface="Arial" panose="020B0604020202020204" pitchFamily="34" charset="0"/>
              <a:buChar char="•"/>
            </a:pPr>
            <a:r>
              <a:rPr lang="en-IN" sz="2400" i="0" u="none" strike="noStrike" dirty="0">
                <a:solidFill>
                  <a:srgbClr val="1A1A1A"/>
                </a:solidFill>
                <a:effectLst/>
                <a:latin typeface="Times New Roman" panose="02020603050405020304" pitchFamily="18" charset="0"/>
                <a:cs typeface="Times New Roman" panose="02020603050405020304" pitchFamily="18" charset="0"/>
              </a:rPr>
              <a:t>We are working on a web application in which students from our college can post content regarding collaboration request's and discussion queries related to their projects.</a:t>
            </a:r>
          </a:p>
          <a:p>
            <a:pPr algn="just" rtl="0" fontAlgn="base">
              <a:spcBef>
                <a:spcPts val="1000"/>
              </a:spcBef>
              <a:spcAft>
                <a:spcPts val="1000"/>
              </a:spcAft>
            </a:pPr>
            <a:endParaRPr lang="en-IN" sz="2400" i="0" u="none" strike="noStrike" dirty="0">
              <a:solidFill>
                <a:srgbClr val="1A1A1A"/>
              </a:solidFill>
              <a:effectLst/>
              <a:latin typeface="Times New Roman" panose="02020603050405020304" pitchFamily="18" charset="0"/>
              <a:cs typeface="Times New Roman" panose="02020603050405020304" pitchFamily="18" charset="0"/>
            </a:endParaRPr>
          </a:p>
          <a:p>
            <a:pPr algn="just" rtl="0" fontAlgn="base">
              <a:spcBef>
                <a:spcPts val="0"/>
              </a:spcBef>
              <a:spcAft>
                <a:spcPts val="1000"/>
              </a:spcAft>
              <a:buFont typeface="Arial" panose="020B0604020202020204" pitchFamily="34" charset="0"/>
              <a:buChar char="•"/>
            </a:pPr>
            <a:r>
              <a:rPr lang="en-IN" sz="2400" i="0" u="none" strike="noStrike" dirty="0">
                <a:solidFill>
                  <a:srgbClr val="1A1A1A"/>
                </a:solidFill>
                <a:effectLst/>
                <a:latin typeface="Times New Roman" panose="02020603050405020304" pitchFamily="18" charset="0"/>
                <a:cs typeface="Times New Roman" panose="02020603050405020304" pitchFamily="18" charset="0"/>
              </a:rPr>
              <a:t>This help the student's to complete their projects, by taking help from other students that is information coming from comment sections and posts etc.</a:t>
            </a:r>
          </a:p>
          <a:p>
            <a:pPr algn="just" rtl="0" fontAlgn="base">
              <a:spcBef>
                <a:spcPts val="0"/>
              </a:spcBef>
              <a:spcAft>
                <a:spcPts val="1000"/>
              </a:spcAft>
            </a:pPr>
            <a:endParaRPr lang="en-IN" sz="2400" i="0" u="none" strike="noStrike" dirty="0">
              <a:solidFill>
                <a:srgbClr val="1A1A1A"/>
              </a:solidFill>
              <a:effectLst/>
              <a:latin typeface="Times New Roman" panose="02020603050405020304" pitchFamily="18" charset="0"/>
              <a:cs typeface="Times New Roman" panose="02020603050405020304" pitchFamily="18" charset="0"/>
            </a:endParaRPr>
          </a:p>
          <a:p>
            <a:pPr algn="just" rtl="0" fontAlgn="base">
              <a:spcBef>
                <a:spcPts val="1000"/>
              </a:spcBef>
              <a:spcAft>
                <a:spcPts val="1000"/>
              </a:spcAft>
              <a:buFont typeface="Arial" panose="020B0604020202020204" pitchFamily="34" charset="0"/>
              <a:buChar char="•"/>
            </a:pPr>
            <a:r>
              <a:rPr lang="en-IN" sz="2400" i="0" u="none" strike="noStrike" dirty="0">
                <a:solidFill>
                  <a:srgbClr val="1A1A1A"/>
                </a:solidFill>
                <a:effectLst/>
                <a:latin typeface="Times New Roman" panose="02020603050405020304" pitchFamily="18" charset="0"/>
                <a:cs typeface="Times New Roman" panose="02020603050405020304" pitchFamily="18" charset="0"/>
              </a:rPr>
              <a:t>People in a group with a different way of thinking can lead to something better than </a:t>
            </a:r>
            <a:r>
              <a:rPr lang="en-IN" sz="2400" dirty="0">
                <a:solidFill>
                  <a:srgbClr val="1A1A1A"/>
                </a:solidFill>
                <a:latin typeface="Times New Roman" panose="02020603050405020304" pitchFamily="18" charset="0"/>
                <a:cs typeface="Times New Roman" panose="02020603050405020304" pitchFamily="18" charset="0"/>
              </a:rPr>
              <a:t>getting </a:t>
            </a:r>
            <a:r>
              <a:rPr lang="en-IN" sz="2400" dirty="0" err="1">
                <a:solidFill>
                  <a:srgbClr val="1A1A1A"/>
                </a:solidFill>
                <a:latin typeface="Times New Roman" panose="02020603050405020304" pitchFamily="18" charset="0"/>
                <a:cs typeface="Times New Roman" panose="02020603050405020304" pitchFamily="18" charset="0"/>
              </a:rPr>
              <a:t>holded</a:t>
            </a:r>
            <a:r>
              <a:rPr lang="en-IN" sz="2400" i="0" u="none" strike="noStrike" dirty="0">
                <a:solidFill>
                  <a:srgbClr val="1A1A1A"/>
                </a:solidFill>
                <a:effectLst/>
                <a:latin typeface="Times New Roman" panose="02020603050405020304" pitchFamily="18" charset="0"/>
                <a:cs typeface="Times New Roman" panose="02020603050405020304" pitchFamily="18" charset="0"/>
              </a:rPr>
              <a:t>  with the older ideas.</a:t>
            </a:r>
          </a:p>
          <a:p>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835373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1ACADC-0030-E704-7BA1-5AFD009E6871}"/>
              </a:ext>
            </a:extLst>
          </p:cNvPr>
          <p:cNvSpPr>
            <a:spLocks noGrp="1"/>
          </p:cNvSpPr>
          <p:nvPr>
            <p:ph type="title"/>
          </p:nvPr>
        </p:nvSpPr>
        <p:spPr>
          <a:xfrm>
            <a:off x="838199" y="192855"/>
            <a:ext cx="10515600" cy="687061"/>
          </a:xfrm>
        </p:spPr>
        <p:txBody>
          <a:bodyPr>
            <a:normAutofit/>
          </a:bodyPr>
          <a:lstStyle/>
          <a:p>
            <a:pPr algn="ctr"/>
            <a:r>
              <a:rPr lang="en-US" sz="3200" dirty="0">
                <a:latin typeface="Times New Roman" panose="02020603050405020304" pitchFamily="18" charset="0"/>
                <a:cs typeface="Times New Roman" panose="02020603050405020304" pitchFamily="18" charset="0"/>
              </a:rPr>
              <a:t>LITERATURE SURVEY:</a:t>
            </a:r>
          </a:p>
        </p:txBody>
      </p:sp>
      <p:sp>
        <p:nvSpPr>
          <p:cNvPr id="3" name="TextBox 2">
            <a:extLst>
              <a:ext uri="{FF2B5EF4-FFF2-40B4-BE49-F238E27FC236}">
                <a16:creationId xmlns:a16="http://schemas.microsoft.com/office/drawing/2014/main" id="{DA114863-049D-B7AA-F0E9-87187DAA534E}"/>
              </a:ext>
            </a:extLst>
          </p:cNvPr>
          <p:cNvSpPr txBox="1"/>
          <p:nvPr/>
        </p:nvSpPr>
        <p:spPr>
          <a:xfrm>
            <a:off x="465550" y="1427967"/>
            <a:ext cx="11260899" cy="5632311"/>
          </a:xfrm>
          <a:prstGeom prst="rect">
            <a:avLst/>
          </a:prstGeom>
          <a:noFill/>
        </p:spPr>
        <p:txBody>
          <a:bodyPr wrap="square" rtlCol="0">
            <a:spAutoFit/>
          </a:bodyPr>
          <a:lstStyle/>
          <a:p>
            <a:pPr marL="342900" indent="-342900" algn="just">
              <a:buFont typeface="Arial" panose="020B0604020202020204" pitchFamily="34" charset="0"/>
              <a:buChar char="•"/>
            </a:pPr>
            <a:r>
              <a:rPr lang="en-IN" sz="2400" dirty="0">
                <a:solidFill>
                  <a:srgbClr val="1A1A1A"/>
                </a:solidFill>
                <a:effectLst/>
                <a:latin typeface="Times New Roman" panose="02020603050405020304" pitchFamily="18" charset="0"/>
                <a:ea typeface="Times New Roman" panose="02020603050405020304" pitchFamily="18" charset="0"/>
              </a:rPr>
              <a:t>Presently collaborative and networking websites such as Quora and LinkedIn serve as a platform for networking among students. These websites are for a greater audience around the world and help people connect globally.</a:t>
            </a:r>
          </a:p>
          <a:p>
            <a:pPr algn="just"/>
            <a:endParaRPr lang="en-IN" sz="2400" dirty="0">
              <a:solidFill>
                <a:srgbClr val="1A1A1A"/>
              </a:solidFill>
              <a:effectLst/>
              <a:latin typeface="Times New Roman" panose="02020603050405020304" pitchFamily="18" charset="0"/>
              <a:ea typeface="Times New Roman" panose="02020603050405020304" pitchFamily="18" charset="0"/>
            </a:endParaRPr>
          </a:p>
          <a:p>
            <a:pPr marL="342900" indent="-342900" algn="just">
              <a:buFont typeface="Arial" panose="020B0604020202020204" pitchFamily="34" charset="0"/>
              <a:buChar char="•"/>
            </a:pPr>
            <a:r>
              <a:rPr lang="en-IN" sz="2400" dirty="0">
                <a:solidFill>
                  <a:srgbClr val="1A1A1A"/>
                </a:solidFill>
                <a:effectLst/>
                <a:latin typeface="Times New Roman" panose="02020603050405020304" pitchFamily="18" charset="0"/>
                <a:ea typeface="Times New Roman" panose="02020603050405020304" pitchFamily="18" charset="0"/>
              </a:rPr>
              <a:t>Though these websites are great and work accordingly, users find it hard to collaborate among organizations and universities.  Long waiting times to connect and message fellow students in the universities are time-consuming and not efficient when the need is urgent.</a:t>
            </a:r>
          </a:p>
          <a:p>
            <a:pPr algn="just"/>
            <a:endParaRPr lang="en-IN" sz="2400" dirty="0">
              <a:effectLst/>
              <a:latin typeface="Times New Roman" panose="02020603050405020304" pitchFamily="18" charset="0"/>
              <a:ea typeface="Times New Roman" panose="02020603050405020304" pitchFamily="18" charset="0"/>
            </a:endParaRPr>
          </a:p>
          <a:p>
            <a:pPr marL="342900" indent="-342900" algn="just">
              <a:buFont typeface="Arial" panose="020B0604020202020204" pitchFamily="34" charset="0"/>
              <a:buChar char="•"/>
            </a:pPr>
            <a:r>
              <a:rPr lang="en-IN" sz="2400" dirty="0">
                <a:solidFill>
                  <a:srgbClr val="1A1A1A"/>
                </a:solidFill>
                <a:effectLst/>
                <a:latin typeface="Times New Roman" panose="02020603050405020304" pitchFamily="18" charset="0"/>
                <a:ea typeface="Times New Roman" panose="02020603050405020304" pitchFamily="18" charset="0"/>
              </a:rPr>
              <a:t>When the need is urgent the above networking sites cannot perform well as it is hard to connect through and no guarantee you would get a reply from that specific person. These problems are especially faced by the students when they work on cross-domain projects or team formation for hackathons, etc</a:t>
            </a:r>
            <a:r>
              <a:rPr lang="en-IN" sz="2400" b="1" dirty="0">
                <a:solidFill>
                  <a:srgbClr val="1A1A1A"/>
                </a:solidFill>
                <a:effectLst/>
                <a:latin typeface="Raleway" panose="020F0502020204030204" pitchFamily="34" charset="0"/>
                <a:ea typeface="Times New Roman" panose="02020603050405020304" pitchFamily="18" charset="0"/>
              </a:rPr>
              <a:t>…</a:t>
            </a:r>
            <a:endParaRPr lang="en-IN" sz="2400" dirty="0">
              <a:effectLst/>
              <a:latin typeface="Times New Roman" panose="02020603050405020304" pitchFamily="18" charset="0"/>
              <a:ea typeface="Times New Roman" panose="02020603050405020304" pitchFamily="18" charset="0"/>
            </a:endParaRPr>
          </a:p>
          <a:p>
            <a:pPr marL="342900" indent="-342900" algn="just">
              <a:buFont typeface="Arial" panose="020B0604020202020204" pitchFamily="34" charset="0"/>
              <a:buChar char="•"/>
            </a:pPr>
            <a:endParaRPr lang="en-IN" sz="2400" dirty="0">
              <a:effectLst/>
              <a:latin typeface="Times New Roman" panose="02020603050405020304" pitchFamily="18" charset="0"/>
              <a:ea typeface="Times New Roman" panose="02020603050405020304" pitchFamily="18" charset="0"/>
            </a:endParaRPr>
          </a:p>
          <a:p>
            <a:pPr marL="342900" indent="-342900" algn="just">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870895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6EA1AA-752C-EEFD-9177-7CBA8BCCB3C5}"/>
              </a:ext>
            </a:extLst>
          </p:cNvPr>
          <p:cNvSpPr>
            <a:spLocks noGrp="1"/>
          </p:cNvSpPr>
          <p:nvPr>
            <p:ph type="title"/>
          </p:nvPr>
        </p:nvSpPr>
        <p:spPr>
          <a:xfrm>
            <a:off x="750518" y="177234"/>
            <a:ext cx="10515600" cy="574327"/>
          </a:xfrm>
        </p:spPr>
        <p:txBody>
          <a:bodyPr>
            <a:normAutofit/>
          </a:bodyPr>
          <a:lstStyle/>
          <a:p>
            <a:pPr algn="ctr"/>
            <a:r>
              <a:rPr lang="en-US" sz="3200" dirty="0">
                <a:latin typeface="Times New Roman" panose="02020603050405020304" pitchFamily="18" charset="0"/>
                <a:cs typeface="Times New Roman" panose="02020603050405020304" pitchFamily="18" charset="0"/>
              </a:rPr>
              <a:t>OBJECTIVES :</a:t>
            </a:r>
          </a:p>
        </p:txBody>
      </p:sp>
      <p:sp>
        <p:nvSpPr>
          <p:cNvPr id="3" name="TextBox 2">
            <a:extLst>
              <a:ext uri="{FF2B5EF4-FFF2-40B4-BE49-F238E27FC236}">
                <a16:creationId xmlns:a16="http://schemas.microsoft.com/office/drawing/2014/main" id="{67D964FD-CC1D-7FEF-45D3-72D62017CB3E}"/>
              </a:ext>
            </a:extLst>
          </p:cNvPr>
          <p:cNvSpPr txBox="1"/>
          <p:nvPr/>
        </p:nvSpPr>
        <p:spPr>
          <a:xfrm>
            <a:off x="851770" y="1277655"/>
            <a:ext cx="10414348" cy="6370975"/>
          </a:xfrm>
          <a:prstGeom prst="rect">
            <a:avLst/>
          </a:prstGeom>
          <a:noFill/>
        </p:spPr>
        <p:txBody>
          <a:bodyPr wrap="square" rtlCol="0">
            <a:spAutoFit/>
          </a:bodyPr>
          <a:lstStyle/>
          <a:p>
            <a:pPr marL="342900" indent="-342900" algn="just">
              <a:buFont typeface="Arial" panose="020B0604020202020204" pitchFamily="34" charset="0"/>
              <a:buChar char="•"/>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Communication is the glue that holds together any collaborative environment. Whether that’s regular meetings, setting up a real-time chat tool, or even a message board, there must be a way to disseminate information to everyone quickly and also capture feedback from team members.</a:t>
            </a:r>
          </a:p>
          <a:p>
            <a:pPr algn="just"/>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indent="-342900" algn="just">
              <a:buFont typeface="Arial" panose="020B0604020202020204" pitchFamily="34" charset="0"/>
              <a:buChar char="•"/>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Managing tasks is how to get teams working not only collaboratively but more productively. If all these project views are updated with the same real-time data then it allows everyone to work better together with the tools they’re most comfortable with.</a:t>
            </a:r>
          </a:p>
          <a:p>
            <a:pPr marL="342900" indent="-342900" algn="just">
              <a:buFont typeface="Arial" panose="020B0604020202020204" pitchFamily="34" charset="0"/>
              <a:buChar char="•"/>
            </a:pPr>
            <a:endParaRPr lang="en-US" sz="2400" dirty="0">
              <a:latin typeface="Times New Roman" panose="02020603050405020304" pitchFamily="18" charset="0"/>
              <a:ea typeface="Calibri" panose="020F0502020204030204" pitchFamily="34" charset="0"/>
              <a:cs typeface="Times New Roman" panose="02020603050405020304" pitchFamily="18" charset="0"/>
            </a:endParaRPr>
          </a:p>
          <a:p>
            <a:pPr marL="342900" indent="-342900" algn="just">
              <a:buFont typeface="Arial" panose="020B0604020202020204" pitchFamily="34" charset="0"/>
              <a:buChar char="•"/>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Workflow is essential to productivity and works hand-in-glove with task management tools. This lets team members work how they want, managing their workflow.</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lgn="just">
              <a:buFont typeface="Arial" panose="020B0604020202020204" pitchFamily="34" charset="0"/>
              <a:buChar char="•"/>
            </a:pP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indent="-342900" algn="just">
              <a:buFont typeface="Arial" panose="020B0604020202020204" pitchFamily="34" charset="0"/>
              <a:buChar char="•"/>
            </a:pP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lgn="just">
              <a:buFont typeface="Arial" panose="020B0604020202020204" pitchFamily="34" charset="0"/>
              <a:buChar char="•"/>
            </a:pP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indent="-342900" algn="just">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819865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E8A902-0F4D-B515-7DFC-0E33DA191603}"/>
              </a:ext>
            </a:extLst>
          </p:cNvPr>
          <p:cNvSpPr>
            <a:spLocks noGrp="1"/>
          </p:cNvSpPr>
          <p:nvPr>
            <p:ph type="title"/>
          </p:nvPr>
        </p:nvSpPr>
        <p:spPr>
          <a:xfrm>
            <a:off x="938409" y="175365"/>
            <a:ext cx="10515600" cy="713984"/>
          </a:xfrm>
        </p:spPr>
        <p:txBody>
          <a:bodyPr>
            <a:normAutofit/>
          </a:bodyPr>
          <a:lstStyle/>
          <a:p>
            <a:pPr algn="ctr"/>
            <a:r>
              <a:rPr lang="en-US" sz="3200" dirty="0">
                <a:latin typeface="Times New Roman" panose="02020603050405020304" pitchFamily="18" charset="0"/>
                <a:cs typeface="Times New Roman" panose="02020603050405020304" pitchFamily="18" charset="0"/>
              </a:rPr>
              <a:t>PROBLEM STATEMENT :</a:t>
            </a:r>
          </a:p>
        </p:txBody>
      </p:sp>
      <p:sp>
        <p:nvSpPr>
          <p:cNvPr id="4" name="TextBox 3">
            <a:extLst>
              <a:ext uri="{FF2B5EF4-FFF2-40B4-BE49-F238E27FC236}">
                <a16:creationId xmlns:a16="http://schemas.microsoft.com/office/drawing/2014/main" id="{63D44B33-1405-6CA4-532E-1661457B1BEE}"/>
              </a:ext>
            </a:extLst>
          </p:cNvPr>
          <p:cNvSpPr txBox="1"/>
          <p:nvPr/>
        </p:nvSpPr>
        <p:spPr>
          <a:xfrm>
            <a:off x="938409" y="1720840"/>
            <a:ext cx="10515600" cy="3416320"/>
          </a:xfrm>
          <a:prstGeom prst="rect">
            <a:avLst/>
          </a:prstGeom>
          <a:noFill/>
        </p:spPr>
        <p:txBody>
          <a:bodyPr wrap="square" rtlCol="0">
            <a:spAutoFit/>
          </a:bodyPr>
          <a:lstStyle/>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Students who are introverts are facing problems in interacting with other students and work as group. And they cannot discuss their ideas and doubts  with others.</a:t>
            </a:r>
          </a:p>
          <a:p>
            <a:pPr algn="just"/>
            <a:endParaRPr lang="en-US"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 This stops new innovation outcomes. Even the students want to work in groups and they may not have any idea about other branch students and their skills.</a:t>
            </a:r>
          </a:p>
          <a:p>
            <a:pPr algn="just"/>
            <a:endParaRPr lang="en-US"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It’s not possible for a student to be proficient in every domain. To handle projects of cross-domain we need a team of various branches. But, the lack of availability of student information makes it harder to collaborate.</a:t>
            </a:r>
          </a:p>
        </p:txBody>
      </p:sp>
    </p:spTree>
    <p:extLst>
      <p:ext uri="{BB962C8B-B14F-4D97-AF65-F5344CB8AC3E}">
        <p14:creationId xmlns:p14="http://schemas.microsoft.com/office/powerpoint/2010/main" val="28929648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F88297-4737-2340-D302-54B8D762F460}"/>
              </a:ext>
            </a:extLst>
          </p:cNvPr>
          <p:cNvSpPr>
            <a:spLocks noGrp="1"/>
          </p:cNvSpPr>
          <p:nvPr>
            <p:ph type="title"/>
          </p:nvPr>
        </p:nvSpPr>
        <p:spPr>
          <a:xfrm>
            <a:off x="0" y="139657"/>
            <a:ext cx="12192000" cy="712114"/>
          </a:xfrm>
        </p:spPr>
        <p:txBody>
          <a:bodyPr>
            <a:normAutofit/>
          </a:bodyPr>
          <a:lstStyle/>
          <a:p>
            <a:pPr algn="ctr"/>
            <a:r>
              <a:rPr lang="en-US" sz="3200" dirty="0">
                <a:latin typeface="Times New Roman" panose="02020603050405020304" pitchFamily="18" charset="0"/>
                <a:cs typeface="Times New Roman" panose="02020603050405020304" pitchFamily="18" charset="0"/>
              </a:rPr>
              <a:t>PROPOSED SYSTEM</a:t>
            </a:r>
          </a:p>
        </p:txBody>
      </p:sp>
      <p:sp>
        <p:nvSpPr>
          <p:cNvPr id="4" name="TextBox 3">
            <a:extLst>
              <a:ext uri="{FF2B5EF4-FFF2-40B4-BE49-F238E27FC236}">
                <a16:creationId xmlns:a16="http://schemas.microsoft.com/office/drawing/2014/main" id="{F01DBEF0-7946-96DE-204D-521F9FF612BB}"/>
              </a:ext>
            </a:extLst>
          </p:cNvPr>
          <p:cNvSpPr txBox="1"/>
          <p:nvPr/>
        </p:nvSpPr>
        <p:spPr>
          <a:xfrm>
            <a:off x="578284" y="1039661"/>
            <a:ext cx="11133551" cy="4524315"/>
          </a:xfrm>
          <a:prstGeom prst="rect">
            <a:avLst/>
          </a:prstGeom>
          <a:noFill/>
        </p:spPr>
        <p:txBody>
          <a:bodyPr wrap="square" rtlCol="0">
            <a:spAutoFit/>
          </a:bodyPr>
          <a:lstStyle/>
          <a:p>
            <a:pPr marL="342900" lvl="0" indent="-342900" algn="just">
              <a:buFont typeface="Symbol" pitchFamily="2" charset="2"/>
              <a:buChar char=""/>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We </a:t>
            </a:r>
            <a:r>
              <a:rPr lang="en-US" sz="2400" dirty="0">
                <a:latin typeface="Times New Roman" panose="02020603050405020304" pitchFamily="18" charset="0"/>
                <a:ea typeface="Calibri" panose="020F0502020204030204" pitchFamily="34" charset="0"/>
                <a:cs typeface="Times New Roman" panose="02020603050405020304" pitchFamily="18" charset="0"/>
              </a:rPr>
              <a:t>have created </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a web application in which students from our college can post content regarding collaboration requests and discussion queries related to their projects.</a:t>
            </a:r>
          </a:p>
          <a:p>
            <a:pPr lvl="0" algn="just"/>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indent="-342900" algn="just">
              <a:buFont typeface="Symbol" pitchFamily="2" charset="2"/>
              <a:buChar char=""/>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The students of our college only have permission to join this is done through email authentication.</a:t>
            </a:r>
          </a:p>
          <a:p>
            <a:pPr algn="just"/>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indent="-342900" algn="just">
              <a:buFont typeface="Symbol" pitchFamily="2" charset="2"/>
              <a:buChar char=""/>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This helps the students to complete their projects, by taking help from other students of various branches and different ideas together. The student at the other end can review the strength of other students and make as a collaborator in the project.</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algn="just"/>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lgn="just">
              <a:buFont typeface="Symbol" pitchFamily="2" charset="2"/>
              <a:buChar char=""/>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lgn="just">
              <a:buFont typeface="Symbol" pitchFamily="2" charset="2"/>
              <a:buChar char=""/>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buFont typeface="Symbol" pitchFamily="2" charset="2"/>
              <a:buChar char=""/>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8058440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AD08A14-999D-3F07-F4C8-3CEDC1724B72}"/>
              </a:ext>
            </a:extLst>
          </p:cNvPr>
          <p:cNvSpPr txBox="1"/>
          <p:nvPr/>
        </p:nvSpPr>
        <p:spPr>
          <a:xfrm>
            <a:off x="876822" y="851770"/>
            <a:ext cx="10359025" cy="3693319"/>
          </a:xfrm>
          <a:prstGeom prst="rect">
            <a:avLst/>
          </a:prstGeom>
          <a:noFill/>
        </p:spPr>
        <p:txBody>
          <a:bodyPr wrap="square" rtlCol="0">
            <a:spAutoFit/>
          </a:bodyPr>
          <a:lstStyle/>
          <a:p>
            <a:pPr marL="342900" indent="-342900" algn="just">
              <a:buFont typeface="Symbol" pitchFamily="2" charset="2"/>
              <a:buChar char=""/>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People in a group with different ways of thinking can lead to something better than being struck off with older ideas. The discussion forum helps to discuss the doubts instead of browsing because without effective browsing one may not get the solution so, students who already solved the same question or have an idea of the solution can help with the question.</a:t>
            </a:r>
          </a:p>
          <a:p>
            <a:pPr algn="just"/>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buFont typeface="Symbol" pitchFamily="2" charset="2"/>
              <a:buChar char=""/>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This helps the student to get the solution to their current working error or project</a:t>
            </a:r>
            <a:r>
              <a:rPr lang="en-IN" sz="2400" dirty="0">
                <a:latin typeface="Calibri" panose="020F0502020204030204" pitchFamily="34" charset="0"/>
                <a:ea typeface="Calibri" panose="020F0502020204030204" pitchFamily="34" charset="0"/>
                <a:cs typeface="Times New Roman" panose="02020603050405020304" pitchFamily="18" charset="0"/>
              </a:rPr>
              <a:t>. </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The students get the project recommendation based on their branches and time-based priority.</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algn="just"/>
            <a:endParaRPr lang="en-US" dirty="0"/>
          </a:p>
        </p:txBody>
      </p:sp>
    </p:spTree>
    <p:extLst>
      <p:ext uri="{BB962C8B-B14F-4D97-AF65-F5344CB8AC3E}">
        <p14:creationId xmlns:p14="http://schemas.microsoft.com/office/powerpoint/2010/main" val="667311035"/>
      </p:ext>
    </p:extLst>
  </p:cSld>
  <p:clrMapOvr>
    <a:masterClrMapping/>
  </p:clrMapOvr>
</p:sld>
</file>

<file path=ppt/theme/theme1.xml><?xml version="1.0" encoding="utf-8"?>
<a:theme xmlns:a="http://schemas.openxmlformats.org/drawingml/2006/main" name="Office Theme 2013 - 2022">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236</TotalTime>
  <Words>1076</Words>
  <Application>Microsoft Macintosh PowerPoint</Application>
  <PresentationFormat>Widescreen</PresentationFormat>
  <Paragraphs>68</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Calibri</vt:lpstr>
      <vt:lpstr>Calibri Light</vt:lpstr>
      <vt:lpstr>Raleway</vt:lpstr>
      <vt:lpstr>Symbol</vt:lpstr>
      <vt:lpstr>Times New Roman</vt:lpstr>
      <vt:lpstr>Office Theme 2013 - 2022</vt:lpstr>
      <vt:lpstr>PowerPoint Presentation</vt:lpstr>
      <vt:lpstr>ABSTRACT :</vt:lpstr>
      <vt:lpstr>PowerPoint Presentation</vt:lpstr>
      <vt:lpstr>INTRODUCTION</vt:lpstr>
      <vt:lpstr>LITERATURE SURVEY:</vt:lpstr>
      <vt:lpstr>OBJECTIVES :</vt:lpstr>
      <vt:lpstr>PROBLEM STATEMENT :</vt:lpstr>
      <vt:lpstr>PROPOSED SYSTEM</vt:lpstr>
      <vt:lpstr>PowerPoint Presentation</vt:lpstr>
      <vt:lpstr>BLOCK DIAGRAM :</vt:lpstr>
      <vt:lpstr>SYSTEM DESIGN :</vt:lpstr>
      <vt:lpstr>CLASS DIAGRAM :</vt:lpstr>
      <vt:lpstr>SEQUENCE DIAGRAM :</vt:lpstr>
      <vt:lpstr>EVALUATION METRICS :</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VJ-COLLAB</dc:title>
  <dc:creator>MANCHALA HARIKESH 20071A6629</dc:creator>
  <cp:lastModifiedBy>MANCHALA HARIKESH 20071A6629</cp:lastModifiedBy>
  <cp:revision>6</cp:revision>
  <dcterms:created xsi:type="dcterms:W3CDTF">2022-12-14T15:08:05Z</dcterms:created>
  <dcterms:modified xsi:type="dcterms:W3CDTF">2022-12-16T19:13:30Z</dcterms:modified>
</cp:coreProperties>
</file>