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IBM Plex Sans"/>
      <p:regular r:id="rId21"/>
      <p:bold r:id="rId22"/>
      <p:italic r:id="rId23"/>
      <p:boldItalic r:id="rId24"/>
    </p:embeddedFont>
    <p:embeddedFont>
      <p:font typeface="IBM Plex Sans Light"/>
      <p:regular r:id="rId25"/>
      <p:bold r:id="rId26"/>
      <p:italic r:id="rId27"/>
      <p:boldItalic r:id="rId28"/>
    </p:embeddedFont>
    <p:embeddedFont>
      <p:font typeface="IBM Plex Sans Medium"/>
      <p:regular r:id="rId29"/>
      <p:bold r:id="rId30"/>
      <p:italic r:id="rId31"/>
      <p:boldItalic r:id="rId32"/>
    </p:embeddedFont>
    <p:embeddedFont>
      <p:font typeface="Saira Condensed SemiBold"/>
      <p:regular r:id="rId33"/>
      <p:bold r:id="rId34"/>
    </p:embeddedFont>
    <p:embeddedFont>
      <p:font typeface="Saira Condensed Light"/>
      <p:regular r:id="rId35"/>
      <p:bold r:id="rId36"/>
    </p:embeddedFont>
    <p:embeddedFont>
      <p:font typeface="IBM Plex Sans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BMPlexSansSemiBold-boldItalic.fntdata"/><Relationship Id="rId20" Type="http://schemas.openxmlformats.org/officeDocument/2006/relationships/slide" Target="slides/slide16.xml"/><Relationship Id="rId22" Type="http://schemas.openxmlformats.org/officeDocument/2006/relationships/font" Target="fonts/IBMPlexSans-bold.fntdata"/><Relationship Id="rId21" Type="http://schemas.openxmlformats.org/officeDocument/2006/relationships/font" Target="fonts/IBMPlexSans-regular.fntdata"/><Relationship Id="rId24" Type="http://schemas.openxmlformats.org/officeDocument/2006/relationships/font" Target="fonts/IBMPlexSans-boldItalic.fntdata"/><Relationship Id="rId23" Type="http://schemas.openxmlformats.org/officeDocument/2006/relationships/font" Target="fonts/IBMPlex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Light-bold.fntdata"/><Relationship Id="rId25" Type="http://schemas.openxmlformats.org/officeDocument/2006/relationships/font" Target="fonts/IBMPlexSansLight-regular.fntdata"/><Relationship Id="rId28" Type="http://schemas.openxmlformats.org/officeDocument/2006/relationships/font" Target="fonts/IBMPlexSansLight-boldItalic.fntdata"/><Relationship Id="rId27" Type="http://schemas.openxmlformats.org/officeDocument/2006/relationships/font" Target="fonts/IBMPlexSans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Sans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SansMedium-italic.fntdata"/><Relationship Id="rId30" Type="http://schemas.openxmlformats.org/officeDocument/2006/relationships/font" Target="fonts/IBMPlexSansMedium-bold.fntdata"/><Relationship Id="rId11" Type="http://schemas.openxmlformats.org/officeDocument/2006/relationships/slide" Target="slides/slide7.xml"/><Relationship Id="rId33" Type="http://schemas.openxmlformats.org/officeDocument/2006/relationships/font" Target="fonts/SairaCondensedSemiBold-regular.fntdata"/><Relationship Id="rId10" Type="http://schemas.openxmlformats.org/officeDocument/2006/relationships/slide" Target="slides/slide6.xml"/><Relationship Id="rId32" Type="http://schemas.openxmlformats.org/officeDocument/2006/relationships/font" Target="fonts/IBMPlexSansMedium-boldItalic.fntdata"/><Relationship Id="rId13" Type="http://schemas.openxmlformats.org/officeDocument/2006/relationships/slide" Target="slides/slide9.xml"/><Relationship Id="rId35" Type="http://schemas.openxmlformats.org/officeDocument/2006/relationships/font" Target="fonts/SairaCondensedLight-regular.fntdata"/><Relationship Id="rId12" Type="http://schemas.openxmlformats.org/officeDocument/2006/relationships/slide" Target="slides/slide8.xml"/><Relationship Id="rId34" Type="http://schemas.openxmlformats.org/officeDocument/2006/relationships/font" Target="fonts/SairaCondensedSemiBold-bold.fntdata"/><Relationship Id="rId15" Type="http://schemas.openxmlformats.org/officeDocument/2006/relationships/slide" Target="slides/slide11.xml"/><Relationship Id="rId37" Type="http://schemas.openxmlformats.org/officeDocument/2006/relationships/font" Target="fonts/IBMPlexSansSemiBold-regular.fntdata"/><Relationship Id="rId14" Type="http://schemas.openxmlformats.org/officeDocument/2006/relationships/slide" Target="slides/slide10.xml"/><Relationship Id="rId36" Type="http://schemas.openxmlformats.org/officeDocument/2006/relationships/font" Target="fonts/SairaCondensedLight-bold.fntdata"/><Relationship Id="rId17" Type="http://schemas.openxmlformats.org/officeDocument/2006/relationships/slide" Target="slides/slide13.xml"/><Relationship Id="rId39" Type="http://schemas.openxmlformats.org/officeDocument/2006/relationships/font" Target="fonts/IBMPlexSansSemiBold-italic.fntdata"/><Relationship Id="rId16" Type="http://schemas.openxmlformats.org/officeDocument/2006/relationships/slide" Target="slides/slide12.xml"/><Relationship Id="rId38" Type="http://schemas.openxmlformats.org/officeDocument/2006/relationships/font" Target="fonts/IBMPlexSansSemiBol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057d8898e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057d8898e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4057d8898e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057d8898e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057d8898e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4057d8898e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057d8898e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057d8898e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4057d8898e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057d8898e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057d8898e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4057d8898e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057d8898e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057d8898e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4057d8898e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057d8898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057d8898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4057d8898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057d8898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057d8898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4057d8898e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057d8898e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057d8898e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4057d8898e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057d8898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057d8898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4057d8898e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057d8898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057d8898e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4057d8898e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057d8898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057d8898e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4057d8898e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057d8898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057d8898e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4057d8898e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057d8898e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057d8898e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4057d8898e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pic>
        <p:nvPicPr>
          <p:cNvPr descr="Background pattern&#10;&#10;Description automatically generated" id="15" name="Google Shape;15;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6" name="Google Shape;16;p2"/>
          <p:cNvSpPr txBox="1"/>
          <p:nvPr>
            <p:ph type="ctrTitle"/>
          </p:nvPr>
        </p:nvSpPr>
        <p:spPr>
          <a:xfrm>
            <a:off x="4249881" y="2504921"/>
            <a:ext cx="7280733"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2" type="body"/>
          </p:nvPr>
        </p:nvSpPr>
        <p:spPr>
          <a:xfrm>
            <a:off x="4675910" y="5690085"/>
            <a:ext cx="6854708"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and Subhead">
  <p:cSld name="Three Content and Subhead">
    <p:spTree>
      <p:nvGrpSpPr>
        <p:cNvPr id="65" name="Shape 65"/>
        <p:cNvGrpSpPr/>
        <p:nvPr/>
      </p:nvGrpSpPr>
      <p:grpSpPr>
        <a:xfrm>
          <a:off x="0" y="0"/>
          <a:ext cx="0" cy="0"/>
          <a:chOff x="0" y="0"/>
          <a:chExt cx="0" cy="0"/>
        </a:xfrm>
      </p:grpSpPr>
      <p:sp>
        <p:nvSpPr>
          <p:cNvPr id="66" name="Google Shape;66;p11"/>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1"/>
          <p:cNvSpPr txBox="1"/>
          <p:nvPr>
            <p:ph idx="2" type="body"/>
          </p:nvPr>
        </p:nvSpPr>
        <p:spPr>
          <a:xfrm>
            <a:off x="644773"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1"/>
          <p:cNvSpPr txBox="1"/>
          <p:nvPr>
            <p:ph idx="3" type="body"/>
          </p:nvPr>
        </p:nvSpPr>
        <p:spPr>
          <a:xfrm>
            <a:off x="4351622"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4" type="body"/>
          </p:nvPr>
        </p:nvSpPr>
        <p:spPr>
          <a:xfrm>
            <a:off x="8058471" y="2325836"/>
            <a:ext cx="3296919"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72" name="Shape 72"/>
        <p:cNvGrpSpPr/>
        <p:nvPr/>
      </p:nvGrpSpPr>
      <p:grpSpPr>
        <a:xfrm>
          <a:off x="0" y="0"/>
          <a:ext cx="0" cy="0"/>
          <a:chOff x="0" y="0"/>
          <a:chExt cx="0" cy="0"/>
        </a:xfrm>
      </p:grpSpPr>
      <p:sp>
        <p:nvSpPr>
          <p:cNvPr id="73" name="Google Shape;73;p12"/>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a:off x="644526"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2" type="body"/>
          </p:nvPr>
        </p:nvSpPr>
        <p:spPr>
          <a:xfrm>
            <a:off x="6400803" y="1962352"/>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3" type="body"/>
          </p:nvPr>
        </p:nvSpPr>
        <p:spPr>
          <a:xfrm>
            <a:off x="644526"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4" type="body"/>
          </p:nvPr>
        </p:nvSpPr>
        <p:spPr>
          <a:xfrm>
            <a:off x="6400803" y="4119680"/>
            <a:ext cx="4954588" cy="1828165"/>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and subhead">
  <p:cSld name="Four Content and subhead">
    <p:spTree>
      <p:nvGrpSpPr>
        <p:cNvPr id="79" name="Shape 79"/>
        <p:cNvGrpSpPr/>
        <p:nvPr/>
      </p:nvGrpSpPr>
      <p:grpSpPr>
        <a:xfrm>
          <a:off x="0" y="0"/>
          <a:ext cx="0" cy="0"/>
          <a:chOff x="0" y="0"/>
          <a:chExt cx="0" cy="0"/>
        </a:xfrm>
      </p:grpSpPr>
      <p:sp>
        <p:nvSpPr>
          <p:cNvPr id="80" name="Google Shape;80;p13"/>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3"/>
          <p:cNvSpPr txBox="1"/>
          <p:nvPr>
            <p:ph idx="2" type="body"/>
          </p:nvPr>
        </p:nvSpPr>
        <p:spPr>
          <a:xfrm>
            <a:off x="644526"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3" type="body"/>
          </p:nvPr>
        </p:nvSpPr>
        <p:spPr>
          <a:xfrm>
            <a:off x="6400803" y="2233235"/>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3"/>
          <p:cNvSpPr txBox="1"/>
          <p:nvPr>
            <p:ph idx="4" type="body"/>
          </p:nvPr>
        </p:nvSpPr>
        <p:spPr>
          <a:xfrm>
            <a:off x="644526"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5" type="body"/>
          </p:nvPr>
        </p:nvSpPr>
        <p:spPr>
          <a:xfrm>
            <a:off x="6400803" y="4448441"/>
            <a:ext cx="4954588"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87" name="Shape 87"/>
        <p:cNvGrpSpPr/>
        <p:nvPr/>
      </p:nvGrpSpPr>
      <p:grpSpPr>
        <a:xfrm>
          <a:off x="0" y="0"/>
          <a:ext cx="0" cy="0"/>
          <a:chOff x="0" y="0"/>
          <a:chExt cx="0" cy="0"/>
        </a:xfrm>
      </p:grpSpPr>
      <p:sp>
        <p:nvSpPr>
          <p:cNvPr id="88" name="Google Shape;88;p14"/>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txBox="1"/>
          <p:nvPr>
            <p:ph idx="1"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4"/>
          <p:cNvSpPr txBox="1"/>
          <p:nvPr>
            <p:ph idx="2" type="body"/>
          </p:nvPr>
        </p:nvSpPr>
        <p:spPr>
          <a:xfrm>
            <a:off x="5359999" y="2210085"/>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4"/>
          <p:cNvSpPr txBox="1"/>
          <p:nvPr>
            <p:ph idx="3" type="body"/>
          </p:nvPr>
        </p:nvSpPr>
        <p:spPr>
          <a:xfrm>
            <a:off x="8429308"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4"/>
          <p:cNvSpPr txBox="1"/>
          <p:nvPr>
            <p:ph idx="4" type="body"/>
          </p:nvPr>
        </p:nvSpPr>
        <p:spPr>
          <a:xfrm>
            <a:off x="5359999" y="4448439"/>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4"/>
          <p:cNvSpPr txBox="1"/>
          <p:nvPr>
            <p:ph idx="5" type="body"/>
          </p:nvPr>
        </p:nvSpPr>
        <p:spPr>
          <a:xfrm>
            <a:off x="8429308"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4"/>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and subhead">
  <p:cSld name="Five Content and subhead">
    <p:spTree>
      <p:nvGrpSpPr>
        <p:cNvPr id="95" name="Shape 95"/>
        <p:cNvGrpSpPr/>
        <p:nvPr/>
      </p:nvGrpSpPr>
      <p:grpSpPr>
        <a:xfrm>
          <a:off x="0" y="0"/>
          <a:ext cx="0" cy="0"/>
          <a:chOff x="0" y="0"/>
          <a:chExt cx="0" cy="0"/>
        </a:xfrm>
      </p:grpSpPr>
      <p:sp>
        <p:nvSpPr>
          <p:cNvPr id="96" name="Google Shape;96;p15"/>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5"/>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5"/>
          <p:cNvSpPr txBox="1"/>
          <p:nvPr>
            <p:ph idx="2" type="body"/>
          </p:nvPr>
        </p:nvSpPr>
        <p:spPr>
          <a:xfrm>
            <a:off x="644771" y="2210082"/>
            <a:ext cx="4572000" cy="3890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5"/>
          <p:cNvSpPr txBox="1"/>
          <p:nvPr>
            <p:ph idx="3" type="body"/>
          </p:nvPr>
        </p:nvSpPr>
        <p:spPr>
          <a:xfrm>
            <a:off x="5359205"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5"/>
          <p:cNvSpPr txBox="1"/>
          <p:nvPr>
            <p:ph idx="4" type="body"/>
          </p:nvPr>
        </p:nvSpPr>
        <p:spPr>
          <a:xfrm>
            <a:off x="8427720" y="2210086"/>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5" type="body"/>
          </p:nvPr>
        </p:nvSpPr>
        <p:spPr>
          <a:xfrm>
            <a:off x="5359205"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5"/>
          <p:cNvSpPr txBox="1"/>
          <p:nvPr>
            <p:ph idx="6" type="body"/>
          </p:nvPr>
        </p:nvSpPr>
        <p:spPr>
          <a:xfrm>
            <a:off x="8427720" y="4448441"/>
            <a:ext cx="2926080" cy="165180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a:lvl1pPr>
            <a:lvl2pPr indent="-228600" lvl="1" marL="914400" algn="ctr">
              <a:lnSpc>
                <a:spcPct val="90000"/>
              </a:lnSpc>
              <a:spcBef>
                <a:spcPts val="500"/>
              </a:spcBef>
              <a:spcAft>
                <a:spcPts val="0"/>
              </a:spcAft>
              <a:buSzPts val="1800"/>
              <a:buNone/>
              <a:defRPr/>
            </a:lvl2pPr>
            <a:lvl3pPr indent="-228600" lvl="2" marL="1371600" algn="ctr">
              <a:lnSpc>
                <a:spcPct val="90000"/>
              </a:lnSpc>
              <a:spcBef>
                <a:spcPts val="500"/>
              </a:spcBef>
              <a:spcAft>
                <a:spcPts val="0"/>
              </a:spcAft>
              <a:buSzPts val="1600"/>
              <a:buNone/>
              <a:defRPr/>
            </a:lvl3pPr>
            <a:lvl4pPr indent="-228600" lvl="3" marL="1828800" algn="ctr">
              <a:lnSpc>
                <a:spcPct val="90000"/>
              </a:lnSpc>
              <a:spcBef>
                <a:spcPts val="500"/>
              </a:spcBef>
              <a:spcAft>
                <a:spcPts val="0"/>
              </a:spcAft>
              <a:buSzPts val="1600"/>
              <a:buNone/>
              <a:defRPr/>
            </a:lvl4pPr>
            <a:lvl5pPr indent="-228600" lvl="4" marL="2286000" algn="ct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5"/>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ubhead">
  <p:cSld name="Two Content, Subhead">
    <p:spTree>
      <p:nvGrpSpPr>
        <p:cNvPr id="104" name="Shape 104"/>
        <p:cNvGrpSpPr/>
        <p:nvPr/>
      </p:nvGrpSpPr>
      <p:grpSpPr>
        <a:xfrm>
          <a:off x="0" y="0"/>
          <a:ext cx="0" cy="0"/>
          <a:chOff x="0" y="0"/>
          <a:chExt cx="0" cy="0"/>
        </a:xfrm>
      </p:grpSpPr>
      <p:sp>
        <p:nvSpPr>
          <p:cNvPr id="105" name="Google Shape;105;p16"/>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6"/>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6"/>
          <p:cNvSpPr txBox="1"/>
          <p:nvPr>
            <p:ph idx="2" type="body"/>
          </p:nvPr>
        </p:nvSpPr>
        <p:spPr>
          <a:xfrm>
            <a:off x="644769"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6"/>
          <p:cNvSpPr txBox="1"/>
          <p:nvPr>
            <p:ph idx="3" type="body"/>
          </p:nvPr>
        </p:nvSpPr>
        <p:spPr>
          <a:xfrm>
            <a:off x="6172200" y="2325836"/>
            <a:ext cx="5181600" cy="385112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17"/>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7"/>
          <p:cNvSpPr txBox="1"/>
          <p:nvPr>
            <p:ph idx="1" type="body"/>
          </p:nvPr>
        </p:nvSpPr>
        <p:spPr>
          <a:xfrm>
            <a:off x="644772"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3" name="Google Shape;113;p17"/>
          <p:cNvSpPr txBox="1"/>
          <p:nvPr>
            <p:ph idx="2" type="body"/>
          </p:nvPr>
        </p:nvSpPr>
        <p:spPr>
          <a:xfrm>
            <a:off x="644772"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7"/>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5" name="Google Shape;115;p17"/>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7"/>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1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22" name="Shape 122"/>
        <p:cNvGrpSpPr/>
        <p:nvPr/>
      </p:nvGrpSpPr>
      <p:grpSpPr>
        <a:xfrm>
          <a:off x="0" y="0"/>
          <a:ext cx="0" cy="0"/>
          <a:chOff x="0" y="0"/>
          <a:chExt cx="0" cy="0"/>
        </a:xfrm>
      </p:grpSpPr>
      <p:sp>
        <p:nvSpPr>
          <p:cNvPr id="123" name="Google Shape;123;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pic>
        <p:nvPicPr>
          <p:cNvPr descr="A statue of a person riding a horse&#10;&#10;Description automatically generated with medium confidence" id="21" name="Google Shape;21;p3"/>
          <p:cNvPicPr preferRelativeResize="0"/>
          <p:nvPr/>
        </p:nvPicPr>
        <p:blipFill rotWithShape="1">
          <a:blip r:embed="rId2">
            <a:alphaModFix/>
          </a:blip>
          <a:srcRect b="0" l="16253" r="0" t="0"/>
          <a:stretch/>
        </p:blipFill>
        <p:spPr>
          <a:xfrm>
            <a:off x="2" y="0"/>
            <a:ext cx="8636340" cy="6858000"/>
          </a:xfrm>
          <a:prstGeom prst="rect">
            <a:avLst/>
          </a:prstGeom>
          <a:noFill/>
          <a:ln>
            <a:noFill/>
          </a:ln>
        </p:spPr>
      </p:pic>
      <p:pic>
        <p:nvPicPr>
          <p:cNvPr descr="A picture containing shape&#10;&#10;Description automatically generated" id="22" name="Google Shape;22;p3"/>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23" name="Google Shape;23;p3"/>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10406269" y="6342033"/>
            <a:ext cx="1124345"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2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1"/>
          <p:cNvSpPr txBox="1"/>
          <p:nvPr>
            <p:ph idx="1" type="body"/>
          </p:nvPr>
        </p:nvSpPr>
        <p:spPr>
          <a:xfrm>
            <a:off x="5183188" y="987428"/>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7" name="Google Shape;127;p21"/>
          <p:cNvSpPr txBox="1"/>
          <p:nvPr>
            <p:ph idx="2"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8" name="Google Shape;128;p21"/>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22"/>
          <p:cNvSpPr txBox="1"/>
          <p:nvPr>
            <p:ph type="title"/>
          </p:nvPr>
        </p:nvSpPr>
        <p:spPr>
          <a:xfrm>
            <a:off x="644773" y="457200"/>
            <a:ext cx="412725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aira Condensed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2"/>
          <p:cNvSpPr txBox="1"/>
          <p:nvPr>
            <p:ph idx="1" type="body"/>
          </p:nvPr>
        </p:nvSpPr>
        <p:spPr>
          <a:xfrm>
            <a:off x="644773" y="2057402"/>
            <a:ext cx="412725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22"/>
          <p:cNvSpPr/>
          <p:nvPr>
            <p:ph idx="2" type="pic"/>
          </p:nvPr>
        </p:nvSpPr>
        <p:spPr>
          <a:xfrm>
            <a:off x="5183188" y="987428"/>
            <a:ext cx="6172200" cy="4873625"/>
          </a:xfrm>
          <a:prstGeom prst="rect">
            <a:avLst/>
          </a:prstGeom>
          <a:noFill/>
          <a:ln>
            <a:noFill/>
          </a:ln>
        </p:spPr>
      </p:sp>
      <p:sp>
        <p:nvSpPr>
          <p:cNvPr id="133" name="Google Shape;133;p22"/>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23"/>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3"/>
          <p:cNvSpPr txBox="1"/>
          <p:nvPr>
            <p:ph idx="1" type="body"/>
          </p:nvPr>
        </p:nvSpPr>
        <p:spPr>
          <a:xfrm rot="5400000">
            <a:off x="3881699" y="-1411302"/>
            <a:ext cx="4235176" cy="107090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rot="5400000">
            <a:off x="7133433" y="1956597"/>
            <a:ext cx="5811839" cy="262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4"/>
          <p:cNvSpPr txBox="1"/>
          <p:nvPr>
            <p:ph idx="1" type="body"/>
          </p:nvPr>
        </p:nvSpPr>
        <p:spPr>
          <a:xfrm rot="5400000">
            <a:off x="1702715" y="-692819"/>
            <a:ext cx="5811839" cy="7927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ustom Image">
  <p:cSld name="Title Slide - Custom Image">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0" l="103" r="14569" t="0"/>
          <a:stretch/>
        </p:blipFill>
        <p:spPr>
          <a:xfrm>
            <a:off x="-2033456" y="0"/>
            <a:ext cx="10392405" cy="6858000"/>
          </a:xfrm>
          <a:prstGeom prst="rect">
            <a:avLst/>
          </a:prstGeom>
          <a:noFill/>
          <a:ln>
            <a:noFill/>
          </a:ln>
        </p:spPr>
      </p:pic>
      <p:pic>
        <p:nvPicPr>
          <p:cNvPr descr="A picture containing shape&#10;&#10;Description automatically generated" id="29" name="Google Shape;29;p4"/>
          <p:cNvPicPr preferRelativeResize="0"/>
          <p:nvPr/>
        </p:nvPicPr>
        <p:blipFill rotWithShape="1">
          <a:blip r:embed="rId3">
            <a:alphaModFix/>
          </a:blip>
          <a:srcRect b="0" l="0" r="0" t="0"/>
          <a:stretch/>
        </p:blipFill>
        <p:spPr>
          <a:xfrm>
            <a:off x="298449" y="0"/>
            <a:ext cx="11893551" cy="6858000"/>
          </a:xfrm>
          <a:prstGeom prst="rect">
            <a:avLst/>
          </a:prstGeom>
          <a:noFill/>
          <a:ln>
            <a:noFill/>
          </a:ln>
        </p:spPr>
      </p:pic>
      <p:sp>
        <p:nvSpPr>
          <p:cNvPr id="30" name="Google Shape;30;p4"/>
          <p:cNvSpPr txBox="1"/>
          <p:nvPr>
            <p:ph type="ctrTitle"/>
          </p:nvPr>
        </p:nvSpPr>
        <p:spPr>
          <a:xfrm>
            <a:off x="6324602" y="2504921"/>
            <a:ext cx="5206015" cy="2061531"/>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Saira Condensed Light"/>
              <a:buNone/>
              <a:defRPr b="0" i="0" sz="540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subTitle"/>
          </p:nvPr>
        </p:nvSpPr>
        <p:spPr>
          <a:xfrm>
            <a:off x="6616701" y="4591369"/>
            <a:ext cx="4913915" cy="934635"/>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000"/>
              <a:buNone/>
              <a:defRPr b="0" i="0" sz="200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4"/>
          <p:cNvSpPr txBox="1"/>
          <p:nvPr>
            <p:ph idx="10" type="dt"/>
          </p:nvPr>
        </p:nvSpPr>
        <p:spPr>
          <a:xfrm>
            <a:off x="10446026" y="6362185"/>
            <a:ext cx="1084590" cy="246221"/>
          </a:xfrm>
          <a:prstGeom prst="rect">
            <a:avLst/>
          </a:prstGeom>
          <a:solidFill>
            <a:schemeClr val="accent1"/>
          </a:solidFill>
          <a:ln>
            <a:noFill/>
          </a:ln>
        </p:spPr>
        <p:txBody>
          <a:bodyPr anchorCtr="0" anchor="t" bIns="45700" lIns="91425" spcFirstLastPara="1" rIns="91425" wrap="square" tIns="45700">
            <a:spAutoFit/>
          </a:bodyPr>
          <a:lstStyle>
            <a:lvl1pPr lvl="0" marR="0" rtl="0" algn="r">
              <a:spcBef>
                <a:spcPts val="0"/>
              </a:spcBef>
              <a:spcAft>
                <a:spcPts val="0"/>
              </a:spcAft>
              <a:buSzPts val="1400"/>
              <a:buNone/>
              <a:defRPr b="1" i="0" sz="1000" u="none" cap="none" strike="noStrike">
                <a:solidFill>
                  <a:schemeClr val="lt1"/>
                </a:solidFill>
                <a:latin typeface="IBM Plex Sans"/>
                <a:ea typeface="IBM Plex Sans"/>
                <a:cs typeface="IBM Plex Sans"/>
                <a:sym typeface="IBM Plex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2" type="body"/>
          </p:nvPr>
        </p:nvSpPr>
        <p:spPr>
          <a:xfrm>
            <a:off x="6794501" y="5690085"/>
            <a:ext cx="4736115" cy="42250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800"/>
              <a:buNone/>
              <a:defRPr b="1" i="0" sz="1800">
                <a:solidFill>
                  <a:schemeClr val="lt1"/>
                </a:solidFill>
                <a:latin typeface="IBM Plex Sans SemiBold"/>
                <a:ea typeface="IBM Plex Sans SemiBold"/>
                <a:cs typeface="IBM Plex Sans SemiBold"/>
                <a:sym typeface="IBM Plex Sans SemiBold"/>
              </a:defRPr>
            </a:lvl1pPr>
            <a:lvl2pPr indent="-228600" lvl="1" marL="914400" algn="r">
              <a:lnSpc>
                <a:spcPct val="90000"/>
              </a:lnSpc>
              <a:spcBef>
                <a:spcPts val="500"/>
              </a:spcBef>
              <a:spcAft>
                <a:spcPts val="0"/>
              </a:spcAft>
              <a:buSzPts val="1800"/>
              <a:buNone/>
              <a:defRPr/>
            </a:lvl2pPr>
            <a:lvl3pPr indent="-228600" lvl="2" marL="1371600" algn="r">
              <a:lnSpc>
                <a:spcPct val="90000"/>
              </a:lnSpc>
              <a:spcBef>
                <a:spcPts val="500"/>
              </a:spcBef>
              <a:spcAft>
                <a:spcPts val="0"/>
              </a:spcAft>
              <a:buSzPts val="1600"/>
              <a:buNone/>
              <a:defRPr/>
            </a:lvl3pPr>
            <a:lvl4pPr indent="-228600" lvl="3" marL="1828800" algn="r">
              <a:lnSpc>
                <a:spcPct val="90000"/>
              </a:lnSpc>
              <a:spcBef>
                <a:spcPts val="500"/>
              </a:spcBef>
              <a:spcAft>
                <a:spcPts val="0"/>
              </a:spcAft>
              <a:buSzPts val="1600"/>
              <a:buNone/>
              <a:defRPr/>
            </a:lvl4pPr>
            <a:lvl5pPr indent="-228600" lvl="4" marL="2286000" algn="r">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nvSpPr>
        <p:spPr>
          <a:xfrm>
            <a:off x="912816" y="1325690"/>
            <a:ext cx="4215776" cy="51354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IBM Plex Sans"/>
                <a:ea typeface="IBM Plex Sans"/>
                <a:cs typeface="IBM Plex Sans"/>
                <a:sym typeface="IBM Plex Sans"/>
              </a:rPr>
              <a:t>INSTRUCTIONS TO REPLACE IMAGE:</a:t>
            </a:r>
            <a:endParaRPr/>
          </a:p>
          <a:p>
            <a:pPr indent="0" lvl="0" marL="0" marR="0" rtl="0" algn="l">
              <a:spcBef>
                <a:spcPts val="0"/>
              </a:spcBef>
              <a:spcAft>
                <a:spcPts val="0"/>
              </a:spcAft>
              <a:buNone/>
            </a:pPr>
            <a:r>
              <a:t/>
            </a:r>
            <a:endParaRPr b="1" sz="1800">
              <a:solidFill>
                <a:schemeClr val="dk1"/>
              </a:solidFill>
              <a:latin typeface="IBM Plex Sans"/>
              <a:ea typeface="IBM Plex Sans"/>
              <a:cs typeface="IBM Plex Sans"/>
              <a:sym typeface="IBM Plex Sans"/>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Go to View&gt;Slide Master</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Locate this layout and duplicate it</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Right-click the orange circle on the far-left side of this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Scroll to “Change Picture”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Select “From File” (note that your version of PowerPoint may use different menu language)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Select desired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Resize and crop image as necessary</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Make sure image is sent to back (right click on image)</a:t>
            </a:r>
            <a:endParaRPr/>
          </a:p>
          <a:p>
            <a:pPr indent="-342900" lvl="0" marL="342900" marR="0" rtl="0" algn="l">
              <a:lnSpc>
                <a:spcPct val="150000"/>
              </a:lnSpc>
              <a:spcBef>
                <a:spcPts val="0"/>
              </a:spcBef>
              <a:spcAft>
                <a:spcPts val="0"/>
              </a:spcAft>
              <a:buClr>
                <a:schemeClr val="dk1"/>
              </a:buClr>
              <a:buSzPts val="1400"/>
              <a:buFont typeface="Calibri"/>
              <a:buAutoNum type="arabicPeriod"/>
            </a:pPr>
            <a:r>
              <a:rPr b="0" lang="en-US" sz="1400">
                <a:solidFill>
                  <a:schemeClr val="dk1"/>
                </a:solidFill>
                <a:latin typeface="IBM Plex Sans"/>
                <a:ea typeface="IBM Plex Sans"/>
                <a:cs typeface="IBM Plex Sans"/>
                <a:sym typeface="IBM Plex Sans"/>
              </a:rPr>
              <a:t>Close slide master and insert a new slide using the new, then delete this text box from your presentation slide.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pic>
        <p:nvPicPr>
          <p:cNvPr descr="A body of water with buildings along it&#10;&#10;Description automatically generated with medium confidence" id="36" name="Google Shape;36;p5"/>
          <p:cNvPicPr preferRelativeResize="0"/>
          <p:nvPr/>
        </p:nvPicPr>
        <p:blipFill rotWithShape="1">
          <a:blip r:embed="rId2">
            <a:alphaModFix/>
          </a:blip>
          <a:srcRect b="0" l="0" r="0" t="0"/>
          <a:stretch/>
        </p:blipFill>
        <p:spPr>
          <a:xfrm>
            <a:off x="0" y="0"/>
            <a:ext cx="12090400" cy="6858000"/>
          </a:xfrm>
          <a:prstGeom prst="rect">
            <a:avLst/>
          </a:prstGeom>
          <a:noFill/>
          <a:ln>
            <a:noFill/>
          </a:ln>
        </p:spPr>
      </p:pic>
      <p:pic>
        <p:nvPicPr>
          <p:cNvPr descr="A picture containing shape&#10;&#10;Description automatically generated" id="37" name="Google Shape;37;p5"/>
          <p:cNvPicPr preferRelativeResize="0"/>
          <p:nvPr/>
        </p:nvPicPr>
        <p:blipFill rotWithShape="1">
          <a:blip r:embed="rId3">
            <a:alphaModFix/>
          </a:blip>
          <a:srcRect b="0" l="0" r="0" t="0"/>
          <a:stretch/>
        </p:blipFill>
        <p:spPr>
          <a:xfrm>
            <a:off x="298451" y="0"/>
            <a:ext cx="11893551" cy="6858000"/>
          </a:xfrm>
          <a:prstGeom prst="rect">
            <a:avLst/>
          </a:prstGeom>
          <a:noFill/>
          <a:ln>
            <a:noFill/>
          </a:ln>
        </p:spPr>
      </p:pic>
      <p:sp>
        <p:nvSpPr>
          <p:cNvPr id="38" name="Google Shape;38;p5"/>
          <p:cNvSpPr txBox="1"/>
          <p:nvPr>
            <p:ph type="title"/>
          </p:nvPr>
        </p:nvSpPr>
        <p:spPr>
          <a:xfrm>
            <a:off x="6617373" y="974037"/>
            <a:ext cx="4913243" cy="4254363"/>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5400"/>
              <a:buFont typeface="Saira Condensed SemiBold"/>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6858002" y="5394965"/>
            <a:ext cx="4672615" cy="93149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2000"/>
              <a:buNone/>
              <a:defRPr b="0" i="0" sz="2000">
                <a:solidFill>
                  <a:schemeClr val="dk1"/>
                </a:solidFill>
                <a:latin typeface="IBM Plex Sans"/>
                <a:ea typeface="IBM Plex Sans"/>
                <a:cs typeface="IBM Plex Sans"/>
                <a:sym typeface="IBM Plex Sans"/>
              </a:defRPr>
            </a:lvl1pPr>
            <a:lvl2pPr indent="-228600" lvl="1" marL="914400" algn="l">
              <a:lnSpc>
                <a:spcPct val="90000"/>
              </a:lnSpc>
              <a:spcBef>
                <a:spcPts val="500"/>
              </a:spcBef>
              <a:spcAft>
                <a:spcPts val="0"/>
              </a:spcAft>
              <a:buSzPts val="2000"/>
              <a:buNone/>
              <a:defRPr sz="2000">
                <a:solidFill>
                  <a:srgbClr val="8E8F92"/>
                </a:solidFill>
              </a:defRPr>
            </a:lvl2pPr>
            <a:lvl3pPr indent="-228600" lvl="2" marL="1371600" algn="l">
              <a:lnSpc>
                <a:spcPct val="90000"/>
              </a:lnSpc>
              <a:spcBef>
                <a:spcPts val="500"/>
              </a:spcBef>
              <a:spcAft>
                <a:spcPts val="0"/>
              </a:spcAft>
              <a:buSzPts val="1800"/>
              <a:buNone/>
              <a:defRPr sz="1800">
                <a:solidFill>
                  <a:srgbClr val="8E8F92"/>
                </a:solidFill>
              </a:defRPr>
            </a:lvl3pPr>
            <a:lvl4pPr indent="-228600" lvl="3" marL="1828800" algn="l">
              <a:lnSpc>
                <a:spcPct val="90000"/>
              </a:lnSpc>
              <a:spcBef>
                <a:spcPts val="500"/>
              </a:spcBef>
              <a:spcAft>
                <a:spcPts val="0"/>
              </a:spcAft>
              <a:buSzPts val="1600"/>
              <a:buNone/>
              <a:defRPr sz="1600">
                <a:solidFill>
                  <a:srgbClr val="8E8F92"/>
                </a:solidFill>
              </a:defRPr>
            </a:lvl4pPr>
            <a:lvl5pPr indent="-228600" lvl="4" marL="2286000" algn="l">
              <a:lnSpc>
                <a:spcPct val="90000"/>
              </a:lnSpc>
              <a:spcBef>
                <a:spcPts val="500"/>
              </a:spcBef>
              <a:spcAft>
                <a:spcPts val="0"/>
              </a:spcAft>
              <a:buSzPts val="1600"/>
              <a:buNone/>
              <a:defRPr sz="1600">
                <a:solidFill>
                  <a:srgbClr val="8E8F92"/>
                </a:solidFill>
              </a:defRPr>
            </a:lvl5pPr>
            <a:lvl6pPr indent="-228600" lvl="5" marL="2743200" algn="l">
              <a:lnSpc>
                <a:spcPct val="90000"/>
              </a:lnSpc>
              <a:spcBef>
                <a:spcPts val="500"/>
              </a:spcBef>
              <a:spcAft>
                <a:spcPts val="0"/>
              </a:spcAft>
              <a:buClr>
                <a:srgbClr val="8E8F92"/>
              </a:buClr>
              <a:buSzPts val="1600"/>
              <a:buNone/>
              <a:defRPr sz="1600">
                <a:solidFill>
                  <a:srgbClr val="8E8F92"/>
                </a:solidFill>
              </a:defRPr>
            </a:lvl6pPr>
            <a:lvl7pPr indent="-228600" lvl="6" marL="3200400" algn="l">
              <a:lnSpc>
                <a:spcPct val="90000"/>
              </a:lnSpc>
              <a:spcBef>
                <a:spcPts val="500"/>
              </a:spcBef>
              <a:spcAft>
                <a:spcPts val="0"/>
              </a:spcAft>
              <a:buClr>
                <a:srgbClr val="8E8F92"/>
              </a:buClr>
              <a:buSzPts val="1600"/>
              <a:buNone/>
              <a:defRPr sz="1600">
                <a:solidFill>
                  <a:srgbClr val="8E8F92"/>
                </a:solidFill>
              </a:defRPr>
            </a:lvl7pPr>
            <a:lvl8pPr indent="-228600" lvl="7" marL="3657600" algn="l">
              <a:lnSpc>
                <a:spcPct val="90000"/>
              </a:lnSpc>
              <a:spcBef>
                <a:spcPts val="500"/>
              </a:spcBef>
              <a:spcAft>
                <a:spcPts val="0"/>
              </a:spcAft>
              <a:buClr>
                <a:srgbClr val="8E8F92"/>
              </a:buClr>
              <a:buSzPts val="1600"/>
              <a:buNone/>
              <a:defRPr sz="1600">
                <a:solidFill>
                  <a:srgbClr val="8E8F92"/>
                </a:solidFill>
              </a:defRPr>
            </a:lvl8pPr>
            <a:lvl9pPr indent="-228600" lvl="8" marL="4114800" algn="l">
              <a:lnSpc>
                <a:spcPct val="90000"/>
              </a:lnSpc>
              <a:spcBef>
                <a:spcPts val="500"/>
              </a:spcBef>
              <a:spcAft>
                <a:spcPts val="0"/>
              </a:spcAft>
              <a:buClr>
                <a:srgbClr val="8E8F92"/>
              </a:buClr>
              <a:buSzPts val="1600"/>
              <a:buNone/>
              <a:defRPr sz="1600">
                <a:solidFill>
                  <a:srgbClr val="8E8F9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head and Content">
  <p:cSld name="Title, Subhead and Content">
    <p:spTree>
      <p:nvGrpSpPr>
        <p:cNvPr id="40" name="Shape 40"/>
        <p:cNvGrpSpPr/>
        <p:nvPr/>
      </p:nvGrpSpPr>
      <p:grpSpPr>
        <a:xfrm>
          <a:off x="0" y="0"/>
          <a:ext cx="0" cy="0"/>
          <a:chOff x="0" y="0"/>
          <a:chExt cx="0" cy="0"/>
        </a:xfrm>
      </p:grpSpPr>
      <p:sp>
        <p:nvSpPr>
          <p:cNvPr id="41" name="Google Shape;41;p6"/>
          <p:cNvSpPr txBox="1"/>
          <p:nvPr>
            <p:ph type="title"/>
          </p:nvPr>
        </p:nvSpPr>
        <p:spPr>
          <a:xfrm>
            <a:off x="646359" y="365127"/>
            <a:ext cx="10709031" cy="73462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44771" y="1345482"/>
            <a:ext cx="10709031" cy="7346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b="0" i="0" sz="2000">
                <a:solidFill>
                  <a:schemeClr val="accent1"/>
                </a:solidFill>
                <a:latin typeface="IBM Plex Sans Light"/>
                <a:ea typeface="IBM Plex Sans Light"/>
                <a:cs typeface="IBM Plex Sans Light"/>
                <a:sym typeface="IBM Plex Sans Light"/>
              </a:defRPr>
            </a:lvl1pPr>
            <a:lvl2pPr indent="-228600" lvl="1" marL="9144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indent="-228600" lvl="2" marL="1371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indent="-228600" lvl="3" marL="18288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indent="-228600" lvl="4" marL="22860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44771" y="2202874"/>
            <a:ext cx="10709031" cy="38792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45" name="Shape 45"/>
        <p:cNvGrpSpPr/>
        <p:nvPr/>
      </p:nvGrpSpPr>
      <p:grpSpPr>
        <a:xfrm>
          <a:off x="0" y="0"/>
          <a:ext cx="0" cy="0"/>
          <a:chOff x="0" y="0"/>
          <a:chExt cx="0" cy="0"/>
        </a:xfrm>
      </p:grpSpPr>
      <p:pic>
        <p:nvPicPr>
          <p:cNvPr descr="A picture containing person, crowd, event, several&#10;&#10;Description automatically generated" id="46" name="Google Shape;46;p7"/>
          <p:cNvPicPr preferRelativeResize="0"/>
          <p:nvPr/>
        </p:nvPicPr>
        <p:blipFill rotWithShape="1">
          <a:blip r:embed="rId2">
            <a:alphaModFix/>
          </a:blip>
          <a:srcRect b="0" l="28985" r="0" t="0"/>
          <a:stretch/>
        </p:blipFill>
        <p:spPr>
          <a:xfrm>
            <a:off x="2" y="0"/>
            <a:ext cx="7305260" cy="6858000"/>
          </a:xfrm>
          <a:prstGeom prst="rect">
            <a:avLst/>
          </a:prstGeom>
          <a:noFill/>
          <a:ln>
            <a:noFill/>
          </a:ln>
        </p:spPr>
      </p:pic>
      <p:pic>
        <p:nvPicPr>
          <p:cNvPr descr="A picture containing shape&#10;&#10;Description automatically generated" id="47" name="Google Shape;47;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8" name="Google Shape;48;p7"/>
          <p:cNvSpPr txBox="1"/>
          <p:nvPr/>
        </p:nvSpPr>
        <p:spPr>
          <a:xfrm>
            <a:off x="7284722" y="3144277"/>
            <a:ext cx="4245895"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5400">
                <a:solidFill>
                  <a:schemeClr val="lt1"/>
                </a:solidFill>
                <a:latin typeface="Saira Condensed Light"/>
                <a:ea typeface="Saira Condensed Light"/>
                <a:cs typeface="Saira Condensed Light"/>
                <a:sym typeface="Saira Condensed Light"/>
              </a:rPr>
              <a:t>THANK </a:t>
            </a:r>
            <a:r>
              <a:rPr b="1" i="0" lang="en-US" sz="5400">
                <a:solidFill>
                  <a:schemeClr val="lt1"/>
                </a:solidFill>
                <a:latin typeface="Saira Condensed Light"/>
                <a:ea typeface="Saira Condensed Light"/>
                <a:cs typeface="Saira Condensed Light"/>
                <a:sym typeface="Saira Condensed Light"/>
              </a:rPr>
              <a:t>YOU</a:t>
            </a:r>
            <a:endParaRPr/>
          </a:p>
        </p:txBody>
      </p:sp>
      <p:sp>
        <p:nvSpPr>
          <p:cNvPr id="49" name="Google Shape;49;p7"/>
          <p:cNvSpPr txBox="1"/>
          <p:nvPr/>
        </p:nvSpPr>
        <p:spPr>
          <a:xfrm>
            <a:off x="6096002" y="5170418"/>
            <a:ext cx="5434615"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chemeClr val="lt1"/>
                </a:solidFill>
                <a:latin typeface="IBM Plex Sans"/>
                <a:ea typeface="IBM Plex Sans"/>
                <a:cs typeface="IBM Plex Sans"/>
                <a:sym typeface="IBM Plex Sans"/>
              </a:rPr>
              <a:t>Stevens Institute of Technology</a:t>
            </a:r>
            <a:br>
              <a:rPr b="1" lang="en-US" sz="1600">
                <a:solidFill>
                  <a:schemeClr val="lt1"/>
                </a:solidFill>
                <a:latin typeface="IBM Plex Sans"/>
                <a:ea typeface="IBM Plex Sans"/>
                <a:cs typeface="IBM Plex Sans"/>
                <a:sym typeface="IBM Plex Sans"/>
              </a:rPr>
            </a:br>
            <a:r>
              <a:rPr lang="en-US" sz="1600">
                <a:solidFill>
                  <a:schemeClr val="lt1"/>
                </a:solidFill>
                <a:latin typeface="IBM Plex Sans"/>
                <a:ea typeface="IBM Plex Sans"/>
                <a:cs typeface="IBM Plex Sans"/>
                <a:sym typeface="IBM Plex Sans"/>
              </a:rPr>
              <a:t>1 Castle Point Terrace, Hoboken, NJ 07030</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8"/>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Font typeface="NTR"/>
              <a:buChar char="-"/>
              <a:defRPr/>
            </a:lvl2pPr>
            <a:lvl3pPr indent="-330200" lvl="2" marL="1371600" algn="l">
              <a:lnSpc>
                <a:spcPct val="90000"/>
              </a:lnSpc>
              <a:spcBef>
                <a:spcPts val="500"/>
              </a:spcBef>
              <a:spcAft>
                <a:spcPts val="0"/>
              </a:spcAft>
              <a:buSzPts val="1600"/>
              <a:buFont typeface="NTR"/>
              <a:buChar char="-"/>
              <a:defRPr/>
            </a:lvl3pPr>
            <a:lvl4pPr indent="-330200" lvl="3" marL="1828800" algn="l">
              <a:lnSpc>
                <a:spcPct val="90000"/>
              </a:lnSpc>
              <a:spcBef>
                <a:spcPts val="500"/>
              </a:spcBef>
              <a:spcAft>
                <a:spcPts val="0"/>
              </a:spcAft>
              <a:buSzPts val="1600"/>
              <a:buFont typeface="NTR"/>
              <a:buChar char="-"/>
              <a:defRPr/>
            </a:lvl4pPr>
            <a:lvl5pPr indent="-317500" lvl="4" marL="2286000" algn="l">
              <a:lnSpc>
                <a:spcPct val="90000"/>
              </a:lnSpc>
              <a:spcBef>
                <a:spcPts val="500"/>
              </a:spcBef>
              <a:spcAft>
                <a:spcPts val="0"/>
              </a:spcAft>
              <a:buSzPts val="1400"/>
              <a:buFont typeface="NTR"/>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9"/>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644769"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59" name="Shape 59"/>
        <p:cNvGrpSpPr/>
        <p:nvPr/>
      </p:nvGrpSpPr>
      <p:grpSpPr>
        <a:xfrm>
          <a:off x="0" y="0"/>
          <a:ext cx="0" cy="0"/>
          <a:chOff x="0" y="0"/>
          <a:chExt cx="0" cy="0"/>
        </a:xfrm>
      </p:grpSpPr>
      <p:sp>
        <p:nvSpPr>
          <p:cNvPr id="60" name="Google Shape;60;p10"/>
          <p:cNvSpPr txBox="1"/>
          <p:nvPr>
            <p:ph type="title"/>
          </p:nvPr>
        </p:nvSpPr>
        <p:spPr>
          <a:xfrm>
            <a:off x="644769" y="365125"/>
            <a:ext cx="10710619"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txBox="1"/>
          <p:nvPr>
            <p:ph idx="1" type="body"/>
          </p:nvPr>
        </p:nvSpPr>
        <p:spPr>
          <a:xfrm>
            <a:off x="644773"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2" type="body"/>
          </p:nvPr>
        </p:nvSpPr>
        <p:spPr>
          <a:xfrm>
            <a:off x="4351622"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0"/>
          <p:cNvSpPr txBox="1"/>
          <p:nvPr>
            <p:ph idx="3" type="body"/>
          </p:nvPr>
        </p:nvSpPr>
        <p:spPr>
          <a:xfrm>
            <a:off x="8058471" y="1825625"/>
            <a:ext cx="3296919"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644771" y="365125"/>
            <a:ext cx="10709031" cy="132556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Saira Condensed SemiBold"/>
              <a:buNone/>
              <a:defRPr b="1" i="0" sz="4000" u="none" cap="none" strike="noStrike">
                <a:solidFill>
                  <a:schemeClr val="dk1"/>
                </a:solidFill>
                <a:latin typeface="Saira Condensed SemiBold"/>
                <a:ea typeface="Saira Condensed SemiBold"/>
                <a:cs typeface="Saira Condensed SemiBold"/>
                <a:sym typeface="Saira Condensed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44771" y="1825625"/>
            <a:ext cx="10709031" cy="423517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accent4"/>
              </a:buClr>
              <a:buSzPts val="1800"/>
              <a:buFont typeface="Noto Sans Symbols"/>
              <a:buChar char="▪"/>
              <a:defRPr b="0" i="0" sz="1800" u="none" cap="none" strike="noStrike">
                <a:solidFill>
                  <a:schemeClr val="dk1"/>
                </a:solidFill>
                <a:latin typeface="IBM Plex Sans"/>
                <a:ea typeface="IBM Plex Sans"/>
                <a:cs typeface="IBM Plex Sans"/>
                <a:sym typeface="IBM Plex Sans"/>
              </a:defRPr>
            </a:lvl1pPr>
            <a:lvl2pPr indent="-342900" lvl="1" marL="914400" marR="0" rtl="0" algn="l">
              <a:lnSpc>
                <a:spcPct val="90000"/>
              </a:lnSpc>
              <a:spcBef>
                <a:spcPts val="500"/>
              </a:spcBef>
              <a:spcAft>
                <a:spcPts val="0"/>
              </a:spcAft>
              <a:buClr>
                <a:schemeClr val="accent4"/>
              </a:buClr>
              <a:buSzPts val="1800"/>
              <a:buFont typeface="NTR"/>
              <a:buChar char="-"/>
              <a:defRPr b="0" i="0" sz="1800" u="none" cap="none" strike="noStrike">
                <a:solidFill>
                  <a:schemeClr val="dk1"/>
                </a:solidFill>
                <a:latin typeface="IBM Plex Sans"/>
                <a:ea typeface="IBM Plex Sans"/>
                <a:cs typeface="IBM Plex Sans"/>
                <a:sym typeface="IBM Plex Sans"/>
              </a:defRPr>
            </a:lvl2pPr>
            <a:lvl3pPr indent="-330200" lvl="2" marL="13716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3pPr>
            <a:lvl4pPr indent="-330200" lvl="3" marL="1828800" marR="0" rtl="0" algn="l">
              <a:lnSpc>
                <a:spcPct val="90000"/>
              </a:lnSpc>
              <a:spcBef>
                <a:spcPts val="500"/>
              </a:spcBef>
              <a:spcAft>
                <a:spcPts val="0"/>
              </a:spcAft>
              <a:buClr>
                <a:schemeClr val="accent4"/>
              </a:buClr>
              <a:buSzPts val="1600"/>
              <a:buFont typeface="NTR"/>
              <a:buChar char="-"/>
              <a:defRPr b="0" i="0" sz="1600" u="none" cap="none" strike="noStrike">
                <a:solidFill>
                  <a:schemeClr val="dk1"/>
                </a:solidFill>
                <a:latin typeface="IBM Plex Sans"/>
                <a:ea typeface="IBM Plex Sans"/>
                <a:cs typeface="IBM Plex Sans"/>
                <a:sym typeface="IBM Plex Sans"/>
              </a:defRPr>
            </a:lvl4pPr>
            <a:lvl5pPr indent="-317500" lvl="4" marL="2286000" marR="0" rtl="0" algn="l">
              <a:lnSpc>
                <a:spcPct val="90000"/>
              </a:lnSpc>
              <a:spcBef>
                <a:spcPts val="500"/>
              </a:spcBef>
              <a:spcAft>
                <a:spcPts val="0"/>
              </a:spcAft>
              <a:buClr>
                <a:schemeClr val="accent4"/>
              </a:buClr>
              <a:buSzPts val="1400"/>
              <a:buFont typeface="NTR"/>
              <a:buChar char="-"/>
              <a:defRPr b="0" i="0" sz="1400" u="none" cap="none" strike="noStrike">
                <a:solidFill>
                  <a:schemeClr val="dk1"/>
                </a:solidFill>
                <a:latin typeface="IBM Plex Sans"/>
                <a:ea typeface="IBM Plex Sans"/>
                <a:cs typeface="IBM Plex Sans"/>
                <a:sym typeface="IBM Plex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9375913" y="627684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IBM Plex Sans"/>
                <a:ea typeface="IBM Plex Sans"/>
                <a:cs typeface="IBM Plex Sans"/>
                <a:sym typeface="IBM Plex Sans"/>
              </a:defRPr>
            </a:lvl1pPr>
            <a:lvl2pPr indent="0" lvl="1" marL="0" marR="0" rtl="0" algn="r">
              <a:spcBef>
                <a:spcPts val="0"/>
              </a:spcBef>
              <a:buNone/>
              <a:defRPr b="1" i="0" sz="1200" u="none" cap="none" strike="noStrike">
                <a:solidFill>
                  <a:schemeClr val="accent1"/>
                </a:solidFill>
                <a:latin typeface="IBM Plex Sans"/>
                <a:ea typeface="IBM Plex Sans"/>
                <a:cs typeface="IBM Plex Sans"/>
                <a:sym typeface="IBM Plex Sans"/>
              </a:defRPr>
            </a:lvl2pPr>
            <a:lvl3pPr indent="0" lvl="2" marL="0" marR="0" rtl="0" algn="r">
              <a:spcBef>
                <a:spcPts val="0"/>
              </a:spcBef>
              <a:buNone/>
              <a:defRPr b="1" i="0" sz="1200" u="none" cap="none" strike="noStrike">
                <a:solidFill>
                  <a:schemeClr val="accent1"/>
                </a:solidFill>
                <a:latin typeface="IBM Plex Sans"/>
                <a:ea typeface="IBM Plex Sans"/>
                <a:cs typeface="IBM Plex Sans"/>
                <a:sym typeface="IBM Plex Sans"/>
              </a:defRPr>
            </a:lvl3pPr>
            <a:lvl4pPr indent="0" lvl="3" marL="0" marR="0" rtl="0" algn="r">
              <a:spcBef>
                <a:spcPts val="0"/>
              </a:spcBef>
              <a:buNone/>
              <a:defRPr b="1" i="0" sz="1200" u="none" cap="none" strike="noStrike">
                <a:solidFill>
                  <a:schemeClr val="accent1"/>
                </a:solidFill>
                <a:latin typeface="IBM Plex Sans"/>
                <a:ea typeface="IBM Plex Sans"/>
                <a:cs typeface="IBM Plex Sans"/>
                <a:sym typeface="IBM Plex Sans"/>
              </a:defRPr>
            </a:lvl4pPr>
            <a:lvl5pPr indent="0" lvl="4" marL="0" marR="0" rtl="0" algn="r">
              <a:spcBef>
                <a:spcPts val="0"/>
              </a:spcBef>
              <a:buNone/>
              <a:defRPr b="1" i="0" sz="1200" u="none" cap="none" strike="noStrike">
                <a:solidFill>
                  <a:schemeClr val="accent1"/>
                </a:solidFill>
                <a:latin typeface="IBM Plex Sans"/>
                <a:ea typeface="IBM Plex Sans"/>
                <a:cs typeface="IBM Plex Sans"/>
                <a:sym typeface="IBM Plex Sans"/>
              </a:defRPr>
            </a:lvl5pPr>
            <a:lvl6pPr indent="0" lvl="5" marL="0" marR="0" rtl="0" algn="r">
              <a:spcBef>
                <a:spcPts val="0"/>
              </a:spcBef>
              <a:buNone/>
              <a:defRPr b="1" i="0" sz="1200" u="none" cap="none" strike="noStrike">
                <a:solidFill>
                  <a:schemeClr val="accent1"/>
                </a:solidFill>
                <a:latin typeface="IBM Plex Sans"/>
                <a:ea typeface="IBM Plex Sans"/>
                <a:cs typeface="IBM Plex Sans"/>
                <a:sym typeface="IBM Plex Sans"/>
              </a:defRPr>
            </a:lvl6pPr>
            <a:lvl7pPr indent="0" lvl="6" marL="0" marR="0" rtl="0" algn="r">
              <a:spcBef>
                <a:spcPts val="0"/>
              </a:spcBef>
              <a:buNone/>
              <a:defRPr b="1" i="0" sz="1200" u="none" cap="none" strike="noStrike">
                <a:solidFill>
                  <a:schemeClr val="accent1"/>
                </a:solidFill>
                <a:latin typeface="IBM Plex Sans"/>
                <a:ea typeface="IBM Plex Sans"/>
                <a:cs typeface="IBM Plex Sans"/>
                <a:sym typeface="IBM Plex Sans"/>
              </a:defRPr>
            </a:lvl7pPr>
            <a:lvl8pPr indent="0" lvl="7" marL="0" marR="0" rtl="0" algn="r">
              <a:spcBef>
                <a:spcPts val="0"/>
              </a:spcBef>
              <a:buNone/>
              <a:defRPr b="1" i="0" sz="1200" u="none" cap="none" strike="noStrike">
                <a:solidFill>
                  <a:schemeClr val="accent1"/>
                </a:solidFill>
                <a:latin typeface="IBM Plex Sans"/>
                <a:ea typeface="IBM Plex Sans"/>
                <a:cs typeface="IBM Plex Sans"/>
                <a:sym typeface="IBM Plex Sans"/>
              </a:defRPr>
            </a:lvl8pPr>
            <a:lvl9pPr indent="0" lvl="8" marL="0" marR="0" rtl="0" algn="r">
              <a:spcBef>
                <a:spcPts val="0"/>
              </a:spcBef>
              <a:buNone/>
              <a:defRPr b="1" i="0" sz="1200" u="none" cap="none" strike="noStrike">
                <a:solidFill>
                  <a:schemeClr val="accent1"/>
                </a:solidFill>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ctrTitle"/>
          </p:nvPr>
        </p:nvSpPr>
        <p:spPr>
          <a:xfrm>
            <a:off x="2146025" y="1807100"/>
            <a:ext cx="9384600" cy="1761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990"/>
              <a:buNone/>
            </a:pPr>
            <a:r>
              <a:rPr lang="en-US" sz="4460"/>
              <a:t>Embracing Public Sentiment: A New Dimension in Equity Portfolio Management</a:t>
            </a:r>
            <a:endParaRPr sz="4059">
              <a:latin typeface="IBM Plex Sans Medium"/>
              <a:ea typeface="IBM Plex Sans Medium"/>
              <a:cs typeface="IBM Plex Sans Medium"/>
              <a:sym typeface="IBM Plex Sans Medium"/>
            </a:endParaRPr>
          </a:p>
        </p:txBody>
      </p:sp>
      <p:sp>
        <p:nvSpPr>
          <p:cNvPr id="145" name="Google Shape;145;p25"/>
          <p:cNvSpPr txBox="1"/>
          <p:nvPr>
            <p:ph idx="1" type="subTitle"/>
          </p:nvPr>
        </p:nvSpPr>
        <p:spPr>
          <a:xfrm>
            <a:off x="4488873" y="4591369"/>
            <a:ext cx="7041742" cy="93463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r>
              <a:rPr lang="en-US"/>
              <a:t>Akhil Nagabhyiru , Dhrithi Pradeep Alva, Surya Kalva, Uday</a:t>
            </a:r>
            <a:endParaRPr b="1"/>
          </a:p>
        </p:txBody>
      </p:sp>
      <p:sp>
        <p:nvSpPr>
          <p:cNvPr id="146" name="Google Shape;146;p25"/>
          <p:cNvSpPr txBox="1"/>
          <p:nvPr>
            <p:ph idx="2" type="body"/>
          </p:nvPr>
        </p:nvSpPr>
        <p:spPr>
          <a:xfrm>
            <a:off x="4675910" y="5690085"/>
            <a:ext cx="6854708" cy="42250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00"/>
              <a:buNone/>
            </a:pPr>
            <a:r>
              <a:rPr lang="en-US"/>
              <a:t>BIA 660 A - Team 5</a:t>
            </a:r>
            <a:endParaRPr/>
          </a:p>
        </p:txBody>
      </p:sp>
      <p:sp>
        <p:nvSpPr>
          <p:cNvPr id="147" name="Google Shape;147;p25"/>
          <p:cNvSpPr txBox="1"/>
          <p:nvPr>
            <p:ph idx="10" type="dt"/>
          </p:nvPr>
        </p:nvSpPr>
        <p:spPr>
          <a:xfrm>
            <a:off x="10416209" y="6342033"/>
            <a:ext cx="1114406" cy="246221"/>
          </a:xfrm>
          <a:prstGeom prst="rect">
            <a:avLst/>
          </a:prstGeom>
          <a:solidFill>
            <a:schemeClr val="accent1"/>
          </a:solidFill>
          <a:ln>
            <a:noFill/>
          </a:ln>
        </p:spPr>
        <p:txBody>
          <a:bodyPr anchorCtr="0" anchor="t" bIns="45700" lIns="91425" spcFirstLastPara="1" rIns="91425" wrap="square" tIns="45700">
            <a:spAutoFit/>
          </a:bodyPr>
          <a:lstStyle/>
          <a:p>
            <a:pPr indent="0" lvl="0" marL="0" rtl="0" algn="r">
              <a:spcBef>
                <a:spcPts val="0"/>
              </a:spcBef>
              <a:spcAft>
                <a:spcPts val="0"/>
              </a:spcAft>
              <a:buNone/>
            </a:pPr>
            <a:r>
              <a:rPr lang="en-US"/>
              <a:t>07/05/2023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34"/>
          <p:cNvSpPr txBox="1"/>
          <p:nvPr/>
        </p:nvSpPr>
        <p:spPr>
          <a:xfrm>
            <a:off x="618825" y="855800"/>
            <a:ext cx="10480500" cy="1293000"/>
          </a:xfrm>
          <a:prstGeom prst="rect">
            <a:avLst/>
          </a:prstGeom>
          <a:noFill/>
          <a:ln>
            <a:noFill/>
          </a:ln>
        </p:spPr>
        <p:txBody>
          <a:bodyPr anchorCtr="0" anchor="t" bIns="91425" lIns="91425" spcFirstLastPara="1" rIns="91425" wrap="square" tIns="91425">
            <a:spAutoFit/>
          </a:bodyPr>
          <a:lstStyle/>
          <a:p>
            <a:pPr indent="0" lvl="0" marL="0" rtl="0" algn="just">
              <a:spcBef>
                <a:spcPts val="1200"/>
              </a:spcBef>
              <a:spcAft>
                <a:spcPts val="1200"/>
              </a:spcAft>
              <a:buNone/>
            </a:pPr>
            <a:r>
              <a:rPr lang="en-US" sz="1800">
                <a:latin typeface="IBM Plex Sans"/>
                <a:ea typeface="IBM Plex Sans"/>
                <a:cs typeface="IBM Plex Sans"/>
                <a:sym typeface="IBM Plex Sans"/>
              </a:rPr>
              <a:t>Here is another</a:t>
            </a:r>
            <a:r>
              <a:rPr lang="en-US" sz="1800">
                <a:latin typeface="IBM Plex Sans"/>
                <a:ea typeface="IBM Plex Sans"/>
                <a:cs typeface="IBM Plex Sans"/>
                <a:sym typeface="IBM Plex Sans"/>
              </a:rPr>
              <a:t> pie chart that </a:t>
            </a:r>
            <a:r>
              <a:rPr lang="en-US" sz="1800">
                <a:latin typeface="IBM Plex Sans"/>
                <a:ea typeface="IBM Plex Sans"/>
                <a:cs typeface="IBM Plex Sans"/>
                <a:sym typeface="IBM Plex Sans"/>
              </a:rPr>
              <a:t>visualizes</a:t>
            </a:r>
            <a:r>
              <a:rPr lang="en-US" sz="1800">
                <a:latin typeface="IBM Plex Sans"/>
                <a:ea typeface="IBM Plex Sans"/>
                <a:cs typeface="IBM Plex Sans"/>
                <a:sym typeface="IBM Plex Sans"/>
              </a:rPr>
              <a:t> the proportion of articles from different sources in a given dataset. It uses the value_counts function to count the number of articles from each source, then creates a list of labels and sizes from the resulting dataframe and creates a pie chart using these labels and sizes.</a:t>
            </a:r>
            <a:endParaRPr sz="1800">
              <a:latin typeface="IBM Plex Sans"/>
              <a:ea typeface="IBM Plex Sans"/>
              <a:cs typeface="IBM Plex Sans"/>
              <a:sym typeface="IBM Plex Sans"/>
            </a:endParaRPr>
          </a:p>
        </p:txBody>
      </p:sp>
      <p:pic>
        <p:nvPicPr>
          <p:cNvPr id="223" name="Google Shape;223;p34"/>
          <p:cNvPicPr preferRelativeResize="0"/>
          <p:nvPr/>
        </p:nvPicPr>
        <p:blipFill>
          <a:blip r:embed="rId3">
            <a:alphaModFix/>
          </a:blip>
          <a:stretch>
            <a:fillRect/>
          </a:stretch>
        </p:blipFill>
        <p:spPr>
          <a:xfrm>
            <a:off x="2125450" y="2259025"/>
            <a:ext cx="7617624" cy="362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Word Clouds</a:t>
            </a:r>
            <a:endParaRPr/>
          </a:p>
        </p:txBody>
      </p:sp>
      <p:sp>
        <p:nvSpPr>
          <p:cNvPr id="230" name="Google Shape;230;p35"/>
          <p:cNvSpPr txBox="1"/>
          <p:nvPr>
            <p:ph idx="1" type="body"/>
          </p:nvPr>
        </p:nvSpPr>
        <p:spPr>
          <a:xfrm>
            <a:off x="644775" y="1825625"/>
            <a:ext cx="4198200" cy="4165200"/>
          </a:xfrm>
          <a:prstGeom prst="rect">
            <a:avLst/>
          </a:prstGeom>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sz="2000">
                <a:solidFill>
                  <a:srgbClr val="000000"/>
                </a:solidFill>
              </a:rPr>
              <a:t>Word clouds are a graphical representation of the most frequent words in a text, where the size of each word represents its frequency. </a:t>
            </a:r>
            <a:endParaRPr sz="2000">
              <a:solidFill>
                <a:srgbClr val="000000"/>
              </a:solidFill>
            </a:endParaRPr>
          </a:p>
          <a:p>
            <a:pPr indent="0" lvl="0" marL="0" rtl="0" algn="just">
              <a:lnSpc>
                <a:spcPct val="100000"/>
              </a:lnSpc>
              <a:spcBef>
                <a:spcPts val="0"/>
              </a:spcBef>
              <a:spcAft>
                <a:spcPts val="0"/>
              </a:spcAft>
              <a:buNone/>
            </a:pPr>
            <a:r>
              <a:t/>
            </a:r>
            <a:endParaRPr sz="2000">
              <a:solidFill>
                <a:srgbClr val="000000"/>
              </a:solidFill>
            </a:endParaRPr>
          </a:p>
          <a:p>
            <a:pPr indent="0" lvl="0" marL="0" rtl="0" algn="just">
              <a:lnSpc>
                <a:spcPct val="100000"/>
              </a:lnSpc>
              <a:spcBef>
                <a:spcPts val="0"/>
              </a:spcBef>
              <a:spcAft>
                <a:spcPts val="0"/>
              </a:spcAft>
              <a:buNone/>
            </a:pPr>
            <a:r>
              <a:rPr lang="en-US" sz="2000">
                <a:solidFill>
                  <a:srgbClr val="000000"/>
                </a:solidFill>
              </a:rPr>
              <a:t>Python libraries such as word cloud and matplotlib were used to create these visualizations, which provide a quick and intuitive understanding of the main topics discussed in the text.</a:t>
            </a:r>
            <a:endParaRPr sz="2000">
              <a:solidFill>
                <a:srgbClr val="000000"/>
              </a:solidFill>
            </a:endParaRPr>
          </a:p>
          <a:p>
            <a:pPr indent="0" lvl="0" marL="0" rtl="0" algn="l">
              <a:spcBef>
                <a:spcPts val="1000"/>
              </a:spcBef>
              <a:spcAft>
                <a:spcPts val="0"/>
              </a:spcAft>
              <a:buNone/>
            </a:pPr>
            <a:r>
              <a:t/>
            </a:r>
            <a:endParaRPr/>
          </a:p>
        </p:txBody>
      </p:sp>
      <p:sp>
        <p:nvSpPr>
          <p:cNvPr id="231" name="Google Shape;231;p35"/>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2" name="Google Shape;232;p35"/>
          <p:cNvPicPr preferRelativeResize="0"/>
          <p:nvPr/>
        </p:nvPicPr>
        <p:blipFill>
          <a:blip r:embed="rId3">
            <a:alphaModFix/>
          </a:blip>
          <a:stretch>
            <a:fillRect/>
          </a:stretch>
        </p:blipFill>
        <p:spPr>
          <a:xfrm>
            <a:off x="5096975" y="1540950"/>
            <a:ext cx="7349024" cy="432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39" name="Google Shape;239;p36"/>
          <p:cNvSpPr txBox="1"/>
          <p:nvPr>
            <p:ph idx="1" type="body"/>
          </p:nvPr>
        </p:nvSpPr>
        <p:spPr>
          <a:xfrm>
            <a:off x="644773" y="1825625"/>
            <a:ext cx="5502000" cy="4235100"/>
          </a:xfrm>
          <a:prstGeom prst="rect">
            <a:avLst/>
          </a:prstGeom>
        </p:spPr>
        <p:txBody>
          <a:bodyPr anchorCtr="0" anchor="t" bIns="45700" lIns="91425" spcFirstLastPara="1" rIns="91425" wrap="square" tIns="45700">
            <a:normAutofit/>
          </a:bodyPr>
          <a:lstStyle/>
          <a:p>
            <a:pPr indent="0" lvl="0" marL="0" rtl="0" algn="just">
              <a:lnSpc>
                <a:spcPct val="100000"/>
              </a:lnSpc>
              <a:spcBef>
                <a:spcPts val="200"/>
              </a:spcBef>
              <a:spcAft>
                <a:spcPts val="0"/>
              </a:spcAft>
              <a:buNone/>
            </a:pPr>
            <a:r>
              <a:rPr b="1" lang="en-US" sz="2000">
                <a:solidFill>
                  <a:srgbClr val="2F5496"/>
                </a:solidFill>
              </a:rPr>
              <a:t>NLP Vader Lexicon</a:t>
            </a:r>
            <a:endParaRPr b="1" sz="2000">
              <a:solidFill>
                <a:srgbClr val="2F5496"/>
              </a:solidFill>
            </a:endParaRPr>
          </a:p>
          <a:p>
            <a:pPr indent="0" lvl="0" marL="0" rtl="0" algn="just">
              <a:lnSpc>
                <a:spcPct val="100000"/>
              </a:lnSpc>
              <a:spcBef>
                <a:spcPts val="200"/>
              </a:spcBef>
              <a:spcAft>
                <a:spcPts val="0"/>
              </a:spcAft>
              <a:buNone/>
            </a:pPr>
            <a:r>
              <a:t/>
            </a:r>
            <a:endParaRPr b="1" sz="2000">
              <a:solidFill>
                <a:srgbClr val="2F5496"/>
              </a:solidFill>
            </a:endParaRPr>
          </a:p>
          <a:p>
            <a:pPr indent="0" lvl="0" marL="0" rtl="0" algn="just">
              <a:lnSpc>
                <a:spcPct val="100000"/>
              </a:lnSpc>
              <a:spcBef>
                <a:spcPts val="0"/>
              </a:spcBef>
              <a:spcAft>
                <a:spcPts val="0"/>
              </a:spcAft>
              <a:buNone/>
            </a:pPr>
            <a:r>
              <a:rPr lang="en-US" sz="2000">
                <a:solidFill>
                  <a:srgbClr val="000000"/>
                </a:solidFill>
              </a:rPr>
              <a:t>This code groups the data by the company column and counts the number of articles for each company. </a:t>
            </a:r>
            <a:endParaRPr sz="2000">
              <a:solidFill>
                <a:srgbClr val="000000"/>
              </a:solidFill>
            </a:endParaRPr>
          </a:p>
          <a:p>
            <a:pPr indent="0" lvl="0" marL="0" rtl="0" algn="just">
              <a:lnSpc>
                <a:spcPct val="100000"/>
              </a:lnSpc>
              <a:spcBef>
                <a:spcPts val="0"/>
              </a:spcBef>
              <a:spcAft>
                <a:spcPts val="0"/>
              </a:spcAft>
              <a:buNone/>
            </a:pPr>
            <a:r>
              <a:rPr lang="en-US" sz="2000">
                <a:solidFill>
                  <a:srgbClr val="000000"/>
                </a:solidFill>
              </a:rPr>
              <a:t>Then, it loops over the groups and creates a new dataframe for each group. For each group, it calculates the average sentiment score for both the title and summary columns using the `get_sentiment_scores` function. </a:t>
            </a:r>
            <a:endParaRPr b="1" sz="2000">
              <a:solidFill>
                <a:srgbClr val="2F5496"/>
              </a:solidFill>
            </a:endParaRPr>
          </a:p>
        </p:txBody>
      </p:sp>
      <p:sp>
        <p:nvSpPr>
          <p:cNvPr id="240" name="Google Shape;240;p36"/>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1" name="Google Shape;241;p36"/>
          <p:cNvPicPr preferRelativeResize="0"/>
          <p:nvPr/>
        </p:nvPicPr>
        <p:blipFill>
          <a:blip r:embed="rId3">
            <a:alphaModFix/>
          </a:blip>
          <a:stretch>
            <a:fillRect/>
          </a:stretch>
        </p:blipFill>
        <p:spPr>
          <a:xfrm>
            <a:off x="6322575" y="124363"/>
            <a:ext cx="5353050" cy="637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48" name="Google Shape;248;p37"/>
          <p:cNvSpPr txBox="1"/>
          <p:nvPr>
            <p:ph idx="1" type="body"/>
          </p:nvPr>
        </p:nvSpPr>
        <p:spPr>
          <a:xfrm>
            <a:off x="644775" y="1206125"/>
            <a:ext cx="5201100" cy="4235100"/>
          </a:xfrm>
          <a:prstGeom prst="rect">
            <a:avLst/>
          </a:prstGeom>
        </p:spPr>
        <p:txBody>
          <a:bodyPr anchorCtr="0" anchor="t" bIns="45700" lIns="91425" spcFirstLastPara="1" rIns="91425" wrap="square" tIns="45700">
            <a:noAutofit/>
          </a:bodyPr>
          <a:lstStyle/>
          <a:p>
            <a:pPr indent="0" lvl="0" marL="0" rtl="0" algn="just">
              <a:lnSpc>
                <a:spcPct val="100000"/>
              </a:lnSpc>
              <a:spcBef>
                <a:spcPts val="2400"/>
              </a:spcBef>
              <a:spcAft>
                <a:spcPts val="0"/>
              </a:spcAft>
              <a:buNone/>
            </a:pPr>
            <a:r>
              <a:rPr b="1" lang="en-US">
                <a:solidFill>
                  <a:srgbClr val="000000"/>
                </a:solidFill>
              </a:rPr>
              <a:t>NLP MultinomialNB</a:t>
            </a:r>
            <a:endParaRPr b="1">
              <a:solidFill>
                <a:srgbClr val="000000"/>
              </a:solidFill>
            </a:endParaRPr>
          </a:p>
          <a:p>
            <a:pPr indent="0" lvl="0" marL="0" rtl="0" algn="just">
              <a:lnSpc>
                <a:spcPct val="100000"/>
              </a:lnSpc>
              <a:spcBef>
                <a:spcPts val="2400"/>
              </a:spcBef>
              <a:spcAft>
                <a:spcPts val="0"/>
              </a:spcAft>
              <a:buNone/>
            </a:pPr>
            <a:r>
              <a:t/>
            </a:r>
            <a:endParaRPr b="1">
              <a:solidFill>
                <a:srgbClr val="000000"/>
              </a:solidFill>
            </a:endParaRPr>
          </a:p>
          <a:p>
            <a:pPr indent="0" lvl="0" marL="0" rtl="0" algn="just">
              <a:lnSpc>
                <a:spcPct val="100000"/>
              </a:lnSpc>
              <a:spcBef>
                <a:spcPts val="600"/>
              </a:spcBef>
              <a:spcAft>
                <a:spcPts val="0"/>
              </a:spcAft>
              <a:buNone/>
            </a:pPr>
            <a:r>
              <a:rPr lang="en-US">
                <a:solidFill>
                  <a:srgbClr val="000000"/>
                </a:solidFill>
              </a:rPr>
              <a:t>Our code performs sentiment analysis on a dataframe `df` containing news articles by using the TextBlob library to calculate the polarity of the summary for each row. </a:t>
            </a:r>
            <a:endParaRPr>
              <a:solidFill>
                <a:srgbClr val="000000"/>
              </a:solidFill>
            </a:endParaRPr>
          </a:p>
          <a:p>
            <a:pPr indent="0" lvl="0" marL="0" rtl="0" algn="just">
              <a:lnSpc>
                <a:spcPct val="100000"/>
              </a:lnSpc>
              <a:spcBef>
                <a:spcPts val="0"/>
              </a:spcBef>
              <a:spcAft>
                <a:spcPts val="0"/>
              </a:spcAft>
              <a:buNone/>
            </a:pPr>
            <a:r>
              <a:t/>
            </a:r>
            <a:endParaRPr>
              <a:solidFill>
                <a:srgbClr val="000000"/>
              </a:solidFill>
            </a:endParaRPr>
          </a:p>
          <a:p>
            <a:pPr indent="0" lvl="0" marL="0" rtl="0" algn="just">
              <a:lnSpc>
                <a:spcPct val="100000"/>
              </a:lnSpc>
              <a:spcBef>
                <a:spcPts val="0"/>
              </a:spcBef>
              <a:spcAft>
                <a:spcPts val="0"/>
              </a:spcAft>
              <a:buNone/>
            </a:pPr>
            <a:r>
              <a:rPr lang="en-US">
                <a:solidFill>
                  <a:srgbClr val="000000"/>
                </a:solidFill>
              </a:rPr>
              <a:t>The polarity values are then classified into positive, negative, or neutral using scikit-learn's CountVectorizer and a naive Bayes classifier. The user can then enter a new sentence to get the predicted sentiment using the same classifier and vectorizer.</a:t>
            </a:r>
            <a:endParaRPr>
              <a:solidFill>
                <a:srgbClr val="000000"/>
              </a:solidFill>
            </a:endParaRPr>
          </a:p>
          <a:p>
            <a:pPr indent="0" lvl="0" marL="0" rtl="0" algn="just">
              <a:lnSpc>
                <a:spcPct val="100000"/>
              </a:lnSpc>
              <a:spcBef>
                <a:spcPts val="0"/>
              </a:spcBef>
              <a:spcAft>
                <a:spcPts val="0"/>
              </a:spcAft>
              <a:buNone/>
            </a:pPr>
            <a:r>
              <a:t/>
            </a:r>
            <a:endParaRPr>
              <a:solidFill>
                <a:srgbClr val="000000"/>
              </a:solidFill>
            </a:endParaRPr>
          </a:p>
          <a:p>
            <a:pPr indent="0" lvl="0" marL="0" rtl="0" algn="just">
              <a:lnSpc>
                <a:spcPct val="100000"/>
              </a:lnSpc>
              <a:spcBef>
                <a:spcPts val="0"/>
              </a:spcBef>
              <a:spcAft>
                <a:spcPts val="0"/>
              </a:spcAft>
              <a:buNone/>
            </a:pPr>
            <a:r>
              <a:rPr lang="en-US">
                <a:solidFill>
                  <a:srgbClr val="000000"/>
                </a:solidFill>
              </a:rPr>
              <a:t>Where 0 = Neutral, &gt;0=Positive, &lt;0 = Negative.</a:t>
            </a:r>
            <a:endParaRPr>
              <a:solidFill>
                <a:srgbClr val="000000"/>
              </a:solidFill>
            </a:endParaRPr>
          </a:p>
        </p:txBody>
      </p:sp>
      <p:sp>
        <p:nvSpPr>
          <p:cNvPr id="249" name="Google Shape;249;p37"/>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0" name="Google Shape;250;p37"/>
          <p:cNvPicPr preferRelativeResize="0"/>
          <p:nvPr/>
        </p:nvPicPr>
        <p:blipFill>
          <a:blip r:embed="rId3">
            <a:alphaModFix/>
          </a:blip>
          <a:stretch>
            <a:fillRect/>
          </a:stretch>
        </p:blipFill>
        <p:spPr>
          <a:xfrm>
            <a:off x="6748850" y="1527250"/>
            <a:ext cx="4133588" cy="42812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Further Improvements</a:t>
            </a:r>
            <a:endParaRPr/>
          </a:p>
        </p:txBody>
      </p:sp>
      <p:sp>
        <p:nvSpPr>
          <p:cNvPr id="257" name="Google Shape;257;p38"/>
          <p:cNvSpPr txBox="1"/>
          <p:nvPr>
            <p:ph idx="1" type="body"/>
          </p:nvPr>
        </p:nvSpPr>
        <p:spPr>
          <a:xfrm>
            <a:off x="644775" y="1092800"/>
            <a:ext cx="10709100" cy="4968000"/>
          </a:xfrm>
          <a:prstGeom prst="rect">
            <a:avLst/>
          </a:prstGeom>
        </p:spPr>
        <p:txBody>
          <a:bodyPr anchorCtr="0" anchor="t" bIns="45700" lIns="91425" spcFirstLastPara="1" rIns="91425" wrap="square" tIns="45700">
            <a:normAutofit fontScale="70000"/>
          </a:bodyPr>
          <a:lstStyle/>
          <a:p>
            <a:pPr indent="0" lvl="0" marL="0" rtl="0" algn="just">
              <a:lnSpc>
                <a:spcPct val="100000"/>
              </a:lnSpc>
              <a:spcBef>
                <a:spcPts val="0"/>
              </a:spcBef>
              <a:spcAft>
                <a:spcPts val="0"/>
              </a:spcAft>
              <a:buNone/>
            </a:pPr>
            <a:r>
              <a:t/>
            </a:r>
            <a:endParaRPr sz="1200">
              <a:solidFill>
                <a:srgbClr val="000000"/>
              </a:solidFill>
              <a:latin typeface="Avenir"/>
              <a:ea typeface="Avenir"/>
              <a:cs typeface="Avenir"/>
              <a:sym typeface="Avenir"/>
            </a:endParaRPr>
          </a:p>
          <a:p>
            <a:pPr indent="0" lvl="0" marL="0" rtl="0" algn="just">
              <a:lnSpc>
                <a:spcPct val="150000"/>
              </a:lnSpc>
              <a:spcBef>
                <a:spcPts val="1200"/>
              </a:spcBef>
              <a:spcAft>
                <a:spcPts val="0"/>
              </a:spcAft>
              <a:buNone/>
            </a:pPr>
            <a:r>
              <a:rPr lang="en-US" sz="2100">
                <a:solidFill>
                  <a:srgbClr val="000000"/>
                </a:solidFill>
              </a:rPr>
              <a:t>To improve the sentiment analysis model, there are a few approaches you can take:</a:t>
            </a:r>
            <a:endParaRPr sz="2100">
              <a:solidFill>
                <a:srgbClr val="000000"/>
              </a:solidFill>
            </a:endParaRPr>
          </a:p>
          <a:p>
            <a:pPr indent="-321945" lvl="0" marL="457200" rtl="0" algn="just">
              <a:lnSpc>
                <a:spcPct val="150000"/>
              </a:lnSpc>
              <a:spcBef>
                <a:spcPts val="1200"/>
              </a:spcBef>
              <a:spcAft>
                <a:spcPts val="0"/>
              </a:spcAft>
              <a:buClr>
                <a:srgbClr val="000000"/>
              </a:buClr>
              <a:buSzPct val="100000"/>
              <a:buFont typeface="IBM Plex Sans"/>
              <a:buChar char="●"/>
            </a:pPr>
            <a:r>
              <a:rPr lang="en-US" sz="2100">
                <a:solidFill>
                  <a:srgbClr val="000000"/>
                </a:solidFill>
              </a:rPr>
              <a:t>Increase the size and quality of the training data</a:t>
            </a:r>
            <a:r>
              <a:rPr lang="en-US" sz="2100">
                <a:solidFill>
                  <a:srgbClr val="000000"/>
                </a:solidFill>
              </a:rPr>
              <a:t>: A larger and more diverse dataset for training can improve the accuracy and robustness of the model.</a:t>
            </a:r>
            <a:endParaRPr sz="2100">
              <a:solidFill>
                <a:srgbClr val="000000"/>
              </a:solidFill>
            </a:endParaRPr>
          </a:p>
          <a:p>
            <a:pPr indent="-321945" lvl="0" marL="457200" rtl="0" algn="just">
              <a:lnSpc>
                <a:spcPct val="150000"/>
              </a:lnSpc>
              <a:spcBef>
                <a:spcPts val="0"/>
              </a:spcBef>
              <a:spcAft>
                <a:spcPts val="0"/>
              </a:spcAft>
              <a:buClr>
                <a:srgbClr val="000000"/>
              </a:buClr>
              <a:buSzPct val="100000"/>
              <a:buFont typeface="IBM Plex Sans"/>
              <a:buChar char="●"/>
            </a:pPr>
            <a:r>
              <a:rPr lang="en-US" sz="2100">
                <a:solidFill>
                  <a:srgbClr val="000000"/>
                </a:solidFill>
              </a:rPr>
              <a:t>Fine-tune the model</a:t>
            </a:r>
            <a:r>
              <a:rPr lang="en-US" sz="2100">
                <a:solidFill>
                  <a:srgbClr val="000000"/>
                </a:solidFill>
              </a:rPr>
              <a:t>: Fine-tuning involves training the model on a smaller, domain-specific dataset to improve its performance on a specific task. </a:t>
            </a:r>
            <a:endParaRPr sz="2100">
              <a:solidFill>
                <a:srgbClr val="000000"/>
              </a:solidFill>
            </a:endParaRPr>
          </a:p>
          <a:p>
            <a:pPr indent="-321945" lvl="0" marL="457200" rtl="0" algn="just">
              <a:lnSpc>
                <a:spcPct val="150000"/>
              </a:lnSpc>
              <a:spcBef>
                <a:spcPts val="0"/>
              </a:spcBef>
              <a:spcAft>
                <a:spcPts val="0"/>
              </a:spcAft>
              <a:buClr>
                <a:srgbClr val="000000"/>
              </a:buClr>
              <a:buSzPct val="100000"/>
              <a:buFont typeface="IBM Plex Sans"/>
              <a:buChar char="●"/>
            </a:pPr>
            <a:r>
              <a:rPr lang="en-US" sz="2100">
                <a:solidFill>
                  <a:srgbClr val="000000"/>
                </a:solidFill>
              </a:rPr>
              <a:t>Incorporate more advanced techniques</a:t>
            </a:r>
            <a:r>
              <a:rPr lang="en-US" sz="2100">
                <a:solidFill>
                  <a:srgbClr val="000000"/>
                </a:solidFill>
              </a:rPr>
              <a:t>: More advanced techniques, such as deep learning or reinforcement learning, can be used to improve the accuracy of the sentiment analysis model.</a:t>
            </a:r>
            <a:endParaRPr sz="2100">
              <a:solidFill>
                <a:srgbClr val="000000"/>
              </a:solidFill>
            </a:endParaRPr>
          </a:p>
          <a:p>
            <a:pPr indent="-321945" lvl="0" marL="457200" rtl="0" algn="just">
              <a:lnSpc>
                <a:spcPct val="150000"/>
              </a:lnSpc>
              <a:spcBef>
                <a:spcPts val="0"/>
              </a:spcBef>
              <a:spcAft>
                <a:spcPts val="0"/>
              </a:spcAft>
              <a:buClr>
                <a:srgbClr val="000000"/>
              </a:buClr>
              <a:buSzPct val="100000"/>
              <a:buFont typeface="IBM Plex Sans"/>
              <a:buChar char="●"/>
            </a:pPr>
            <a:r>
              <a:rPr lang="en-US" sz="2100">
                <a:solidFill>
                  <a:srgbClr val="000000"/>
                </a:solidFill>
              </a:rPr>
              <a:t>Use a pre-trained model</a:t>
            </a:r>
            <a:r>
              <a:rPr lang="en-US" sz="2100">
                <a:solidFill>
                  <a:srgbClr val="000000"/>
                </a:solidFill>
              </a:rPr>
              <a:t>: There are pre-trained sentiment analysis models available that can be fine-tuned or used directly for specific tasks. </a:t>
            </a:r>
            <a:endParaRPr sz="2100">
              <a:solidFill>
                <a:srgbClr val="000000"/>
              </a:solidFill>
            </a:endParaRPr>
          </a:p>
          <a:p>
            <a:pPr indent="-321945" lvl="0" marL="457200" rtl="0" algn="just">
              <a:lnSpc>
                <a:spcPct val="150000"/>
              </a:lnSpc>
              <a:spcBef>
                <a:spcPts val="0"/>
              </a:spcBef>
              <a:spcAft>
                <a:spcPts val="0"/>
              </a:spcAft>
              <a:buClr>
                <a:srgbClr val="000000"/>
              </a:buClr>
              <a:buSzPct val="100000"/>
              <a:buFont typeface="IBM Plex Sans"/>
              <a:buChar char="●"/>
            </a:pPr>
            <a:r>
              <a:rPr lang="en-US" sz="2100">
                <a:solidFill>
                  <a:srgbClr val="000000"/>
                </a:solidFill>
              </a:rPr>
              <a:t>As for alternatives to the current model, there are many other libraries and frameworks available for sentiment analysis, including VADER, Stanford CoreNLP, and spaCy. Each library or framework has its own strengths and weaknesses, so it's important to choose the one that best fits your specific use case and requirements.</a:t>
            </a:r>
            <a:endParaRPr sz="2100">
              <a:solidFill>
                <a:srgbClr val="000000"/>
              </a:solidFill>
            </a:endParaRPr>
          </a:p>
          <a:p>
            <a:pPr indent="0" lvl="0" marL="0" rtl="0" algn="l">
              <a:spcBef>
                <a:spcPts val="1200"/>
              </a:spcBef>
              <a:spcAft>
                <a:spcPts val="0"/>
              </a:spcAft>
              <a:buNone/>
            </a:pPr>
            <a:r>
              <a:t/>
            </a:r>
            <a:endParaRPr/>
          </a:p>
        </p:txBody>
      </p:sp>
      <p:sp>
        <p:nvSpPr>
          <p:cNvPr id="258" name="Google Shape;258;p38"/>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644769" y="365125"/>
            <a:ext cx="10710600" cy="1325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a:t>Future Developments </a:t>
            </a:r>
            <a:endParaRPr/>
          </a:p>
        </p:txBody>
      </p:sp>
      <p:sp>
        <p:nvSpPr>
          <p:cNvPr id="264" name="Google Shape;264;p39"/>
          <p:cNvSpPr txBox="1"/>
          <p:nvPr>
            <p:ph idx="1" type="body"/>
          </p:nvPr>
        </p:nvSpPr>
        <p:spPr>
          <a:xfrm>
            <a:off x="644775" y="1043850"/>
            <a:ext cx="11270700" cy="49467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00000"/>
              </a:lnSpc>
              <a:spcBef>
                <a:spcPts val="0"/>
              </a:spcBef>
              <a:spcAft>
                <a:spcPts val="0"/>
              </a:spcAft>
              <a:buNone/>
            </a:pPr>
            <a:r>
              <a:t/>
            </a:r>
            <a:endParaRPr sz="1200">
              <a:solidFill>
                <a:srgbClr val="000000"/>
              </a:solidFill>
              <a:latin typeface="Avenir"/>
              <a:ea typeface="Avenir"/>
              <a:cs typeface="Avenir"/>
              <a:sym typeface="Avenir"/>
            </a:endParaRPr>
          </a:p>
          <a:p>
            <a:pPr indent="-342900" lvl="0" marL="457200" rtl="0" algn="just">
              <a:lnSpc>
                <a:spcPct val="150000"/>
              </a:lnSpc>
              <a:spcBef>
                <a:spcPts val="1000"/>
              </a:spcBef>
              <a:spcAft>
                <a:spcPts val="0"/>
              </a:spcAft>
              <a:buClr>
                <a:srgbClr val="000000"/>
              </a:buClr>
              <a:buSzPct val="100000"/>
              <a:buChar char="▪"/>
            </a:pPr>
            <a:r>
              <a:rPr lang="en-US" sz="7200">
                <a:solidFill>
                  <a:srgbClr val="000000"/>
                </a:solidFill>
              </a:rPr>
              <a:t>Employ web scraping tools to extract relevant data from financial news websites, and social media platforms</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Utilize cutting-edge NLP techniques such as recurrent neural networks, transformers and hyperparameter tuning</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Analyze and process textual data from various sources to derive sentiment scores</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Employ machine learning and deep learning techniques to classify and score sentiment data</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Employ advanced visualization techniques, such as heatmaps, network graphs, and sentiment score plots</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Leverage cloud-based solutions and distributed computing technologies for scalability</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Containerization technologies like Docker to package and deploy the project's components</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Ensure the project remains efficient and reliable as data volume and complexity increase</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Adapt to changes in market conditions, data sources, and investment strategies</a:t>
            </a:r>
            <a:endParaRPr sz="7200">
              <a:solidFill>
                <a:srgbClr val="000000"/>
              </a:solidFill>
            </a:endParaRPr>
          </a:p>
          <a:p>
            <a:pPr indent="-342900" lvl="0" marL="457200" rtl="0" algn="just">
              <a:lnSpc>
                <a:spcPct val="150000"/>
              </a:lnSpc>
              <a:spcBef>
                <a:spcPts val="0"/>
              </a:spcBef>
              <a:spcAft>
                <a:spcPts val="0"/>
              </a:spcAft>
              <a:buClr>
                <a:srgbClr val="000000"/>
              </a:buClr>
              <a:buSzPct val="100000"/>
              <a:buChar char="▪"/>
            </a:pPr>
            <a:r>
              <a:rPr lang="en-US" sz="7200">
                <a:solidFill>
                  <a:srgbClr val="000000"/>
                </a:solidFill>
              </a:rPr>
              <a:t>Incorporate feedback and new insights to continuously enhance the project's effectiveness</a:t>
            </a:r>
            <a:endParaRPr sz="7200">
              <a:solidFill>
                <a:srgbClr val="000000"/>
              </a:solidFill>
            </a:endParaRPr>
          </a:p>
          <a:p>
            <a:pPr indent="0" lvl="0" marL="0" rtl="0" algn="just">
              <a:lnSpc>
                <a:spcPct val="100000"/>
              </a:lnSpc>
              <a:spcBef>
                <a:spcPts val="0"/>
              </a:spcBef>
              <a:spcAft>
                <a:spcPts val="0"/>
              </a:spcAft>
              <a:buNone/>
            </a:pPr>
            <a:r>
              <a:t/>
            </a:r>
            <a:endParaRPr sz="1200">
              <a:solidFill>
                <a:srgbClr val="000000"/>
              </a:solidFill>
              <a:latin typeface="Avenir"/>
              <a:ea typeface="Avenir"/>
              <a:cs typeface="Avenir"/>
              <a:sym typeface="Avenir"/>
            </a:endParaRPr>
          </a:p>
        </p:txBody>
      </p:sp>
      <p:sp>
        <p:nvSpPr>
          <p:cNvPr id="265" name="Google Shape;265;p39"/>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Objectives</a:t>
            </a:r>
            <a:endParaRPr/>
          </a:p>
        </p:txBody>
      </p:sp>
      <p:sp>
        <p:nvSpPr>
          <p:cNvPr id="154" name="Google Shape;154;p26"/>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5" name="Google Shape;155;p26"/>
          <p:cNvSpPr txBox="1"/>
          <p:nvPr>
            <p:ph idx="1" type="body"/>
          </p:nvPr>
        </p:nvSpPr>
        <p:spPr>
          <a:xfrm>
            <a:off x="644775" y="1825625"/>
            <a:ext cx="10710600" cy="4235100"/>
          </a:xfrm>
          <a:prstGeom prst="rect">
            <a:avLst/>
          </a:prstGeom>
        </p:spPr>
        <p:txBody>
          <a:bodyPr anchorCtr="0" anchor="t" bIns="45700" lIns="91425" spcFirstLastPara="1" rIns="91425" wrap="square" tIns="45700">
            <a:normAutofit/>
          </a:bodyPr>
          <a:lstStyle/>
          <a:p>
            <a:pPr indent="-374650" lvl="0" marL="457200" rtl="0" algn="just">
              <a:lnSpc>
                <a:spcPct val="115000"/>
              </a:lnSpc>
              <a:spcBef>
                <a:spcPts val="1000"/>
              </a:spcBef>
              <a:spcAft>
                <a:spcPts val="0"/>
              </a:spcAft>
              <a:buClr>
                <a:srgbClr val="000000"/>
              </a:buClr>
              <a:buSzPts val="2300"/>
              <a:buChar char="▪"/>
            </a:pPr>
            <a:r>
              <a:rPr lang="en-US" sz="2300">
                <a:solidFill>
                  <a:srgbClr val="000000"/>
                </a:solidFill>
              </a:rPr>
              <a:t>Leverage public sentiment analysis to identify emerging trends and market shifts</a:t>
            </a:r>
            <a:endParaRPr sz="2300">
              <a:solidFill>
                <a:srgbClr val="000000"/>
              </a:solidFill>
            </a:endParaRPr>
          </a:p>
          <a:p>
            <a:pPr indent="-374650" lvl="0" marL="457200" rtl="0" algn="just">
              <a:lnSpc>
                <a:spcPct val="115000"/>
              </a:lnSpc>
              <a:spcBef>
                <a:spcPts val="0"/>
              </a:spcBef>
              <a:spcAft>
                <a:spcPts val="0"/>
              </a:spcAft>
              <a:buClr>
                <a:srgbClr val="000000"/>
              </a:buClr>
              <a:buSzPts val="2300"/>
              <a:buChar char="▪"/>
            </a:pPr>
            <a:r>
              <a:rPr lang="en-US" sz="2300">
                <a:solidFill>
                  <a:srgbClr val="000000"/>
                </a:solidFill>
              </a:rPr>
              <a:t>Detect early warnings about market changes and potential crises</a:t>
            </a:r>
            <a:endParaRPr sz="2300">
              <a:solidFill>
                <a:srgbClr val="000000"/>
              </a:solidFill>
            </a:endParaRPr>
          </a:p>
          <a:p>
            <a:pPr indent="-374650" lvl="0" marL="457200" rtl="0" algn="just">
              <a:lnSpc>
                <a:spcPct val="115000"/>
              </a:lnSpc>
              <a:spcBef>
                <a:spcPts val="0"/>
              </a:spcBef>
              <a:spcAft>
                <a:spcPts val="0"/>
              </a:spcAft>
              <a:buClr>
                <a:srgbClr val="000000"/>
              </a:buClr>
              <a:buSzPts val="2300"/>
              <a:buChar char="▪"/>
            </a:pPr>
            <a:r>
              <a:rPr lang="en-US" sz="2300">
                <a:solidFill>
                  <a:srgbClr val="000000"/>
                </a:solidFill>
              </a:rPr>
              <a:t>Augment technical analysis with granular sentiment analysis on each equity for a robust risk management strategy</a:t>
            </a:r>
            <a:endParaRPr sz="2300">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Data Collection and Preprocessing</a:t>
            </a:r>
            <a:endParaRPr/>
          </a:p>
        </p:txBody>
      </p:sp>
      <p:sp>
        <p:nvSpPr>
          <p:cNvPr id="162" name="Google Shape;162;p27"/>
          <p:cNvSpPr txBox="1"/>
          <p:nvPr>
            <p:ph idx="1" type="body"/>
          </p:nvPr>
        </p:nvSpPr>
        <p:spPr>
          <a:xfrm>
            <a:off x="644775" y="1311450"/>
            <a:ext cx="7307700" cy="4235100"/>
          </a:xfrm>
          <a:prstGeom prst="rect">
            <a:avLst/>
          </a:prstGeom>
        </p:spPr>
        <p:txBody>
          <a:bodyPr anchorCtr="0" anchor="t" bIns="45700" lIns="91425" spcFirstLastPara="1" rIns="91425" wrap="square" tIns="45700">
            <a:noAutofit/>
          </a:bodyPr>
          <a:lstStyle/>
          <a:p>
            <a:pPr indent="-355600" lvl="0" marL="457200" marR="0" rtl="0" algn="just">
              <a:lnSpc>
                <a:spcPct val="115000"/>
              </a:lnSpc>
              <a:spcBef>
                <a:spcPts val="1000"/>
              </a:spcBef>
              <a:spcAft>
                <a:spcPts val="0"/>
              </a:spcAft>
              <a:buClr>
                <a:srgbClr val="000000"/>
              </a:buClr>
              <a:buSzPts val="2000"/>
              <a:buChar char="▪"/>
            </a:pPr>
            <a:r>
              <a:rPr lang="en-US" sz="2000">
                <a:solidFill>
                  <a:srgbClr val="000000"/>
                </a:solidFill>
              </a:rPr>
              <a:t>Web scraping was employed to collect data related to many different companies from two different sources, i.e., the Hindenburg Research website and Yahoo News.</a:t>
            </a:r>
            <a:endParaRPr sz="2000">
              <a:solidFill>
                <a:srgbClr val="000000"/>
              </a:solidFill>
            </a:endParaRPr>
          </a:p>
          <a:p>
            <a:pPr indent="-355600" lvl="0" marL="457200" marR="0" rtl="0" algn="just">
              <a:lnSpc>
                <a:spcPct val="115000"/>
              </a:lnSpc>
              <a:spcBef>
                <a:spcPts val="0"/>
              </a:spcBef>
              <a:spcAft>
                <a:spcPts val="0"/>
              </a:spcAft>
              <a:buClr>
                <a:srgbClr val="000000"/>
              </a:buClr>
              <a:buSzPts val="2000"/>
              <a:buChar char="▪"/>
            </a:pPr>
            <a:r>
              <a:rPr lang="en-US" sz="2000">
                <a:solidFill>
                  <a:srgbClr val="000000"/>
                </a:solidFill>
              </a:rPr>
              <a:t>To parse the HTML content of the website and extract the relevant information, the Beautiful Soup library was used.</a:t>
            </a:r>
            <a:endParaRPr sz="2000">
              <a:solidFill>
                <a:srgbClr val="000000"/>
              </a:solidFill>
            </a:endParaRPr>
          </a:p>
          <a:p>
            <a:pPr indent="-355600" lvl="0" marL="457200" marR="0" rtl="0" algn="just">
              <a:lnSpc>
                <a:spcPct val="115000"/>
              </a:lnSpc>
              <a:spcBef>
                <a:spcPts val="0"/>
              </a:spcBef>
              <a:spcAft>
                <a:spcPts val="0"/>
              </a:spcAft>
              <a:buClr>
                <a:srgbClr val="000000"/>
              </a:buClr>
              <a:buSzPts val="2000"/>
              <a:buChar char="▪"/>
            </a:pPr>
            <a:r>
              <a:rPr lang="en-US" sz="2000">
                <a:solidFill>
                  <a:srgbClr val="000000"/>
                </a:solidFill>
              </a:rPr>
              <a:t>Once the data was collected, the text content was preprocessed by converting all the text to lowercase to avoid any discrepancies due to casing. Special characters and punctuation marks were removed to obtain a clean text corpus. </a:t>
            </a:r>
            <a:endParaRPr sz="2000">
              <a:solidFill>
                <a:srgbClr val="000000"/>
              </a:solidFill>
            </a:endParaRPr>
          </a:p>
          <a:p>
            <a:pPr indent="-355600" lvl="0" marL="457200" marR="0" rtl="0" algn="just">
              <a:lnSpc>
                <a:spcPct val="115000"/>
              </a:lnSpc>
              <a:spcBef>
                <a:spcPts val="0"/>
              </a:spcBef>
              <a:spcAft>
                <a:spcPts val="0"/>
              </a:spcAft>
              <a:buClr>
                <a:srgbClr val="000000"/>
              </a:buClr>
              <a:buSzPts val="2000"/>
              <a:buChar char="▪"/>
            </a:pPr>
            <a:r>
              <a:rPr lang="en-US" sz="2000">
                <a:solidFill>
                  <a:srgbClr val="000000"/>
                </a:solidFill>
              </a:rPr>
              <a:t>Stopwords, i.e., commonly used words that do not carry much meaning, were filtered out using the NLTK library.</a:t>
            </a:r>
            <a:endParaRPr sz="2000">
              <a:solidFill>
                <a:srgbClr val="000000"/>
              </a:solidFill>
              <a:latin typeface="Avenir"/>
              <a:ea typeface="Avenir"/>
              <a:cs typeface="Avenir"/>
              <a:sym typeface="Avenir"/>
            </a:endParaRPr>
          </a:p>
        </p:txBody>
      </p:sp>
      <p:sp>
        <p:nvSpPr>
          <p:cNvPr id="163" name="Google Shape;163;p27"/>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644775" y="855800"/>
            <a:ext cx="10709100" cy="5205000"/>
          </a:xfrm>
          <a:prstGeom prst="rect">
            <a:avLst/>
          </a:prstGeom>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sz="2000">
                <a:solidFill>
                  <a:srgbClr val="000000"/>
                </a:solidFill>
              </a:rPr>
              <a:t>The below data scraped from Yahoo News for Adani and Nikola . Similarly we can check for other companies with our code.</a:t>
            </a:r>
            <a:endParaRPr sz="2000"/>
          </a:p>
        </p:txBody>
      </p:sp>
      <p:sp>
        <p:nvSpPr>
          <p:cNvPr id="170" name="Google Shape;170;p28"/>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1" name="Google Shape;171;p28"/>
          <p:cNvPicPr preferRelativeResize="0"/>
          <p:nvPr/>
        </p:nvPicPr>
        <p:blipFill>
          <a:blip r:embed="rId3">
            <a:alphaModFix/>
          </a:blip>
          <a:stretch>
            <a:fillRect/>
          </a:stretch>
        </p:blipFill>
        <p:spPr>
          <a:xfrm>
            <a:off x="1395725" y="1648975"/>
            <a:ext cx="8915400" cy="2190750"/>
          </a:xfrm>
          <a:prstGeom prst="rect">
            <a:avLst/>
          </a:prstGeom>
          <a:noFill/>
          <a:ln>
            <a:noFill/>
          </a:ln>
        </p:spPr>
      </p:pic>
      <p:pic>
        <p:nvPicPr>
          <p:cNvPr id="172" name="Google Shape;172;p28"/>
          <p:cNvPicPr preferRelativeResize="0"/>
          <p:nvPr/>
        </p:nvPicPr>
        <p:blipFill>
          <a:blip r:embed="rId4">
            <a:alphaModFix/>
          </a:blip>
          <a:stretch>
            <a:fillRect/>
          </a:stretch>
        </p:blipFill>
        <p:spPr>
          <a:xfrm>
            <a:off x="1395725" y="3839713"/>
            <a:ext cx="8915400" cy="211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a:t>
            </a:r>
            <a:r>
              <a:rPr lang="en-US"/>
              <a:t>DA (Exploratory Data Analysis:)</a:t>
            </a:r>
            <a:endParaRPr/>
          </a:p>
        </p:txBody>
      </p:sp>
      <p:sp>
        <p:nvSpPr>
          <p:cNvPr id="179" name="Google Shape;179;p29"/>
          <p:cNvSpPr txBox="1"/>
          <p:nvPr>
            <p:ph idx="1" type="body"/>
          </p:nvPr>
        </p:nvSpPr>
        <p:spPr>
          <a:xfrm>
            <a:off x="644771" y="1825625"/>
            <a:ext cx="10709100" cy="4235100"/>
          </a:xfrm>
          <a:prstGeom prst="rect">
            <a:avLst/>
          </a:prstGeom>
        </p:spPr>
        <p:txBody>
          <a:bodyPr anchorCtr="0" anchor="t" bIns="45700" lIns="91425" spcFirstLastPara="1" rIns="91425" wrap="square" tIns="45700">
            <a:normAutofit/>
          </a:bodyPr>
          <a:lstStyle/>
          <a:p>
            <a:pPr indent="0" lvl="0" marL="0" marR="0" rtl="0" algn="just">
              <a:lnSpc>
                <a:spcPct val="115000"/>
              </a:lnSpc>
              <a:spcBef>
                <a:spcPts val="1000"/>
              </a:spcBef>
              <a:spcAft>
                <a:spcPts val="0"/>
              </a:spcAft>
              <a:buNone/>
            </a:pPr>
            <a:r>
              <a:rPr lang="en-US" sz="2000">
                <a:solidFill>
                  <a:srgbClr val="000000"/>
                </a:solidFill>
              </a:rPr>
              <a:t>In this particular project, the EDA focused on several aspects related to the text data collected from the Hindenburg Research website and Yahoo News:</a:t>
            </a:r>
            <a:endParaRPr sz="2000">
              <a:solidFill>
                <a:srgbClr val="000000"/>
              </a:solidFill>
            </a:endParaRPr>
          </a:p>
          <a:p>
            <a:pPr indent="0" lvl="0" marL="0" marR="0" rtl="0" algn="just">
              <a:lnSpc>
                <a:spcPct val="115000"/>
              </a:lnSpc>
              <a:spcBef>
                <a:spcPts val="1000"/>
              </a:spcBef>
              <a:spcAft>
                <a:spcPts val="0"/>
              </a:spcAft>
              <a:buNone/>
            </a:pPr>
            <a:r>
              <a:t/>
            </a:r>
            <a:endParaRPr sz="2000">
              <a:solidFill>
                <a:srgbClr val="000000"/>
              </a:solidFill>
            </a:endParaRPr>
          </a:p>
          <a:p>
            <a:pPr indent="-355600" lvl="0" marL="457200" marR="0" rtl="0" algn="just">
              <a:lnSpc>
                <a:spcPct val="115000"/>
              </a:lnSpc>
              <a:spcBef>
                <a:spcPts val="1000"/>
              </a:spcBef>
              <a:spcAft>
                <a:spcPts val="0"/>
              </a:spcAft>
              <a:buClr>
                <a:srgbClr val="000000"/>
              </a:buClr>
              <a:buSzPts val="2000"/>
              <a:buChar char="▪"/>
            </a:pPr>
            <a:r>
              <a:rPr lang="en-US" sz="2000">
                <a:solidFill>
                  <a:srgbClr val="000000"/>
                </a:solidFill>
              </a:rPr>
              <a:t>Identifying the most common words within the text.</a:t>
            </a:r>
            <a:endParaRPr sz="2000">
              <a:solidFill>
                <a:srgbClr val="000000"/>
              </a:solidFill>
            </a:endParaRPr>
          </a:p>
          <a:p>
            <a:pPr indent="-355600" lvl="0" marL="457200" marR="0" rtl="0" algn="just">
              <a:lnSpc>
                <a:spcPct val="115000"/>
              </a:lnSpc>
              <a:spcBef>
                <a:spcPts val="0"/>
              </a:spcBef>
              <a:spcAft>
                <a:spcPts val="0"/>
              </a:spcAft>
              <a:buClr>
                <a:srgbClr val="000000"/>
              </a:buClr>
              <a:buSzPts val="2000"/>
              <a:buChar char="▪"/>
            </a:pPr>
            <a:r>
              <a:rPr lang="en-US" sz="2000">
                <a:solidFill>
                  <a:srgbClr val="000000"/>
                </a:solidFill>
              </a:rPr>
              <a:t>Visualizing the distribution of words using word clouds.</a:t>
            </a:r>
            <a:endParaRPr sz="2000">
              <a:solidFill>
                <a:srgbClr val="000000"/>
              </a:solidFill>
            </a:endParaRPr>
          </a:p>
          <a:p>
            <a:pPr indent="-355600" lvl="0" marL="457200" marR="0" rtl="0" algn="just">
              <a:lnSpc>
                <a:spcPct val="115000"/>
              </a:lnSpc>
              <a:spcBef>
                <a:spcPts val="0"/>
              </a:spcBef>
              <a:spcAft>
                <a:spcPts val="0"/>
              </a:spcAft>
              <a:buClr>
                <a:srgbClr val="000000"/>
              </a:buClr>
              <a:buSzPts val="2000"/>
              <a:buChar char="▪"/>
            </a:pPr>
            <a:r>
              <a:rPr lang="en-US" sz="2000">
                <a:solidFill>
                  <a:srgbClr val="000000"/>
                </a:solidFill>
              </a:rPr>
              <a:t>Performing sentiment analysis on the text.</a:t>
            </a:r>
            <a:endParaRPr sz="2000">
              <a:solidFill>
                <a:srgbClr val="000000"/>
              </a:solidFill>
            </a:endParaRPr>
          </a:p>
          <a:p>
            <a:pPr indent="-355600" lvl="0" marL="457200" marR="0" rtl="0" algn="just">
              <a:lnSpc>
                <a:spcPct val="115000"/>
              </a:lnSpc>
              <a:spcBef>
                <a:spcPts val="0"/>
              </a:spcBef>
              <a:spcAft>
                <a:spcPts val="0"/>
              </a:spcAft>
              <a:buClr>
                <a:srgbClr val="000000"/>
              </a:buClr>
              <a:buSzPts val="2000"/>
              <a:buChar char="▪"/>
            </a:pPr>
            <a:r>
              <a:rPr lang="en-US" sz="2000">
                <a:solidFill>
                  <a:srgbClr val="000000"/>
                </a:solidFill>
              </a:rPr>
              <a:t>Most Common Words</a:t>
            </a:r>
            <a:endParaRPr sz="1100">
              <a:solidFill>
                <a:srgbClr val="000000"/>
              </a:solidFill>
              <a:latin typeface="Calibri"/>
              <a:ea typeface="Calibri"/>
              <a:cs typeface="Calibri"/>
              <a:sym typeface="Calibri"/>
            </a:endParaRPr>
          </a:p>
          <a:p>
            <a:pPr indent="0" lvl="0" marL="0" rtl="0" algn="l">
              <a:spcBef>
                <a:spcPts val="1000"/>
              </a:spcBef>
              <a:spcAft>
                <a:spcPts val="0"/>
              </a:spcAft>
              <a:buNone/>
            </a:pPr>
            <a:r>
              <a:t/>
            </a:r>
            <a:endParaRPr/>
          </a:p>
        </p:txBody>
      </p:sp>
      <p:sp>
        <p:nvSpPr>
          <p:cNvPr id="180" name="Google Shape;180;p29"/>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644769" y="365125"/>
            <a:ext cx="10710600" cy="13257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3100"/>
              <a:t>EDA-Frequency of Words In Yahoo News Search For Adani  and Twitter</a:t>
            </a:r>
            <a:endParaRPr sz="3100"/>
          </a:p>
        </p:txBody>
      </p:sp>
      <p:sp>
        <p:nvSpPr>
          <p:cNvPr id="187" name="Google Shape;187;p30"/>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Chart, bar chart, histogram&#10;&#10;Description automatically generated" id="188" name="Google Shape;188;p30"/>
          <p:cNvPicPr preferRelativeResize="0"/>
          <p:nvPr/>
        </p:nvPicPr>
        <p:blipFill>
          <a:blip r:embed="rId3">
            <a:alphaModFix/>
          </a:blip>
          <a:stretch>
            <a:fillRect/>
          </a:stretch>
        </p:blipFill>
        <p:spPr>
          <a:xfrm>
            <a:off x="394975" y="1690825"/>
            <a:ext cx="5187551" cy="3740074"/>
          </a:xfrm>
          <a:prstGeom prst="rect">
            <a:avLst/>
          </a:prstGeom>
          <a:noFill/>
          <a:ln>
            <a:noFill/>
          </a:ln>
        </p:spPr>
      </p:pic>
      <p:pic>
        <p:nvPicPr>
          <p:cNvPr id="189" name="Google Shape;189;p30"/>
          <p:cNvPicPr preferRelativeResize="0"/>
          <p:nvPr/>
        </p:nvPicPr>
        <p:blipFill>
          <a:blip r:embed="rId4">
            <a:alphaModFix/>
          </a:blip>
          <a:stretch>
            <a:fillRect/>
          </a:stretch>
        </p:blipFill>
        <p:spPr>
          <a:xfrm>
            <a:off x="6069675" y="1658100"/>
            <a:ext cx="5509101" cy="374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EDA</a:t>
            </a:r>
            <a:endParaRPr/>
          </a:p>
        </p:txBody>
      </p:sp>
      <p:sp>
        <p:nvSpPr>
          <p:cNvPr id="196" name="Google Shape;196;p31"/>
          <p:cNvSpPr txBox="1"/>
          <p:nvPr>
            <p:ph idx="1" type="body"/>
          </p:nvPr>
        </p:nvSpPr>
        <p:spPr>
          <a:xfrm>
            <a:off x="645521" y="1179775"/>
            <a:ext cx="10709100" cy="4235100"/>
          </a:xfrm>
          <a:prstGeom prst="rect">
            <a:avLst/>
          </a:prstGeom>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lang="en-US">
                <a:solidFill>
                  <a:srgbClr val="000000"/>
                </a:solidFill>
              </a:rPr>
              <a:t>Our code scrapes for news articles related to companies of our interest, removes stop words from the titles and summaries, and creates a countplot of the article titles for each company. The resulting plot is displayed for each company. The countplot displays the number of articles for each unique title in the scraped data.</a:t>
            </a:r>
            <a:endParaRPr>
              <a:solidFill>
                <a:srgbClr val="000000"/>
              </a:solidFill>
            </a:endParaRPr>
          </a:p>
          <a:p>
            <a:pPr indent="0" lvl="0" marL="0" rtl="0" algn="l">
              <a:spcBef>
                <a:spcPts val="1000"/>
              </a:spcBef>
              <a:spcAft>
                <a:spcPts val="0"/>
              </a:spcAft>
              <a:buNone/>
            </a:pPr>
            <a:r>
              <a:t/>
            </a:r>
            <a:endParaRPr/>
          </a:p>
        </p:txBody>
      </p:sp>
      <p:sp>
        <p:nvSpPr>
          <p:cNvPr id="197" name="Google Shape;197;p31"/>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8" name="Google Shape;198;p31"/>
          <p:cNvPicPr preferRelativeResize="0"/>
          <p:nvPr/>
        </p:nvPicPr>
        <p:blipFill>
          <a:blip r:embed="rId3">
            <a:alphaModFix/>
          </a:blip>
          <a:stretch>
            <a:fillRect/>
          </a:stretch>
        </p:blipFill>
        <p:spPr>
          <a:xfrm>
            <a:off x="505975" y="2427325"/>
            <a:ext cx="10787901" cy="384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644769" y="365125"/>
            <a:ext cx="10710600" cy="132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Review Analysis </a:t>
            </a:r>
            <a:endParaRPr/>
          </a:p>
        </p:txBody>
      </p:sp>
      <p:sp>
        <p:nvSpPr>
          <p:cNvPr id="205" name="Google Shape;205;p32"/>
          <p:cNvSpPr txBox="1"/>
          <p:nvPr>
            <p:ph idx="1" type="body"/>
          </p:nvPr>
        </p:nvSpPr>
        <p:spPr>
          <a:xfrm>
            <a:off x="644775" y="1825625"/>
            <a:ext cx="3831900" cy="4235100"/>
          </a:xfrm>
          <a:prstGeom prst="rect">
            <a:avLst/>
          </a:prstGeom>
        </p:spPr>
        <p:txBody>
          <a:bodyPr anchorCtr="0" anchor="t" bIns="45700" lIns="91425" spcFirstLastPara="1" rIns="91425" wrap="square" tIns="45700">
            <a:normAutofit/>
          </a:bodyPr>
          <a:lstStyle/>
          <a:p>
            <a:pPr indent="-228600" lvl="0" marL="228600" rtl="0" algn="just">
              <a:lnSpc>
                <a:spcPct val="100000"/>
              </a:lnSpc>
              <a:spcBef>
                <a:spcPts val="1200"/>
              </a:spcBef>
              <a:spcAft>
                <a:spcPts val="0"/>
              </a:spcAft>
              <a:buNone/>
            </a:pPr>
            <a:r>
              <a:rPr lang="en-US" sz="2000">
                <a:solidFill>
                  <a:srgbClr val="000000"/>
                </a:solidFill>
              </a:rPr>
              <a:t>It is observed that, </a:t>
            </a:r>
            <a:r>
              <a:rPr lang="en-US" sz="2000">
                <a:solidFill>
                  <a:srgbClr val="000000"/>
                </a:solidFill>
                <a:highlight>
                  <a:srgbClr val="FFFFFF"/>
                </a:highlight>
              </a:rPr>
              <a:t>Average length of articles: 1149.841</a:t>
            </a:r>
            <a:endParaRPr sz="2000">
              <a:solidFill>
                <a:srgbClr val="000000"/>
              </a:solidFill>
              <a:highlight>
                <a:srgbClr val="FFFFFF"/>
              </a:highlight>
            </a:endParaRPr>
          </a:p>
          <a:p>
            <a:pPr indent="0" lvl="0" marL="0" rtl="0" algn="l">
              <a:spcBef>
                <a:spcPts val="1200"/>
              </a:spcBef>
              <a:spcAft>
                <a:spcPts val="0"/>
              </a:spcAft>
              <a:buNone/>
            </a:pPr>
            <a:r>
              <a:t/>
            </a:r>
            <a:endParaRPr/>
          </a:p>
        </p:txBody>
      </p:sp>
      <p:sp>
        <p:nvSpPr>
          <p:cNvPr id="206" name="Google Shape;206;p32"/>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7" name="Google Shape;207;p32"/>
          <p:cNvPicPr preferRelativeResize="0"/>
          <p:nvPr/>
        </p:nvPicPr>
        <p:blipFill>
          <a:blip r:embed="rId3">
            <a:alphaModFix/>
          </a:blip>
          <a:stretch>
            <a:fillRect/>
          </a:stretch>
        </p:blipFill>
        <p:spPr>
          <a:xfrm>
            <a:off x="4545400" y="1418875"/>
            <a:ext cx="6809987" cy="464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763273" y="1311450"/>
            <a:ext cx="4727100" cy="4235100"/>
          </a:xfrm>
          <a:prstGeom prst="rect">
            <a:avLst/>
          </a:prstGeom>
        </p:spPr>
        <p:txBody>
          <a:bodyPr anchorCtr="0" anchor="t" bIns="45700" lIns="91425" spcFirstLastPara="1" rIns="91425" wrap="square" tIns="45700">
            <a:normAutofit/>
          </a:bodyPr>
          <a:lstStyle/>
          <a:p>
            <a:pPr indent="-342900" lvl="0" marL="457200" rtl="0" algn="just">
              <a:lnSpc>
                <a:spcPct val="100000"/>
              </a:lnSpc>
              <a:spcBef>
                <a:spcPts val="1200"/>
              </a:spcBef>
              <a:spcAft>
                <a:spcPts val="0"/>
              </a:spcAft>
              <a:buClr>
                <a:srgbClr val="000000"/>
              </a:buClr>
              <a:buSzPts val="1800"/>
              <a:buChar char="▪"/>
            </a:pPr>
            <a:r>
              <a:rPr lang="en-US">
                <a:solidFill>
                  <a:srgbClr val="000000"/>
                </a:solidFill>
              </a:rPr>
              <a:t>The distribution of sources for the articles in the dataset is </a:t>
            </a:r>
            <a:r>
              <a:rPr lang="en-US">
                <a:solidFill>
                  <a:srgbClr val="000000"/>
                </a:solidFill>
              </a:rPr>
              <a:t>visualized</a:t>
            </a:r>
            <a:r>
              <a:rPr lang="en-US">
                <a:solidFill>
                  <a:srgbClr val="000000"/>
                </a:solidFill>
              </a:rPr>
              <a:t> using a pie chart.</a:t>
            </a:r>
            <a:endParaRPr>
              <a:solidFill>
                <a:srgbClr val="000000"/>
              </a:solidFill>
            </a:endParaRPr>
          </a:p>
          <a:p>
            <a:pPr indent="0" lvl="0" marL="457200" rtl="0" algn="just">
              <a:lnSpc>
                <a:spcPct val="100000"/>
              </a:lnSpc>
              <a:spcBef>
                <a:spcPts val="1200"/>
              </a:spcBef>
              <a:spcAft>
                <a:spcPts val="0"/>
              </a:spcAft>
              <a:buNone/>
            </a:pPr>
            <a:r>
              <a:t/>
            </a:r>
            <a:endParaRPr sz="500">
              <a:solidFill>
                <a:srgbClr val="000000"/>
              </a:solidFill>
            </a:endParaRPr>
          </a:p>
          <a:p>
            <a:pPr indent="-342900" lvl="0" marL="457200" rtl="0" algn="just">
              <a:lnSpc>
                <a:spcPct val="100000"/>
              </a:lnSpc>
              <a:spcBef>
                <a:spcPts val="1200"/>
              </a:spcBef>
              <a:spcAft>
                <a:spcPts val="0"/>
              </a:spcAft>
              <a:buClr>
                <a:srgbClr val="000000"/>
              </a:buClr>
              <a:buSzPts val="1800"/>
              <a:buChar char="▪"/>
            </a:pPr>
            <a:r>
              <a:rPr lang="en-US">
                <a:solidFill>
                  <a:srgbClr val="000000"/>
                </a:solidFill>
              </a:rPr>
              <a:t>The pie chart displays the percentage of articles from each source, and the labels show the name of the sources. </a:t>
            </a:r>
            <a:endParaRPr>
              <a:solidFill>
                <a:srgbClr val="000000"/>
              </a:solidFill>
            </a:endParaRPr>
          </a:p>
          <a:p>
            <a:pPr indent="0" lvl="0" marL="457200" rtl="0" algn="just">
              <a:lnSpc>
                <a:spcPct val="100000"/>
              </a:lnSpc>
              <a:spcBef>
                <a:spcPts val="1200"/>
              </a:spcBef>
              <a:spcAft>
                <a:spcPts val="0"/>
              </a:spcAft>
              <a:buNone/>
            </a:pPr>
            <a:r>
              <a:t/>
            </a:r>
            <a:endParaRPr sz="100">
              <a:solidFill>
                <a:srgbClr val="000000"/>
              </a:solidFill>
            </a:endParaRPr>
          </a:p>
          <a:p>
            <a:pPr indent="-342900" lvl="0" marL="457200" rtl="0" algn="just">
              <a:lnSpc>
                <a:spcPct val="100000"/>
              </a:lnSpc>
              <a:spcBef>
                <a:spcPts val="1200"/>
              </a:spcBef>
              <a:spcAft>
                <a:spcPts val="0"/>
              </a:spcAft>
              <a:buClr>
                <a:srgbClr val="000000"/>
              </a:buClr>
              <a:buSzPts val="1800"/>
              <a:buChar char="▪"/>
            </a:pPr>
            <a:r>
              <a:rPr lang="en-US">
                <a:solidFill>
                  <a:srgbClr val="000000"/>
                </a:solidFill>
              </a:rPr>
              <a:t>The `autopct` parameter formats the percentages to one decimal place. The `axis('equal')` line ensures that the pie chart is drawn as a circle. </a:t>
            </a:r>
            <a:endParaRPr>
              <a:solidFill>
                <a:srgbClr val="000000"/>
              </a:solidFill>
            </a:endParaRPr>
          </a:p>
          <a:p>
            <a:pPr indent="0" lvl="0" marL="457200" rtl="0" algn="just">
              <a:lnSpc>
                <a:spcPct val="100000"/>
              </a:lnSpc>
              <a:spcBef>
                <a:spcPts val="1200"/>
              </a:spcBef>
              <a:spcAft>
                <a:spcPts val="0"/>
              </a:spcAft>
              <a:buNone/>
            </a:pPr>
            <a:r>
              <a:t/>
            </a:r>
            <a:endParaRPr sz="100">
              <a:solidFill>
                <a:srgbClr val="000000"/>
              </a:solidFill>
            </a:endParaRPr>
          </a:p>
          <a:p>
            <a:pPr indent="-342900" lvl="0" marL="457200" rtl="0" algn="just">
              <a:lnSpc>
                <a:spcPct val="100000"/>
              </a:lnSpc>
              <a:spcBef>
                <a:spcPts val="1200"/>
              </a:spcBef>
              <a:spcAft>
                <a:spcPts val="0"/>
              </a:spcAft>
              <a:buClr>
                <a:srgbClr val="000000"/>
              </a:buClr>
              <a:buSzPts val="1800"/>
              <a:buChar char="▪"/>
            </a:pPr>
            <a:r>
              <a:rPr lang="en-US">
                <a:solidFill>
                  <a:srgbClr val="000000"/>
                </a:solidFill>
              </a:rPr>
              <a:t>This Image is for a Company </a:t>
            </a:r>
            <a:r>
              <a:rPr lang="en-US">
                <a:solidFill>
                  <a:srgbClr val="000000"/>
                </a:solidFill>
              </a:rPr>
              <a:t>N</a:t>
            </a:r>
            <a:r>
              <a:rPr lang="en-US">
                <a:solidFill>
                  <a:srgbClr val="000000"/>
                </a:solidFill>
              </a:rPr>
              <a:t>ikola</a:t>
            </a:r>
            <a:endParaRPr/>
          </a:p>
        </p:txBody>
      </p:sp>
      <p:sp>
        <p:nvSpPr>
          <p:cNvPr id="214" name="Google Shape;214;p33"/>
          <p:cNvSpPr txBox="1"/>
          <p:nvPr>
            <p:ph idx="12" type="sldNum"/>
          </p:nvPr>
        </p:nvSpPr>
        <p:spPr>
          <a:xfrm>
            <a:off x="9375913" y="627684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5" name="Google Shape;215;p33"/>
          <p:cNvPicPr preferRelativeResize="0"/>
          <p:nvPr/>
        </p:nvPicPr>
        <p:blipFill>
          <a:blip r:embed="rId3">
            <a:alphaModFix/>
          </a:blip>
          <a:stretch>
            <a:fillRect/>
          </a:stretch>
        </p:blipFill>
        <p:spPr>
          <a:xfrm>
            <a:off x="5780050" y="1606525"/>
            <a:ext cx="5398176" cy="364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