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70" r:id="rId6"/>
    <p:sldId id="259" r:id="rId7"/>
    <p:sldId id="269" r:id="rId8"/>
    <p:sldId id="265" r:id="rId9"/>
    <p:sldId id="266" r:id="rId10"/>
    <p:sldId id="267" r:id="rId11"/>
    <p:sldId id="268" r:id="rId12"/>
    <p:sldId id="271" r:id="rId13"/>
    <p:sldId id="272" r:id="rId14"/>
    <p:sldId id="273" r:id="rId15"/>
    <p:sldId id="285" r:id="rId16"/>
    <p:sldId id="275" r:id="rId17"/>
    <p:sldId id="260" r:id="rId18"/>
    <p:sldId id="261" r:id="rId19"/>
    <p:sldId id="262" r:id="rId20"/>
    <p:sldId id="276" r:id="rId21"/>
    <p:sldId id="292" r:id="rId22"/>
    <p:sldId id="263" r:id="rId23"/>
    <p:sldId id="277" r:id="rId24"/>
    <p:sldId id="278" r:id="rId25"/>
    <p:sldId id="281" r:id="rId26"/>
    <p:sldId id="279" r:id="rId27"/>
    <p:sldId id="280" r:id="rId28"/>
    <p:sldId id="291" r:id="rId29"/>
    <p:sldId id="282" r:id="rId30"/>
    <p:sldId id="283" r:id="rId31"/>
    <p:sldId id="293" r:id="rId32"/>
    <p:sldId id="284" r:id="rId33"/>
    <p:sldId id="286" r:id="rId34"/>
    <p:sldId id="287" r:id="rId35"/>
    <p:sldId id="288"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F485-51B6-463D-8392-E7437214E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A8B013-89EC-44CC-B901-3CB9D9B491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B4E09D-912D-4241-86D7-0AD4BF932600}"/>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5" name="Footer Placeholder 4">
            <a:extLst>
              <a:ext uri="{FF2B5EF4-FFF2-40B4-BE49-F238E27FC236}">
                <a16:creationId xmlns:a16="http://schemas.microsoft.com/office/drawing/2014/main" id="{001BE7E8-7477-4B5E-904D-AE800E6E4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2C0C1-0F1A-453A-97C6-4E8C1CB5C5AB}"/>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289584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D5B5-F0E1-4637-94F0-189F8FF218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D320EB-1607-4107-8B1C-6AED871C22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E97FF8-2317-4C07-9219-350A1C286A58}"/>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5" name="Footer Placeholder 4">
            <a:extLst>
              <a:ext uri="{FF2B5EF4-FFF2-40B4-BE49-F238E27FC236}">
                <a16:creationId xmlns:a16="http://schemas.microsoft.com/office/drawing/2014/main" id="{31839877-C1FF-4252-BE3F-3F2BDBB36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03D66-ACFD-48B7-918C-0C3E5446AF12}"/>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7096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51206-67DB-485E-B9DD-C1571E419A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8364EC-63AD-45E5-95AD-5D1A0F6B0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C66C18-BB02-4191-B40D-BC08B3F83CD7}"/>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5" name="Footer Placeholder 4">
            <a:extLst>
              <a:ext uri="{FF2B5EF4-FFF2-40B4-BE49-F238E27FC236}">
                <a16:creationId xmlns:a16="http://schemas.microsoft.com/office/drawing/2014/main" id="{C74E8F9A-5256-4549-A42E-D87445B7E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0D00B-DF2B-4F32-A6A3-A09B08D22B7B}"/>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330503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ECCD-E296-46B1-A427-FD7209391B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5F7D5C-8DA2-40CB-8EDE-8EEA3BEFF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F1D3E-7DEC-4B48-BD96-3DF0E560C5D1}"/>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5" name="Footer Placeholder 4">
            <a:extLst>
              <a:ext uri="{FF2B5EF4-FFF2-40B4-BE49-F238E27FC236}">
                <a16:creationId xmlns:a16="http://schemas.microsoft.com/office/drawing/2014/main" id="{5F4ADC7C-C790-4553-BAC8-2D77D5AFC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D2138-662B-4799-A3C8-B47A6379BFAA}"/>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386800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19E6-CA5B-46AC-ACEF-9C1B0EF16B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92318D-8450-4B58-9218-9861758CCC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3B9EB5-D1BA-46FF-A06B-45DEE7145C04}"/>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5" name="Footer Placeholder 4">
            <a:extLst>
              <a:ext uri="{FF2B5EF4-FFF2-40B4-BE49-F238E27FC236}">
                <a16:creationId xmlns:a16="http://schemas.microsoft.com/office/drawing/2014/main" id="{20BC0A7F-A6D2-466A-9FB2-0344ECFC1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9632D-CAE4-4DFF-B99B-54B1D3AD1DCF}"/>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142460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82EB-E78C-4440-BBEE-B638966B53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8E5EF-8635-456A-AD87-1405B3C6C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22CA89-3AB6-47EE-ACF5-AC84594238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5B5C90-4A33-4B53-B49E-B7A3205B8585}"/>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6" name="Footer Placeholder 5">
            <a:extLst>
              <a:ext uri="{FF2B5EF4-FFF2-40B4-BE49-F238E27FC236}">
                <a16:creationId xmlns:a16="http://schemas.microsoft.com/office/drawing/2014/main" id="{98738A44-257D-4057-B0DF-E9013A00BF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F609D6-578C-47BD-B0AC-FED06C34280E}"/>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313781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E50-365C-424E-8595-CF92169BD7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579CAB-B24D-4FE8-8A71-E76B5C1F5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5B5D5-3869-4B07-A197-75355A0F1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FC4BB-B00A-409C-82F8-F688828B6D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F7E463-9DE9-4C26-8D83-0956E39457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615A9B-E45C-4B87-9068-F7C29169835B}"/>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8" name="Footer Placeholder 7">
            <a:extLst>
              <a:ext uri="{FF2B5EF4-FFF2-40B4-BE49-F238E27FC236}">
                <a16:creationId xmlns:a16="http://schemas.microsoft.com/office/drawing/2014/main" id="{1C7A7418-5C7A-432A-B8F1-51C1667332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184521-5C96-4A28-97B7-43429263284F}"/>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4998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062B-058E-402F-AD52-B6FCE653F8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51A424-1DA5-4D20-9BFF-CCBD46F28C23}"/>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4" name="Footer Placeholder 3">
            <a:extLst>
              <a:ext uri="{FF2B5EF4-FFF2-40B4-BE49-F238E27FC236}">
                <a16:creationId xmlns:a16="http://schemas.microsoft.com/office/drawing/2014/main" id="{4BC6BF1B-2655-4BF5-BA5C-305CCBA2E0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773127-6AD7-4EAC-9C66-FAF0FD1D2728}"/>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356043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5BE42-0998-4DE0-BF40-6ACB79584AE3}"/>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3" name="Footer Placeholder 2">
            <a:extLst>
              <a:ext uri="{FF2B5EF4-FFF2-40B4-BE49-F238E27FC236}">
                <a16:creationId xmlns:a16="http://schemas.microsoft.com/office/drawing/2014/main" id="{1336A00C-8CB3-4786-BFBF-F081EC8C7A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3A6C4-6F55-4EFC-BB72-DF6F1EB96168}"/>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144331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CEEC-A1D5-432F-9765-8DD621767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6455CB-9231-4A38-B808-365AA89F2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C0C86B-06AD-44B1-ADB8-522E8B6E2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EA335-0EE4-4087-8666-B31275539442}"/>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6" name="Footer Placeholder 5">
            <a:extLst>
              <a:ext uri="{FF2B5EF4-FFF2-40B4-BE49-F238E27FC236}">
                <a16:creationId xmlns:a16="http://schemas.microsoft.com/office/drawing/2014/main" id="{D25A2FCF-B9AB-4EDA-923F-A35038DA33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4B6F7-761C-4524-8F4D-437E119D217D}"/>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100737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58D5-60E7-44B4-9A97-FBD7BC35C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BF4FAC-1307-4680-AF2F-00CC90CEF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9B2D62-7685-4A25-BC5C-0E2722BB8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3444D-C19B-486E-97E9-2266E99A31E4}"/>
              </a:ext>
            </a:extLst>
          </p:cNvPr>
          <p:cNvSpPr>
            <a:spLocks noGrp="1"/>
          </p:cNvSpPr>
          <p:nvPr>
            <p:ph type="dt" sz="half" idx="10"/>
          </p:nvPr>
        </p:nvSpPr>
        <p:spPr/>
        <p:txBody>
          <a:bodyPr/>
          <a:lstStyle/>
          <a:p>
            <a:fld id="{3DF420B6-123A-44DD-AB71-A7E28ABA19A6}" type="datetimeFigureOut">
              <a:rPr lang="en-IN" smtClean="0"/>
              <a:t>12-02-2020</a:t>
            </a:fld>
            <a:endParaRPr lang="en-IN"/>
          </a:p>
        </p:txBody>
      </p:sp>
      <p:sp>
        <p:nvSpPr>
          <p:cNvPr id="6" name="Footer Placeholder 5">
            <a:extLst>
              <a:ext uri="{FF2B5EF4-FFF2-40B4-BE49-F238E27FC236}">
                <a16:creationId xmlns:a16="http://schemas.microsoft.com/office/drawing/2014/main" id="{678D0C35-C6E0-4B59-A6D9-E61D0CBE7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022A2-7F97-4CB4-996D-44A51661AE05}"/>
              </a:ext>
            </a:extLst>
          </p:cNvPr>
          <p:cNvSpPr>
            <a:spLocks noGrp="1"/>
          </p:cNvSpPr>
          <p:nvPr>
            <p:ph type="sldNum" sz="quarter" idx="12"/>
          </p:nvPr>
        </p:nvSpPr>
        <p:spPr/>
        <p:txBody>
          <a:bodyPr/>
          <a:lstStyle/>
          <a:p>
            <a:fld id="{EFAF1E48-DF6D-438B-8315-9BC32CE28F04}" type="slidenum">
              <a:rPr lang="en-IN" smtClean="0"/>
              <a:t>‹#›</a:t>
            </a:fld>
            <a:endParaRPr lang="en-IN"/>
          </a:p>
        </p:txBody>
      </p:sp>
    </p:spTree>
    <p:extLst>
      <p:ext uri="{BB962C8B-B14F-4D97-AF65-F5344CB8AC3E}">
        <p14:creationId xmlns:p14="http://schemas.microsoft.com/office/powerpoint/2010/main" val="412770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5ABF3-531E-4D9F-A046-2AAEAE5FD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790F3A-156E-4634-9AE3-297F8A732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8F5C1-CF38-4D29-B263-0C5AB22BB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420B6-123A-44DD-AB71-A7E28ABA19A6}" type="datetimeFigureOut">
              <a:rPr lang="en-IN" smtClean="0"/>
              <a:t>12-02-2020</a:t>
            </a:fld>
            <a:endParaRPr lang="en-IN"/>
          </a:p>
        </p:txBody>
      </p:sp>
      <p:sp>
        <p:nvSpPr>
          <p:cNvPr id="5" name="Footer Placeholder 4">
            <a:extLst>
              <a:ext uri="{FF2B5EF4-FFF2-40B4-BE49-F238E27FC236}">
                <a16:creationId xmlns:a16="http://schemas.microsoft.com/office/drawing/2014/main" id="{FD929609-A192-4A49-B74D-B836D1E8E8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C327F2-FA5D-4051-A697-3B8A343D7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F1E48-DF6D-438B-8315-9BC32CE28F04}" type="slidenum">
              <a:rPr lang="en-IN" smtClean="0"/>
              <a:t>‹#›</a:t>
            </a:fld>
            <a:endParaRPr lang="en-IN"/>
          </a:p>
        </p:txBody>
      </p:sp>
    </p:spTree>
    <p:extLst>
      <p:ext uri="{BB962C8B-B14F-4D97-AF65-F5344CB8AC3E}">
        <p14:creationId xmlns:p14="http://schemas.microsoft.com/office/powerpoint/2010/main" val="85853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datasciencecentral.com/profiles/blogs/implementing-a-soft-margin-kernelized-support-vector-machin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medium.com/@ankitnitjsr13/math-behind-svm-kernel-trick-5a82aa04ab0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medium.com/@ankitnitjsr13/math-behind-svm-kernel-trick-5a82aa04ab0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B768-2ABF-4FDA-B5EC-0DDB94A524E7}"/>
              </a:ext>
            </a:extLst>
          </p:cNvPr>
          <p:cNvSpPr>
            <a:spLocks noGrp="1"/>
          </p:cNvSpPr>
          <p:nvPr>
            <p:ph type="ctrTitle"/>
          </p:nvPr>
        </p:nvSpPr>
        <p:spPr/>
        <p:txBody>
          <a:bodyPr/>
          <a:lstStyle/>
          <a:p>
            <a:r>
              <a:rPr lang="en-IN" dirty="0"/>
              <a:t>Support Vector Machines</a:t>
            </a:r>
          </a:p>
        </p:txBody>
      </p:sp>
      <p:sp>
        <p:nvSpPr>
          <p:cNvPr id="3" name="Subtitle 2">
            <a:extLst>
              <a:ext uri="{FF2B5EF4-FFF2-40B4-BE49-F238E27FC236}">
                <a16:creationId xmlns:a16="http://schemas.microsoft.com/office/drawing/2014/main" id="{7F2E2CFA-7CEE-4CDB-B681-E041E897C0A1}"/>
              </a:ext>
            </a:extLst>
          </p:cNvPr>
          <p:cNvSpPr>
            <a:spLocks noGrp="1"/>
          </p:cNvSpPr>
          <p:nvPr>
            <p:ph type="subTitle" idx="1"/>
          </p:nvPr>
        </p:nvSpPr>
        <p:spPr/>
        <p:txBody>
          <a:bodyPr/>
          <a:lstStyle/>
          <a:p>
            <a:r>
              <a:rPr lang="en-IN" dirty="0"/>
              <a:t>Prof. </a:t>
            </a:r>
            <a:r>
              <a:rPr lang="en-IN" dirty="0" err="1"/>
              <a:t>Pedram</a:t>
            </a:r>
            <a:endParaRPr lang="en-IN" dirty="0"/>
          </a:p>
        </p:txBody>
      </p:sp>
    </p:spTree>
    <p:extLst>
      <p:ext uri="{BB962C8B-B14F-4D97-AF65-F5344CB8AC3E}">
        <p14:creationId xmlns:p14="http://schemas.microsoft.com/office/powerpoint/2010/main" val="310617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AAFC-D4DB-4ADF-A62A-7AEA06848A3E}"/>
              </a:ext>
            </a:extLst>
          </p:cNvPr>
          <p:cNvSpPr>
            <a:spLocks noGrp="1"/>
          </p:cNvSpPr>
          <p:nvPr>
            <p:ph type="title"/>
          </p:nvPr>
        </p:nvSpPr>
        <p:spPr/>
        <p:txBody>
          <a:bodyPr/>
          <a:lstStyle/>
          <a:p>
            <a:r>
              <a:rPr lang="en-IN" dirty="0"/>
              <a:t>Handling misclassification	</a:t>
            </a:r>
          </a:p>
        </p:txBody>
      </p:sp>
      <p:sp>
        <p:nvSpPr>
          <p:cNvPr id="3" name="Content Placeholder 2">
            <a:extLst>
              <a:ext uri="{FF2B5EF4-FFF2-40B4-BE49-F238E27FC236}">
                <a16:creationId xmlns:a16="http://schemas.microsoft.com/office/drawing/2014/main" id="{9A8A2440-74DC-417A-B141-26E782BDA6F1}"/>
              </a:ext>
            </a:extLst>
          </p:cNvPr>
          <p:cNvSpPr>
            <a:spLocks noGrp="1"/>
          </p:cNvSpPr>
          <p:nvPr>
            <p:ph idx="1"/>
          </p:nvPr>
        </p:nvSpPr>
        <p:spPr>
          <a:xfrm>
            <a:off x="838200" y="1825625"/>
            <a:ext cx="6410610" cy="4351338"/>
          </a:xfrm>
        </p:spPr>
        <p:txBody>
          <a:bodyPr/>
          <a:lstStyle/>
          <a:p>
            <a:endParaRPr lang="en-IN" dirty="0"/>
          </a:p>
          <a:p>
            <a:r>
              <a:rPr lang="en-IN" dirty="0"/>
              <a:t>Dataset is </a:t>
            </a:r>
            <a:r>
              <a:rPr lang="en-IN" b="1" dirty="0"/>
              <a:t>almost</a:t>
            </a:r>
            <a:r>
              <a:rPr lang="en-IN" dirty="0"/>
              <a:t> linearly separable</a:t>
            </a:r>
          </a:p>
          <a:p>
            <a:r>
              <a:rPr lang="en-IN" dirty="0"/>
              <a:t>Our current model (</a:t>
            </a:r>
            <a:r>
              <a:rPr lang="en-IN" b="1" dirty="0"/>
              <a:t>Hard-margin SVM</a:t>
            </a:r>
            <a:r>
              <a:rPr lang="en-IN" dirty="0"/>
              <a:t>) will never be able to solve this problem as it’ll eventually say there’s no w and b that satisfies this.</a:t>
            </a:r>
          </a:p>
        </p:txBody>
      </p:sp>
      <p:pic>
        <p:nvPicPr>
          <p:cNvPr id="2052" name="Picture 4" descr="Image result for svm almost linearly seperable datra">
            <a:extLst>
              <a:ext uri="{FF2B5EF4-FFF2-40B4-BE49-F238E27FC236}">
                <a16:creationId xmlns:a16="http://schemas.microsoft.com/office/drawing/2014/main" id="{5684B803-5FA2-42CB-A520-49C9B84F4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810" y="1027906"/>
            <a:ext cx="50387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28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EE02-3673-4E34-B7C0-927090D4CBA2}"/>
              </a:ext>
            </a:extLst>
          </p:cNvPr>
          <p:cNvSpPr>
            <a:spLocks noGrp="1"/>
          </p:cNvSpPr>
          <p:nvPr>
            <p:ph type="title"/>
          </p:nvPr>
        </p:nvSpPr>
        <p:spPr>
          <a:xfrm>
            <a:off x="838199" y="0"/>
            <a:ext cx="10515600" cy="1325563"/>
          </a:xfrm>
        </p:spPr>
        <p:txBody>
          <a:bodyPr/>
          <a:lstStyle/>
          <a:p>
            <a:r>
              <a:rPr lang="en-IN" dirty="0"/>
              <a:t>Soft-margin SVM</a:t>
            </a:r>
          </a:p>
        </p:txBody>
      </p:sp>
      <p:pic>
        <p:nvPicPr>
          <p:cNvPr id="5122" name="Picture 2">
            <a:hlinkClick r:id="rId2"/>
            <a:extLst>
              <a:ext uri="{FF2B5EF4-FFF2-40B4-BE49-F238E27FC236}">
                <a16:creationId xmlns:a16="http://schemas.microsoft.com/office/drawing/2014/main" id="{AE57553B-4CA1-45D4-B780-1AFB87031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176" y="1195742"/>
            <a:ext cx="7809647" cy="515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61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720F5-9BBB-4B68-9F9F-82ECE4476807}"/>
              </a:ext>
            </a:extLst>
          </p:cNvPr>
          <p:cNvSpPr>
            <a:spLocks noGrp="1"/>
          </p:cNvSpPr>
          <p:nvPr>
            <p:ph idx="1"/>
          </p:nvPr>
        </p:nvSpPr>
        <p:spPr>
          <a:xfrm>
            <a:off x="838200" y="1006760"/>
            <a:ext cx="10515600" cy="4351338"/>
          </a:xfrm>
        </p:spPr>
        <p:txBody>
          <a:bodyPr>
            <a:normAutofit fontScale="92500"/>
          </a:bodyPr>
          <a:lstStyle/>
          <a:p>
            <a:r>
              <a:rPr lang="en-IN" dirty="0"/>
              <a:t>Making SVM work in almost linearly separable cases</a:t>
            </a:r>
          </a:p>
          <a:p>
            <a:pPr fontAlgn="base"/>
            <a:r>
              <a:rPr lang="en-IN" dirty="0"/>
              <a:t>If the dataset is </a:t>
            </a:r>
            <a:r>
              <a:rPr lang="en-IN" i="1" dirty="0"/>
              <a:t>noisy</a:t>
            </a:r>
            <a:r>
              <a:rPr lang="en-IN" dirty="0"/>
              <a:t> (with some overlap in positive and negative samples), there will be some error in classifying them with the hyper-plane.</a:t>
            </a:r>
          </a:p>
          <a:p>
            <a:pPr fontAlgn="base"/>
            <a:r>
              <a:rPr lang="en-IN" dirty="0"/>
              <a:t>In the latter case the objective will be to minimize the errors in classification along with maximizing the margin and the problem becomes a soft-margin SVM (as opposed to the hard margin SVM without slack variables).</a:t>
            </a:r>
          </a:p>
          <a:p>
            <a:pPr fontAlgn="base"/>
            <a:r>
              <a:rPr lang="en-IN" dirty="0"/>
              <a:t>A </a:t>
            </a:r>
            <a:r>
              <a:rPr lang="en-IN" i="1" dirty="0"/>
              <a:t>slack</a:t>
            </a:r>
            <a:r>
              <a:rPr lang="en-IN" dirty="0"/>
              <a:t> variable per training point is introduced to include the classification errors (for the miss-classified points in the training dataset) in the objective, this can also be thought of adding regularization.</a:t>
            </a:r>
          </a:p>
          <a:p>
            <a:endParaRPr lang="en-IN" dirty="0"/>
          </a:p>
          <a:p>
            <a:endParaRPr lang="en-IN" dirty="0"/>
          </a:p>
          <a:p>
            <a:endParaRPr lang="en-IN" dirty="0"/>
          </a:p>
        </p:txBody>
      </p:sp>
    </p:spTree>
    <p:extLst>
      <p:ext uri="{BB962C8B-B14F-4D97-AF65-F5344CB8AC3E}">
        <p14:creationId xmlns:p14="http://schemas.microsoft.com/office/powerpoint/2010/main" val="10374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10B09B-8EB2-406D-8520-A397287D2036}"/>
                  </a:ext>
                </a:extLst>
              </p:cNvPr>
              <p:cNvSpPr>
                <a:spLocks noGrp="1"/>
              </p:cNvSpPr>
              <p:nvPr>
                <p:ph idx="1"/>
              </p:nvPr>
            </p:nvSpPr>
            <p:spPr>
              <a:xfrm>
                <a:off x="838200" y="1253331"/>
                <a:ext cx="10515600" cy="4351338"/>
              </a:xfrm>
            </p:spPr>
            <p:txBody>
              <a:bodyPr>
                <a:normAutofit fontScale="92500" lnSpcReduction="10000"/>
              </a:bodyPr>
              <a:lstStyle/>
              <a:p>
                <a:r>
                  <a:rPr lang="en-IN" dirty="0"/>
                  <a:t>Slack variables can be thought of as error too</a:t>
                </a:r>
              </a:p>
              <a:p>
                <a:r>
                  <a:rPr lang="en-IN" dirty="0"/>
                  <a:t>For correctly classified points it’s 0</a:t>
                </a:r>
              </a:p>
              <a:p>
                <a:r>
                  <a:rPr lang="en-IN" dirty="0"/>
                  <a:t>For incorrectly classified points it’s their distance from their respective plane</a:t>
                </a:r>
              </a:p>
              <a:p>
                <a:r>
                  <a:rPr lang="en-IN" dirty="0"/>
                  <a:t>As the error increases, that means the incorrectly classified is further away from the correct hyper plane in incorrect direction</a:t>
                </a:r>
              </a:p>
              <a:p>
                <a14:m>
                  <m:oMath xmlns:m="http://schemas.openxmlformats.org/officeDocument/2006/math">
                    <m:r>
                      <a:rPr lang="en-IN" b="0" i="1" smtClean="0">
                        <a:latin typeface="Cambria Math" panose="02040503050406030204" pitchFamily="18" charset="0"/>
                      </a:rPr>
                      <m:t>𝑥𝑖</m:t>
                    </m:r>
                    <m:r>
                      <a:rPr lang="en-IN" b="0" i="1" smtClean="0">
                        <a:latin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smtClean="0">
                            <a:latin typeface="Cambria Math" panose="02040503050406030204" pitchFamily="18" charset="0"/>
                            <a:ea typeface="Cambria Math" panose="02040503050406030204" pitchFamily="18" charset="0"/>
                          </a:rPr>
                          <m:t>𝑖</m:t>
                        </m:r>
                      </m:sub>
                    </m:sSub>
                  </m:oMath>
                </a14:m>
                <a:endParaRPr lang="en-IN" dirty="0"/>
              </a:p>
              <a:p>
                <a:pPr marL="0" indent="0">
                  <a:buNone/>
                </a:pPr>
                <a:r>
                  <a:rPr lang="en-IN" dirty="0"/>
                  <a:t>	</a:t>
                </a:r>
                <a14:m>
                  <m:oMath xmlns:m="http://schemas.openxmlformats.org/officeDocument/2006/math">
                    <m:sSub>
                      <m:sSubPr>
                        <m:ctrlPr>
                          <a:rPr lang="el-GR" b="0" i="1" dirty="0"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dirty="0"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=0,  </m:t>
                    </m:r>
                    <m:r>
                      <a:rPr lang="en-IN" b="0" i="1" smtClean="0">
                        <a:latin typeface="Cambria Math" panose="02040503050406030204" pitchFamily="18" charset="0"/>
                        <a:ea typeface="Cambria Math" panose="02040503050406030204" pitchFamily="18" charset="0"/>
                      </a:rPr>
                      <m:t>𝑖𝑓</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)≥1</m:t>
                    </m:r>
                  </m:oMath>
                </a14:m>
                <a:r>
                  <a:rPr lang="en-IN" dirty="0"/>
                  <a:t>       (for correctly classified points)</a:t>
                </a:r>
              </a:p>
              <a:p>
                <a:pPr marL="0" indent="0">
                  <a:buNone/>
                </a:pPr>
                <a:r>
                  <a:rPr lang="en-IN" dirty="0"/>
                  <a:t>	</a:t>
                </a:r>
                <a:r>
                  <a:rPr lang="el-GR" b="0" dirty="0">
                    <a:ea typeface="Cambria Math" panose="02040503050406030204" pitchFamily="18" charset="0"/>
                  </a:rPr>
                  <a:t> </a:t>
                </a:r>
                <a14:m>
                  <m:oMath xmlns:m="http://schemas.openxmlformats.org/officeDocument/2006/math">
                    <m:sSub>
                      <m:sSubPr>
                        <m:ctrlPr>
                          <a:rPr lang="el-GR" b="0" i="1" dirty="0"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dirty="0" smtClean="0">
                            <a:latin typeface="Cambria Math" panose="02040503050406030204" pitchFamily="18" charset="0"/>
                            <a:ea typeface="Cambria Math" panose="02040503050406030204" pitchFamily="18" charset="0"/>
                          </a:rPr>
                          <m:t>𝑖</m:t>
                        </m:r>
                      </m:sub>
                    </m:sSub>
                    <m:r>
                      <a:rPr lang="en-IN" b="0" i="1" dirty="0" smtClean="0">
                        <a:latin typeface="Cambria Math" panose="02040503050406030204" pitchFamily="18" charset="0"/>
                        <a:ea typeface="Cambria Math" panose="02040503050406030204" pitchFamily="18" charset="0"/>
                      </a:rPr>
                      <m:t>&gt;</m:t>
                    </m:r>
                    <m:r>
                      <a:rPr lang="en-IN" b="0" i="1" smtClean="0">
                        <a:latin typeface="Cambria Math" panose="02040503050406030204" pitchFamily="18" charset="0"/>
                        <a:ea typeface="Cambria Math" panose="02040503050406030204" pitchFamily="18" charset="0"/>
                      </a:rPr>
                      <m:t>0</m:t>
                    </m:r>
                  </m:oMath>
                </a14:m>
                <a:r>
                  <a:rPr lang="en-IN" dirty="0"/>
                  <a:t>, and it is equal to the distance away from the correct</a:t>
                </a:r>
              </a:p>
              <a:p>
                <a:pPr marL="0" indent="0">
                  <a:buNone/>
                </a:pPr>
                <a:r>
                  <a:rPr lang="en-IN" dirty="0"/>
                  <a:t>		   hyperplane in the incorrect direction</a:t>
                </a:r>
              </a:p>
            </p:txBody>
          </p:sp>
        </mc:Choice>
        <mc:Fallback xmlns="">
          <p:sp>
            <p:nvSpPr>
              <p:cNvPr id="3" name="Content Placeholder 2">
                <a:extLst>
                  <a:ext uri="{FF2B5EF4-FFF2-40B4-BE49-F238E27FC236}">
                    <a16:creationId xmlns:a16="http://schemas.microsoft.com/office/drawing/2014/main" id="{5310B09B-8EB2-406D-8520-A397287D2036}"/>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928" t="-2945" r="-522" b="-140"/>
                </a:stretch>
              </a:blipFill>
            </p:spPr>
            <p:txBody>
              <a:bodyPr/>
              <a:lstStyle/>
              <a:p>
                <a:r>
                  <a:rPr lang="en-IN">
                    <a:noFill/>
                  </a:rPr>
                  <a:t> </a:t>
                </a:r>
              </a:p>
            </p:txBody>
          </p:sp>
        </mc:Fallback>
      </mc:AlternateContent>
    </p:spTree>
    <p:extLst>
      <p:ext uri="{BB962C8B-B14F-4D97-AF65-F5344CB8AC3E}">
        <p14:creationId xmlns:p14="http://schemas.microsoft.com/office/powerpoint/2010/main" val="135798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2A0B9-5AC9-4128-8733-962C52994EE9}"/>
                  </a:ext>
                </a:extLst>
              </p:cNvPr>
              <p:cNvSpPr>
                <a:spLocks noGrp="1"/>
              </p:cNvSpPr>
              <p:nvPr>
                <p:ph idx="1"/>
              </p:nvPr>
            </p:nvSpPr>
            <p:spPr>
              <a:xfrm>
                <a:off x="838200" y="696036"/>
                <a:ext cx="10515600" cy="5773003"/>
              </a:xfrm>
            </p:spPr>
            <p:txBody>
              <a:bodyPr>
                <a:normAutofit fontScale="92500" lnSpcReduction="20000"/>
              </a:bodyPr>
              <a:lstStyle/>
              <a:p>
                <a:r>
                  <a:rPr lang="en-IN" b="0" dirty="0"/>
                  <a:t>Previous formulation (</a:t>
                </a:r>
                <a:r>
                  <a:rPr lang="en-IN" b="1" dirty="0"/>
                  <a:t>Hard-margin SVM</a:t>
                </a:r>
                <a:r>
                  <a:rPr lang="en-IN" b="0" dirty="0"/>
                  <a:t>)</a:t>
                </a:r>
              </a:p>
              <a:p>
                <a:pPr marL="0" indent="0">
                  <a:buNone/>
                </a:pPr>
                <a:r>
                  <a:rPr lang="en-IN" b="0"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𝑤</m:t>
                        </m:r>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𝑏</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𝑎𝑟𝑔𝑚𝑎𝑥</m:t>
                        </m:r>
                      </m:e>
                      <m:sub>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𝑏</m:t>
                        </m:r>
                      </m:sub>
                    </m:sSub>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𝑤</m:t>
                            </m:r>
                          </m:e>
                        </m:d>
                      </m:den>
                    </m:f>
                  </m:oMath>
                </a14:m>
                <a:endParaRPr lang="en-IN" b="0" dirty="0"/>
              </a:p>
              <a:p>
                <a:pPr marL="0" indent="0">
                  <a:buNone/>
                </a:pPr>
                <a:endParaRPr lang="en-IN" b="0" dirty="0"/>
              </a:p>
              <a:p>
                <a:pPr marL="0" indent="0">
                  <a:buNone/>
                </a:pPr>
                <a:r>
                  <a:rPr lang="en-IN" b="0" dirty="0"/>
                  <a:t>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  ∀</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𝑦𝑖</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)≥1</m:t>
                    </m:r>
                  </m:oMath>
                </a14:m>
                <a:endParaRPr lang="en-IN" b="0" dirty="0"/>
              </a:p>
              <a:p>
                <a:pPr marL="0" indent="0">
                  <a:buNone/>
                </a:pPr>
                <a:endParaRPr lang="en-IN" b="0" dirty="0"/>
              </a:p>
              <a:p>
                <a:r>
                  <a:rPr lang="en-IN" dirty="0"/>
                  <a:t>New formulation (</a:t>
                </a:r>
                <a:r>
                  <a:rPr lang="en-IN" b="1" dirty="0"/>
                  <a:t>Soft-margin SVM</a:t>
                </a:r>
                <a:r>
                  <a:rPr lang="en-IN" dirty="0"/>
                  <a:t>)</a:t>
                </a:r>
              </a:p>
              <a:p>
                <a:pPr marL="0" indent="0">
                  <a:buNone/>
                </a:pPr>
                <a:r>
                  <a:rPr lang="en-IN" b="0"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𝑤</m:t>
                        </m:r>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𝑏</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𝑎𝑟𝑔𝑚𝑖𝑛</m:t>
                        </m:r>
                      </m:e>
                      <m:sub>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𝑏</m:t>
                        </m:r>
                      </m:sub>
                    </m:sSub>
                    <m:r>
                      <a:rPr lang="en-IN" b="0" i="1" smtClean="0">
                        <a:latin typeface="Cambria Math" panose="02040503050406030204" pitchFamily="18" charset="0"/>
                      </a:rPr>
                      <m:t> </m:t>
                    </m:r>
                    <m:f>
                      <m:fPr>
                        <m:ctrlPr>
                          <a:rPr lang="en-IN" b="0" i="1" smtClean="0">
                            <a:latin typeface="Cambria Math" panose="02040503050406030204" pitchFamily="18" charset="0"/>
                          </a:rPr>
                        </m:ctrlPr>
                      </m:fPr>
                      <m:num>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𝑤</m:t>
                            </m:r>
                          </m:e>
                        </m:d>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smtClean="0">
                                <a:latin typeface="Cambria Math" panose="02040503050406030204" pitchFamily="18" charset="0"/>
                                <a:ea typeface="Cambria Math" panose="02040503050406030204" pitchFamily="18" charset="0"/>
                              </a:rPr>
                              <m:t>𝑖</m:t>
                            </m:r>
                          </m:sub>
                        </m:sSub>
                      </m:e>
                    </m:nary>
                  </m:oMath>
                </a14:m>
                <a:endParaRPr lang="en-IN" b="0" dirty="0"/>
              </a:p>
              <a:p>
                <a:pPr marL="0" indent="0">
                  <a:buNone/>
                </a:pPr>
                <a:r>
                  <a:rPr lang="en-IN" b="0" dirty="0"/>
                  <a:t>				</a:t>
                </a:r>
              </a:p>
              <a:p>
                <a:pPr marL="0" indent="0">
                  <a:buNone/>
                </a:pPr>
                <a:r>
                  <a:rPr lang="en-IN" b="0" dirty="0"/>
                  <a:t>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  ∀</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𝑦𝑖</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)≥1</m:t>
                    </m:r>
                  </m:oMath>
                </a14:m>
                <a:r>
                  <a:rPr lang="en-IN" b="0" dirty="0"/>
                  <a:t> -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smtClean="0">
                            <a:latin typeface="Cambria Math" panose="02040503050406030204" pitchFamily="18" charset="0"/>
                            <a:ea typeface="Cambria Math" panose="02040503050406030204" pitchFamily="18" charset="0"/>
                          </a:rPr>
                          <m:t>𝑖</m:t>
                        </m:r>
                      </m:sub>
                    </m:sSub>
                  </m:oMath>
                </a14:m>
                <a:endParaRPr lang="en-IN" b="0" dirty="0"/>
              </a:p>
              <a:p>
                <a:pPr marL="0" indent="0">
                  <a:buNone/>
                </a:pPr>
                <a:r>
                  <a:rPr lang="en-IN" dirty="0"/>
                  <a:t>			and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smtClean="0">
                            <a:latin typeface="Cambria Math" panose="02040503050406030204" pitchFamily="18" charset="0"/>
                            <a:ea typeface="Cambria Math" panose="02040503050406030204" pitchFamily="18" charset="0"/>
                          </a:rPr>
                          <m:t>𝑖</m:t>
                        </m:r>
                      </m:sub>
                    </m:sSub>
                  </m:oMath>
                </a14:m>
                <a:r>
                  <a:rPr lang="en-IN" b="0" dirty="0"/>
                  <a:t> </a:t>
                </a:r>
                <a14:m>
                  <m:oMath xmlns:m="http://schemas.openxmlformats.org/officeDocument/2006/math">
                    <m:r>
                      <a:rPr lang="en-IN" b="0" i="1" smtClean="0">
                        <a:latin typeface="Cambria Math" panose="02040503050406030204" pitchFamily="18" charset="0"/>
                        <a:ea typeface="Cambria Math" panose="02040503050406030204" pitchFamily="18" charset="0"/>
                      </a:rPr>
                      <m:t>≥</m:t>
                    </m:r>
                  </m:oMath>
                </a14:m>
                <a:r>
                  <a:rPr lang="en-IN" b="0" dirty="0"/>
                  <a:t> 0</a:t>
                </a:r>
              </a:p>
              <a:p>
                <a:pPr marL="0" indent="0">
                  <a:buNone/>
                </a:pPr>
                <a:endParaRPr lang="en-IN" b="0" dirty="0"/>
              </a:p>
              <a:p>
                <a:pPr marL="0" indent="0">
                  <a:buNone/>
                </a:pPr>
                <a:r>
                  <a:rPr lang="en-IN" dirty="0"/>
                  <a:t>(because for correctly classified points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smtClean="0">
                            <a:latin typeface="Cambria Math" panose="02040503050406030204" pitchFamily="18" charset="0"/>
                            <a:ea typeface="Cambria Math" panose="02040503050406030204" pitchFamily="18" charset="0"/>
                          </a:rPr>
                          <m:t>𝑖</m:t>
                        </m:r>
                      </m:sub>
                    </m:sSub>
                  </m:oMath>
                </a14:m>
                <a:r>
                  <a:rPr lang="en-IN" dirty="0"/>
                  <a:t>=0)</a:t>
                </a:r>
              </a:p>
              <a:p>
                <a:pPr marL="0" indent="0">
                  <a:buNone/>
                </a:pPr>
                <a:r>
                  <a:rPr lang="en-IN" b="0" dirty="0"/>
                  <a:t>And we want to minimize errors (misclassification)</a:t>
                </a:r>
              </a:p>
              <a:p>
                <a:pPr marL="0" indent="0">
                  <a:buNone/>
                </a:pPr>
                <a:endParaRPr lang="en-IN" b="0" dirty="0"/>
              </a:p>
              <a:p>
                <a:endParaRPr lang="en-IN" dirty="0"/>
              </a:p>
            </p:txBody>
          </p:sp>
        </mc:Choice>
        <mc:Fallback xmlns="">
          <p:sp>
            <p:nvSpPr>
              <p:cNvPr id="3" name="Content Placeholder 2">
                <a:extLst>
                  <a:ext uri="{FF2B5EF4-FFF2-40B4-BE49-F238E27FC236}">
                    <a16:creationId xmlns:a16="http://schemas.microsoft.com/office/drawing/2014/main" id="{7F62A0B9-5AC9-4128-8733-962C52994EE9}"/>
                  </a:ext>
                </a:extLst>
              </p:cNvPr>
              <p:cNvSpPr>
                <a:spLocks noGrp="1" noRot="1" noChangeAspect="1" noMove="1" noResize="1" noEditPoints="1" noAdjustHandles="1" noChangeArrowheads="1" noChangeShapeType="1" noTextEdit="1"/>
              </p:cNvSpPr>
              <p:nvPr>
                <p:ph idx="1"/>
              </p:nvPr>
            </p:nvSpPr>
            <p:spPr>
              <a:xfrm>
                <a:off x="838200" y="696036"/>
                <a:ext cx="10515600" cy="5773003"/>
              </a:xfrm>
              <a:blipFill>
                <a:blip r:embed="rId2"/>
                <a:stretch>
                  <a:fillRect l="-1043" t="-2640"/>
                </a:stretch>
              </a:blipFill>
            </p:spPr>
            <p:txBody>
              <a:bodyPr/>
              <a:lstStyle/>
              <a:p>
                <a:r>
                  <a:rPr lang="en-IN">
                    <a:noFill/>
                  </a:rPr>
                  <a:t> </a:t>
                </a:r>
              </a:p>
            </p:txBody>
          </p:sp>
        </mc:Fallback>
      </mc:AlternateContent>
    </p:spTree>
    <p:extLst>
      <p:ext uri="{BB962C8B-B14F-4D97-AF65-F5344CB8AC3E}">
        <p14:creationId xmlns:p14="http://schemas.microsoft.com/office/powerpoint/2010/main" val="102863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82BCA-2682-4DB8-A8F9-08671E6681F7}"/>
                  </a:ext>
                </a:extLst>
              </p:cNvPr>
              <p:cNvSpPr>
                <a:spLocks noGrp="1"/>
              </p:cNvSpPr>
              <p:nvPr>
                <p:ph idx="1"/>
              </p:nvPr>
            </p:nvSpPr>
            <p:spPr/>
            <p:txBody>
              <a:bodyPr/>
              <a:lstStyle/>
              <a:p>
                <a:r>
                  <a:rPr lang="en-IN" dirty="0"/>
                  <a:t>Here </a:t>
                </a:r>
                <a14:m>
                  <m:oMath xmlns:m="http://schemas.openxmlformats.org/officeDocument/2006/math">
                    <m:f>
                      <m:fPr>
                        <m:ctrlPr>
                          <a:rPr lang="en-IN" i="1">
                            <a:latin typeface="Cambria Math" panose="02040503050406030204" pitchFamily="18" charset="0"/>
                          </a:rPr>
                        </m:ctrlPr>
                      </m:fPr>
                      <m:num>
                        <m:d>
                          <m:dPr>
                            <m:begChr m:val="‖"/>
                            <m:endChr m:val="‖"/>
                            <m:ctrlPr>
                              <a:rPr lang="en-IN" i="1">
                                <a:latin typeface="Cambria Math" panose="02040503050406030204" pitchFamily="18" charset="0"/>
                              </a:rPr>
                            </m:ctrlPr>
                          </m:dPr>
                          <m:e>
                            <m:r>
                              <a:rPr lang="en-IN" i="1">
                                <a:latin typeface="Cambria Math" panose="02040503050406030204" pitchFamily="18" charset="0"/>
                              </a:rPr>
                              <m:t>𝑤</m:t>
                            </m:r>
                          </m:e>
                        </m:d>
                      </m:num>
                      <m:den>
                        <m:r>
                          <a:rPr lang="en-IN" i="1">
                            <a:latin typeface="Cambria Math" panose="02040503050406030204" pitchFamily="18" charset="0"/>
                          </a:rPr>
                          <m:t>2</m:t>
                        </m:r>
                      </m:den>
                    </m:f>
                  </m:oMath>
                </a14:m>
                <a:r>
                  <a:rPr lang="en-IN" dirty="0"/>
                  <a:t> is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m:rPr>
                            <m:nor/>
                          </m:rPr>
                          <a:rPr lang="en-IN" dirty="0"/>
                          <m:t>margin</m:t>
                        </m:r>
                      </m:den>
                    </m:f>
                  </m:oMath>
                </a14:m>
                <a:r>
                  <a:rPr lang="en-IN" dirty="0"/>
                  <a:t> which is also our regularization term</a:t>
                </a:r>
              </a:p>
              <a:p>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𝑛</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𝜉</m:t>
                            </m:r>
                          </m:e>
                          <m:sub>
                            <m:r>
                              <a:rPr lang="en-IN" i="1">
                                <a:latin typeface="Cambria Math" panose="02040503050406030204" pitchFamily="18" charset="0"/>
                                <a:ea typeface="Cambria Math" panose="02040503050406030204" pitchFamily="18" charset="0"/>
                              </a:rPr>
                              <m:t>𝑖</m:t>
                            </m:r>
                          </m:sub>
                        </m:sSub>
                      </m:e>
                    </m:nary>
                  </m:oMath>
                </a14:m>
                <a:r>
                  <a:rPr lang="en-IN" dirty="0"/>
                  <a:t> is our loss which is the average distance for misclassified points</a:t>
                </a:r>
              </a:p>
              <a:p>
                <a:r>
                  <a:rPr lang="en-IN" dirty="0"/>
                  <a:t>And this is our constraint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i="1">
                        <a:latin typeface="Cambria Math" panose="02040503050406030204" pitchFamily="18" charset="0"/>
                      </a:rPr>
                      <m:t>𝑠</m:t>
                    </m:r>
                    <m:r>
                      <a:rPr lang="en-IN" i="1">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  ∀</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𝑦𝑖</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e>
                      <m:sup>
                        <m:r>
                          <a:rPr lang="en-IN" i="1">
                            <a:latin typeface="Cambria Math" panose="02040503050406030204" pitchFamily="18" charset="0"/>
                            <a:ea typeface="Cambria Math" panose="02040503050406030204" pitchFamily="18" charset="0"/>
                          </a:rPr>
                          <m:t>𝑇</m:t>
                        </m:r>
                      </m:sup>
                    </m:sSup>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𝑏</m:t>
                    </m:r>
                    <m:r>
                      <a:rPr lang="en-IN" i="1">
                        <a:latin typeface="Cambria Math" panose="02040503050406030204" pitchFamily="18" charset="0"/>
                        <a:ea typeface="Cambria Math" panose="02040503050406030204" pitchFamily="18" charset="0"/>
                      </a:rPr>
                      <m:t>)≥1</m:t>
                    </m:r>
                  </m:oMath>
                </a14:m>
                <a:r>
                  <a:rPr lang="en-IN" dirty="0"/>
                  <a:t> -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𝜉</m:t>
                        </m:r>
                      </m:e>
                      <m:sub>
                        <m:r>
                          <a:rPr lang="en-IN" i="1">
                            <a:latin typeface="Cambria Math" panose="02040503050406030204" pitchFamily="18" charset="0"/>
                            <a:ea typeface="Cambria Math" panose="02040503050406030204" pitchFamily="18" charset="0"/>
                          </a:rPr>
                          <m:t>𝑖</m:t>
                        </m:r>
                      </m:sub>
                    </m:sSub>
                    <m:r>
                      <a:rPr lang="en-IN" b="0" i="0" smtClean="0">
                        <a:latin typeface="Cambria Math" panose="02040503050406030204" pitchFamily="18" charset="0"/>
                        <a:ea typeface="Cambria Math" panose="02040503050406030204" pitchFamily="18" charset="0"/>
                      </a:rPr>
                      <m:t> </m:t>
                    </m:r>
                  </m:oMath>
                </a14:m>
                <a:br>
                  <a:rPr lang="en-IN" b="0" dirty="0">
                    <a:ea typeface="Cambria Math" panose="02040503050406030204" pitchFamily="18" charset="0"/>
                  </a:rPr>
                </a:br>
                <a:r>
                  <a:rPr lang="en-IN" dirty="0"/>
                  <a:t>and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𝜉</m:t>
                        </m:r>
                      </m:e>
                      <m:sub>
                        <m:r>
                          <a:rPr lang="en-IN" i="1">
                            <a:latin typeface="Cambria Math" panose="02040503050406030204" pitchFamily="18" charset="0"/>
                            <a:ea typeface="Cambria Math" panose="02040503050406030204" pitchFamily="18" charset="0"/>
                          </a:rPr>
                          <m:t>𝑖</m:t>
                        </m:r>
                      </m:sub>
                    </m:sSub>
                  </m:oMath>
                </a14:m>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a:t> 0</a:t>
                </a:r>
              </a:p>
              <a:p>
                <a:endParaRPr lang="en-IN" dirty="0"/>
              </a:p>
            </p:txBody>
          </p:sp>
        </mc:Choice>
        <mc:Fallback xmlns="">
          <p:sp>
            <p:nvSpPr>
              <p:cNvPr id="3" name="Content Placeholder 2">
                <a:extLst>
                  <a:ext uri="{FF2B5EF4-FFF2-40B4-BE49-F238E27FC236}">
                    <a16:creationId xmlns:a16="http://schemas.microsoft.com/office/drawing/2014/main" id="{8EB82BCA-2682-4DB8-A8F9-08671E6681F7}"/>
                  </a:ext>
                </a:extLst>
              </p:cNvPr>
              <p:cNvSpPr>
                <a:spLocks noGrp="1" noRot="1" noChangeAspect="1" noMove="1" noResize="1" noEditPoints="1" noAdjustHandles="1" noChangeArrowheads="1" noChangeShapeType="1" noTextEdit="1"/>
              </p:cNvSpPr>
              <p:nvPr>
                <p:ph idx="1"/>
              </p:nvPr>
            </p:nvSpPr>
            <p:spPr>
              <a:blipFill>
                <a:blip r:embed="rId2"/>
                <a:stretch>
                  <a:fillRect l="-1043" t="-140"/>
                </a:stretch>
              </a:blipFill>
            </p:spPr>
            <p:txBody>
              <a:bodyPr/>
              <a:lstStyle/>
              <a:p>
                <a:r>
                  <a:rPr lang="en-IN">
                    <a:noFill/>
                  </a:rPr>
                  <a:t> </a:t>
                </a:r>
              </a:p>
            </p:txBody>
          </p:sp>
        </mc:Fallback>
      </mc:AlternateContent>
    </p:spTree>
    <p:extLst>
      <p:ext uri="{BB962C8B-B14F-4D97-AF65-F5344CB8AC3E}">
        <p14:creationId xmlns:p14="http://schemas.microsoft.com/office/powerpoint/2010/main" val="174549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3F8AD7-F3FD-47EF-8612-6B1199B8C864}"/>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𝐸𝑟𝑟𝑜𝑟𝑠</m:t>
                    </m:r>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𝑡𝑒𝑛𝑑𝑒𝑛𝑐𝑦</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𝑡𝑜</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𝑚𝑎𝑘𝑒</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𝑚𝑖𝑠𝑡𝑎𝑘𝑒𝑠</m:t>
                        </m:r>
                      </m:e>
                    </m:d>
                  </m:oMath>
                </a14:m>
                <a:endParaRPr lang="en-IN" b="0" dirty="0">
                  <a:ea typeface="Cambria Math" panose="02040503050406030204" pitchFamily="18" charset="0"/>
                </a:endParaRPr>
              </a:p>
              <a:p>
                <a:r>
                  <a:rPr lang="en-IN" dirty="0"/>
                  <a:t>If C is too high it’ll overfit (high-variance)</a:t>
                </a:r>
              </a:p>
              <a:p>
                <a:r>
                  <a:rPr lang="en-IN" dirty="0"/>
                  <a:t>If C is too low, errors will increase and it’ll underfit</a:t>
                </a:r>
              </a:p>
              <a:p>
                <a:r>
                  <a:rPr lang="en-IN" dirty="0"/>
                  <a:t>C is the hyper parameter (high bias)</a:t>
                </a:r>
              </a:p>
            </p:txBody>
          </p:sp>
        </mc:Choice>
        <mc:Fallback xmlns="">
          <p:sp>
            <p:nvSpPr>
              <p:cNvPr id="3" name="Content Placeholder 2">
                <a:extLst>
                  <a:ext uri="{FF2B5EF4-FFF2-40B4-BE49-F238E27FC236}">
                    <a16:creationId xmlns:a16="http://schemas.microsoft.com/office/drawing/2014/main" id="{473F8AD7-F3FD-47EF-8612-6B1199B8C864}"/>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37986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3634-0950-4061-A6D7-9D59F0082B00}"/>
              </a:ext>
            </a:extLst>
          </p:cNvPr>
          <p:cNvSpPr>
            <a:spLocks noGrp="1"/>
          </p:cNvSpPr>
          <p:nvPr>
            <p:ph type="title"/>
          </p:nvPr>
        </p:nvSpPr>
        <p:spPr/>
        <p:txBody>
          <a:bodyPr>
            <a:normAutofit fontScale="90000"/>
          </a:bodyPr>
          <a:lstStyle/>
          <a:p>
            <a:r>
              <a:rPr lang="en-IN" dirty="0"/>
              <a:t>WHY WE TAKE +1 AND -1 FOR SUPPORT VECTOR PLANES</a:t>
            </a: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229EF8-ABB2-4D55-9B61-0B27FD7377D8}"/>
                  </a:ext>
                </a:extLst>
              </p:cNvPr>
              <p:cNvSpPr>
                <a:spLocks noGrp="1"/>
              </p:cNvSpPr>
              <p:nvPr>
                <p:ph idx="1"/>
              </p:nvPr>
            </p:nvSpPr>
            <p:spPr/>
            <p:txBody>
              <a:bodyPr/>
              <a:lstStyle/>
              <a:p>
                <a:r>
                  <a:rPr lang="en-IN" dirty="0"/>
                  <a:t>Let’s suppose that instead of +1 and -1 we use +K and –K</a:t>
                </a:r>
              </a:p>
              <a:p>
                <a:r>
                  <a:rPr lang="en-IN" dirty="0"/>
                  <a:t>We’re not using +K1 and –K2 because we want the planes to be equally far away from the optimal hyperplane</a:t>
                </a:r>
              </a:p>
              <a:p>
                <a14:m>
                  <m:oMath xmlns:m="http://schemas.openxmlformats.org/officeDocument/2006/math">
                    <m:func>
                      <m:funcPr>
                        <m:ctrlPr>
                          <a:rPr lang="en-IN" i="1" smtClean="0">
                            <a:latin typeface="Cambria Math" panose="02040503050406030204" pitchFamily="18" charset="0"/>
                          </a:rPr>
                        </m:ctrlPr>
                      </m:funcPr>
                      <m:fName>
                        <m:limLow>
                          <m:limLowPr>
                            <m:ctrlPr>
                              <a:rPr lang="en-IN" i="1" smtClean="0">
                                <a:latin typeface="Cambria Math" panose="02040503050406030204" pitchFamily="18" charset="0"/>
                              </a:rPr>
                            </m:ctrlPr>
                          </m:limLowPr>
                          <m:e>
                            <m:r>
                              <m:rPr>
                                <m:sty m:val="p"/>
                              </m:rPr>
                              <a:rPr lang="en-IN" b="0" i="0" smtClean="0">
                                <a:latin typeface="Cambria Math" panose="02040503050406030204" pitchFamily="18" charset="0"/>
                              </a:rPr>
                              <m:t>argmax</m:t>
                            </m:r>
                          </m:e>
                          <m:lim>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𝑏</m:t>
                            </m:r>
                          </m:lim>
                        </m:limLow>
                      </m:fName>
                      <m:e>
                        <m:f>
                          <m:fPr>
                            <m:ctrlPr>
                              <a:rPr lang="en-IN" i="1" smtClean="0">
                                <a:latin typeface="Cambria Math" panose="02040503050406030204" pitchFamily="18" charset="0"/>
                              </a:rPr>
                            </m:ctrlPr>
                          </m:fPr>
                          <m:num>
                            <m:r>
                              <a:rPr lang="en-IN" b="0" i="1" smtClean="0">
                                <a:latin typeface="Cambria Math" panose="02040503050406030204" pitchFamily="18" charset="0"/>
                              </a:rPr>
                              <m:t>2</m:t>
                            </m:r>
                          </m:num>
                          <m:den>
                            <m:d>
                              <m:dPr>
                                <m:begChr m:val="‖"/>
                                <m:endChr m:val="‖"/>
                                <m:ctrlPr>
                                  <a:rPr lang="en-IN" i="1" smtClean="0">
                                    <a:latin typeface="Cambria Math" panose="02040503050406030204" pitchFamily="18" charset="0"/>
                                  </a:rPr>
                                </m:ctrlPr>
                              </m:dPr>
                              <m:e>
                                <m:r>
                                  <a:rPr lang="en-IN" b="0" i="1" smtClean="0">
                                    <a:latin typeface="Cambria Math" panose="02040503050406030204" pitchFamily="18" charset="0"/>
                                  </a:rPr>
                                  <m:t>𝑤</m:t>
                                </m:r>
                              </m:e>
                            </m:d>
                          </m:den>
                        </m:f>
                      </m:e>
                    </m:func>
                    <m:r>
                      <a:rPr lang="en-IN" b="0" i="1" smtClean="0">
                        <a:latin typeface="Cambria Math" panose="02040503050406030204" pitchFamily="18" charset="0"/>
                      </a:rPr>
                      <m:t>=</m:t>
                    </m:r>
                    <m:func>
                      <m:funcPr>
                        <m:ctrlPr>
                          <a:rPr lang="en-IN" i="1" smtClean="0">
                            <a:latin typeface="Cambria Math" panose="02040503050406030204" pitchFamily="18" charset="0"/>
                          </a:rPr>
                        </m:ctrlPr>
                      </m:funcPr>
                      <m:fName>
                        <m:limLow>
                          <m:limLowPr>
                            <m:ctrlPr>
                              <a:rPr lang="en-IN" i="1" smtClean="0">
                                <a:latin typeface="Cambria Math" panose="02040503050406030204" pitchFamily="18" charset="0"/>
                              </a:rPr>
                            </m:ctrlPr>
                          </m:limLowPr>
                          <m:e>
                            <m:r>
                              <m:rPr>
                                <m:sty m:val="p"/>
                              </m:rPr>
                              <a:rPr lang="en-IN" b="0" i="0" smtClean="0">
                                <a:latin typeface="Cambria Math" panose="02040503050406030204" pitchFamily="18" charset="0"/>
                              </a:rPr>
                              <m:t>argmax</m:t>
                            </m:r>
                          </m:e>
                          <m:lim>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𝑏</m:t>
                            </m:r>
                          </m:lim>
                        </m:limLow>
                      </m:fName>
                      <m:e>
                        <m:f>
                          <m:fPr>
                            <m:ctrlPr>
                              <a:rPr lang="en-IN"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𝐾</m:t>
                            </m:r>
                          </m:num>
                          <m:den>
                            <m:d>
                              <m:dPr>
                                <m:begChr m:val="‖"/>
                                <m:endChr m:val="‖"/>
                                <m:ctrlPr>
                                  <a:rPr lang="en-IN" i="1" smtClean="0">
                                    <a:latin typeface="Cambria Math" panose="02040503050406030204" pitchFamily="18" charset="0"/>
                                  </a:rPr>
                                </m:ctrlPr>
                              </m:dPr>
                              <m:e>
                                <m:r>
                                  <a:rPr lang="en-IN" b="0" i="1" smtClean="0">
                                    <a:latin typeface="Cambria Math" panose="02040503050406030204" pitchFamily="18" charset="0"/>
                                  </a:rPr>
                                  <m:t>𝑤</m:t>
                                </m:r>
                              </m:e>
                            </m:d>
                          </m:den>
                        </m:f>
                        <m:r>
                          <a:rPr lang="en-IN" b="0" i="1" smtClean="0">
                            <a:latin typeface="Cambria Math" panose="02040503050406030204" pitchFamily="18" charset="0"/>
                          </a:rPr>
                          <m:t> </m:t>
                        </m:r>
                      </m:e>
                    </m:func>
                  </m:oMath>
                </a14:m>
                <a:r>
                  <a:rPr lang="en-IN" dirty="0"/>
                  <a:t> because K is a constant</a:t>
                </a:r>
              </a:p>
              <a:p>
                <a:r>
                  <a:rPr lang="en-IN" dirty="0"/>
                  <a:t>Hence, from a optimisation stand point if we take 1 or any K it doesn’t matter</a:t>
                </a:r>
              </a:p>
              <a:p>
                <a:r>
                  <a:rPr lang="en-IN" dirty="0"/>
                  <a:t>Source - https://stackoverflow.com/a/21066743/9292995</a:t>
                </a:r>
              </a:p>
            </p:txBody>
          </p:sp>
        </mc:Choice>
        <mc:Fallback xmlns="">
          <p:sp>
            <p:nvSpPr>
              <p:cNvPr id="3" name="Content Placeholder 2">
                <a:extLst>
                  <a:ext uri="{FF2B5EF4-FFF2-40B4-BE49-F238E27FC236}">
                    <a16:creationId xmlns:a16="http://schemas.microsoft.com/office/drawing/2014/main" id="{23229EF8-ABB2-4D55-9B61-0B27FD7377D8}"/>
                  </a:ext>
                </a:extLst>
              </p:cNvPr>
              <p:cNvSpPr>
                <a:spLocks noGrp="1" noRot="1" noChangeAspect="1" noMove="1" noResize="1" noEditPoints="1" noAdjustHandles="1" noChangeArrowheads="1" noChangeShapeType="1" noTextEdit="1"/>
              </p:cNvSpPr>
              <p:nvPr>
                <p:ph idx="1"/>
              </p:nvPr>
            </p:nvSpPr>
            <p:spPr>
              <a:blipFill>
                <a:blip r:embed="rId2"/>
                <a:stretch>
                  <a:fillRect l="-1043" t="-2241" r="-1681"/>
                </a:stretch>
              </a:blipFill>
            </p:spPr>
            <p:txBody>
              <a:bodyPr/>
              <a:lstStyle/>
              <a:p>
                <a:r>
                  <a:rPr lang="en-IN">
                    <a:noFill/>
                  </a:rPr>
                  <a:t> </a:t>
                </a:r>
              </a:p>
            </p:txBody>
          </p:sp>
        </mc:Fallback>
      </mc:AlternateContent>
    </p:spTree>
    <p:extLst>
      <p:ext uri="{BB962C8B-B14F-4D97-AF65-F5344CB8AC3E}">
        <p14:creationId xmlns:p14="http://schemas.microsoft.com/office/powerpoint/2010/main" val="1487313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3634-0950-4061-A6D7-9D59F0082B00}"/>
              </a:ext>
            </a:extLst>
          </p:cNvPr>
          <p:cNvSpPr>
            <a:spLocks noGrp="1"/>
          </p:cNvSpPr>
          <p:nvPr>
            <p:ph type="title"/>
          </p:nvPr>
        </p:nvSpPr>
        <p:spPr/>
        <p:txBody>
          <a:bodyPr/>
          <a:lstStyle/>
          <a:p>
            <a:r>
              <a:rPr lang="en-IN" dirty="0"/>
              <a:t>Hinge loss</a:t>
            </a:r>
          </a:p>
        </p:txBody>
      </p:sp>
      <p:sp>
        <p:nvSpPr>
          <p:cNvPr id="3" name="Content Placeholder 2">
            <a:extLst>
              <a:ext uri="{FF2B5EF4-FFF2-40B4-BE49-F238E27FC236}">
                <a16:creationId xmlns:a16="http://schemas.microsoft.com/office/drawing/2014/main" id="{23229EF8-ABB2-4D55-9B61-0B27FD7377D8}"/>
              </a:ext>
            </a:extLst>
          </p:cNvPr>
          <p:cNvSpPr>
            <a:spLocks noGrp="1"/>
          </p:cNvSpPr>
          <p:nvPr>
            <p:ph idx="1"/>
          </p:nvPr>
        </p:nvSpPr>
        <p:spPr>
          <a:xfrm>
            <a:off x="838200" y="1825625"/>
            <a:ext cx="4498075" cy="4351338"/>
          </a:xfrm>
        </p:spPr>
        <p:txBody>
          <a:bodyPr/>
          <a:lstStyle/>
          <a:p>
            <a:r>
              <a:rPr lang="en-IN" dirty="0"/>
              <a:t>Logistic regression</a:t>
            </a:r>
          </a:p>
          <a:p>
            <a:pPr lvl="1"/>
            <a:r>
              <a:rPr lang="en-IN" dirty="0"/>
              <a:t>Logistic loss + regularization</a:t>
            </a:r>
          </a:p>
          <a:p>
            <a:r>
              <a:rPr lang="en-IN" dirty="0"/>
              <a:t>Linear regression</a:t>
            </a:r>
          </a:p>
          <a:p>
            <a:pPr lvl="1"/>
            <a:r>
              <a:rPr lang="en-IN" dirty="0"/>
              <a:t>Linear loss + regularization</a:t>
            </a:r>
          </a:p>
          <a:p>
            <a:r>
              <a:rPr lang="en-IN" dirty="0"/>
              <a:t>SVM</a:t>
            </a:r>
          </a:p>
          <a:p>
            <a:pPr lvl="1"/>
            <a:r>
              <a:rPr lang="en-IN" dirty="0"/>
              <a:t>Hinge loss + regularization</a:t>
            </a:r>
          </a:p>
          <a:p>
            <a:pPr marL="457200" lvl="1" indent="0">
              <a:buNone/>
            </a:pPr>
            <a:endParaRPr lang="en-IN" dirty="0"/>
          </a:p>
        </p:txBody>
      </p:sp>
      <p:pic>
        <p:nvPicPr>
          <p:cNvPr id="8194" name="Picture 2" descr="Image result for hinge loss">
            <a:extLst>
              <a:ext uri="{FF2B5EF4-FFF2-40B4-BE49-F238E27FC236}">
                <a16:creationId xmlns:a16="http://schemas.microsoft.com/office/drawing/2014/main" id="{C82E2824-97A7-4DB8-82FD-44287CD73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717" y="1690688"/>
            <a:ext cx="7069283" cy="436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123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3634-0950-4061-A6D7-9D59F0082B00}"/>
              </a:ext>
            </a:extLst>
          </p:cNvPr>
          <p:cNvSpPr>
            <a:spLocks noGrp="1"/>
          </p:cNvSpPr>
          <p:nvPr>
            <p:ph type="title"/>
          </p:nvPr>
        </p:nvSpPr>
        <p:spPr/>
        <p:txBody>
          <a:bodyPr/>
          <a:lstStyle/>
          <a:p>
            <a:r>
              <a:rPr lang="en-IN" dirty="0"/>
              <a:t>Hinge loss behaviour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229EF8-ABB2-4D55-9B61-0B27FD7377D8}"/>
                  </a:ext>
                </a:extLst>
              </p:cNvPr>
              <p:cNvSpPr>
                <a:spLocks noGrp="1"/>
              </p:cNvSpPr>
              <p:nvPr>
                <p:ph idx="1"/>
              </p:nvPr>
            </p:nvSpPr>
            <p:spPr>
              <a:xfrm>
                <a:off x="838200" y="2634017"/>
                <a:ext cx="10515600" cy="3542945"/>
              </a:xfrm>
            </p:spPr>
            <p:txBody>
              <a:bodyPr/>
              <a:lstStyle/>
              <a:p>
                <a14:m>
                  <m:oMath xmlns:m="http://schemas.openxmlformats.org/officeDocument/2006/math">
                    <m:r>
                      <a:rPr lang="en-IN" b="0" i="1" smtClean="0">
                        <a:latin typeface="Cambria Math" panose="02040503050406030204" pitchFamily="18" charset="0"/>
                        <a:ea typeface="Cambria Math" panose="02040503050406030204" pitchFamily="18" charset="0"/>
                      </a:rPr>
                      <m:t>𝑦𝑖</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r>
                      <a:rPr lang="en-IN" i="1" dirty="0" smtClean="0">
                        <a:latin typeface="Cambria Math" panose="02040503050406030204" pitchFamily="18" charset="0"/>
                        <a:ea typeface="Cambria Math" panose="02040503050406030204" pitchFamily="18" charset="0"/>
                      </a:rPr>
                      <m:t>≥</m:t>
                    </m:r>
                  </m:oMath>
                </a14:m>
                <a:r>
                  <a:rPr lang="en-IN" dirty="0"/>
                  <a:t> 1,       hinge loss = 0</a:t>
                </a:r>
              </a:p>
              <a:p>
                <a14:m>
                  <m:oMath xmlns:m="http://schemas.openxmlformats.org/officeDocument/2006/math">
                    <m:r>
                      <a:rPr lang="en-IN" b="0" i="1" smtClean="0">
                        <a:latin typeface="Cambria Math" panose="02040503050406030204" pitchFamily="18" charset="0"/>
                        <a:ea typeface="Cambria Math" panose="02040503050406030204" pitchFamily="18" charset="0"/>
                      </a:rPr>
                      <m:t>𝑦𝑖</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r>
                      <a:rPr lang="en-IN" i="1" dirty="0" smtClean="0">
                        <a:latin typeface="Cambria Math" panose="02040503050406030204" pitchFamily="18" charset="0"/>
                        <a:ea typeface="Cambria Math" panose="02040503050406030204" pitchFamily="18" charset="0"/>
                      </a:rPr>
                      <m:t>&lt;</m:t>
                    </m:r>
                  </m:oMath>
                </a14:m>
                <a:r>
                  <a:rPr lang="en-IN" dirty="0"/>
                  <a:t> 1,       hinge loss = 1 - </a:t>
                </a:r>
                <a14:m>
                  <m:oMath xmlns:m="http://schemas.openxmlformats.org/officeDocument/2006/math">
                    <m:r>
                      <a:rPr lang="en-IN" b="0" i="1" smtClean="0">
                        <a:latin typeface="Cambria Math" panose="02040503050406030204" pitchFamily="18" charset="0"/>
                        <a:ea typeface="Cambria Math" panose="02040503050406030204" pitchFamily="18" charset="0"/>
                      </a:rPr>
                      <m:t>𝑦𝑖</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m:t>
                    </m:r>
                  </m:oMath>
                </a14:m>
                <a:r>
                  <a:rPr lang="en-IN" dirty="0"/>
                  <a:t> </a:t>
                </a:r>
              </a:p>
              <a:p>
                <a:r>
                  <a:rPr lang="en-IN" dirty="0"/>
                  <a:t>Or we can also write it as max(0, 1 - </a:t>
                </a:r>
                <a14:m>
                  <m:oMath xmlns:m="http://schemas.openxmlformats.org/officeDocument/2006/math">
                    <m:r>
                      <a:rPr lang="en-IN" b="0" i="1" smtClean="0">
                        <a:latin typeface="Cambria Math" panose="02040503050406030204" pitchFamily="18" charset="0"/>
                        <a:ea typeface="Cambria Math" panose="02040503050406030204" pitchFamily="18" charset="0"/>
                      </a:rPr>
                      <m:t>𝑦𝑖</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m:t>
                    </m:r>
                  </m:oMath>
                </a14:m>
                <a:r>
                  <a:rPr lang="en-IN" dirty="0"/>
                  <a:t> )</a:t>
                </a:r>
              </a:p>
            </p:txBody>
          </p:sp>
        </mc:Choice>
        <mc:Fallback xmlns="">
          <p:sp>
            <p:nvSpPr>
              <p:cNvPr id="3" name="Content Placeholder 2">
                <a:extLst>
                  <a:ext uri="{FF2B5EF4-FFF2-40B4-BE49-F238E27FC236}">
                    <a16:creationId xmlns:a16="http://schemas.microsoft.com/office/drawing/2014/main" id="{23229EF8-ABB2-4D55-9B61-0B27FD7377D8}"/>
                  </a:ext>
                </a:extLst>
              </p:cNvPr>
              <p:cNvSpPr>
                <a:spLocks noGrp="1" noRot="1" noChangeAspect="1" noMove="1" noResize="1" noEditPoints="1" noAdjustHandles="1" noChangeArrowheads="1" noChangeShapeType="1" noTextEdit="1"/>
              </p:cNvSpPr>
              <p:nvPr>
                <p:ph idx="1"/>
              </p:nvPr>
            </p:nvSpPr>
            <p:spPr>
              <a:xfrm>
                <a:off x="838200" y="2634017"/>
                <a:ext cx="10515600" cy="3542945"/>
              </a:xfrm>
              <a:blipFill>
                <a:blip r:embed="rId2"/>
                <a:stretch>
                  <a:fillRect l="-1043" t="-2754"/>
                </a:stretch>
              </a:blipFill>
            </p:spPr>
            <p:txBody>
              <a:bodyPr/>
              <a:lstStyle/>
              <a:p>
                <a:r>
                  <a:rPr lang="en-IN">
                    <a:noFill/>
                  </a:rPr>
                  <a:t> </a:t>
                </a:r>
              </a:p>
            </p:txBody>
          </p:sp>
        </mc:Fallback>
      </mc:AlternateContent>
    </p:spTree>
    <p:extLst>
      <p:ext uri="{BB962C8B-B14F-4D97-AF65-F5344CB8AC3E}">
        <p14:creationId xmlns:p14="http://schemas.microsoft.com/office/powerpoint/2010/main" val="14010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3634-0950-4061-A6D7-9D59F0082B00}"/>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23229EF8-ABB2-4D55-9B61-0B27FD7377D8}"/>
              </a:ext>
            </a:extLst>
          </p:cNvPr>
          <p:cNvSpPr>
            <a:spLocks noGrp="1"/>
          </p:cNvSpPr>
          <p:nvPr>
            <p:ph idx="1"/>
          </p:nvPr>
        </p:nvSpPr>
        <p:spPr/>
        <p:txBody>
          <a:bodyPr>
            <a:normAutofit lnSpcReduction="10000"/>
          </a:bodyPr>
          <a:lstStyle/>
          <a:p>
            <a:r>
              <a:rPr lang="en-IN" dirty="0"/>
              <a:t>GEOMETRIC INTUITION</a:t>
            </a:r>
          </a:p>
          <a:p>
            <a:r>
              <a:rPr lang="en-IN" dirty="0"/>
              <a:t>MATHEMATICAL DERIVATION</a:t>
            </a:r>
          </a:p>
          <a:p>
            <a:r>
              <a:rPr lang="en-IN" dirty="0"/>
              <a:t>WHY WE TAKE +1 AND -1 FOR SUPPORT VECTOR PLANES</a:t>
            </a:r>
          </a:p>
          <a:p>
            <a:r>
              <a:rPr lang="en-IN" dirty="0"/>
              <a:t>LOSS FUNCTION(HINGE LOSS) INTERPRETATION</a:t>
            </a:r>
          </a:p>
          <a:p>
            <a:r>
              <a:rPr lang="en-IN" dirty="0"/>
              <a:t>DUAL FORM OF SVM</a:t>
            </a:r>
          </a:p>
          <a:p>
            <a:r>
              <a:rPr lang="en-IN" dirty="0"/>
              <a:t>KERNEL TRICK FOR SVM</a:t>
            </a:r>
          </a:p>
          <a:p>
            <a:r>
              <a:rPr lang="en-IN" dirty="0"/>
              <a:t>POLYNOMIAL KERNEL</a:t>
            </a:r>
          </a:p>
          <a:p>
            <a:r>
              <a:rPr lang="en-IN" dirty="0"/>
              <a:t>RADIAL BASIS FUNCTION KERNEL (RBF)</a:t>
            </a:r>
          </a:p>
          <a:p>
            <a:r>
              <a:rPr lang="en-IN" dirty="0"/>
              <a:t>SVM REGRESSION</a:t>
            </a:r>
          </a:p>
        </p:txBody>
      </p:sp>
    </p:spTree>
    <p:extLst>
      <p:ext uri="{BB962C8B-B14F-4D97-AF65-F5344CB8AC3E}">
        <p14:creationId xmlns:p14="http://schemas.microsoft.com/office/powerpoint/2010/main" val="193329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143563-1EDE-476A-910F-C252AFFF47A4}"/>
                  </a:ext>
                </a:extLst>
              </p:cNvPr>
              <p:cNvSpPr>
                <a:spLocks noGrp="1"/>
              </p:cNvSpPr>
              <p:nvPr>
                <p:ph idx="1"/>
              </p:nvPr>
            </p:nvSpPr>
            <p:spPr>
              <a:xfrm>
                <a:off x="838200" y="685800"/>
                <a:ext cx="10515600" cy="5491163"/>
              </a:xfrm>
            </p:spPr>
            <p:txBody>
              <a:bodyPr>
                <a:normAutofit/>
              </a:bodyPr>
              <a:lstStyle/>
              <a:p>
                <a:r>
                  <a:rPr lang="en-IN" dirty="0"/>
                  <a:t>We can re-write the soft SVM formulation as a loss minimization formulation so that it’s comes under one framework to understand classification and regression algorithms.</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𝑚𝑖𝑛</m:t>
                        </m:r>
                      </m:e>
                      <m:sub>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𝑏</m:t>
                        </m:r>
                      </m:sub>
                    </m:sSub>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r>
                          <m:rPr>
                            <m:sty m:val="p"/>
                          </m:rPr>
                          <a:rPr lang="en-IN" b="0" i="0" smtClean="0">
                            <a:latin typeface="Cambria Math" panose="02040503050406030204" pitchFamily="18" charset="0"/>
                          </a:rPr>
                          <m:t>max</m:t>
                        </m:r>
                        <m:r>
                          <a:rPr lang="en-IN" b="0" i="1" smtClean="0">
                            <a:latin typeface="Cambria Math" panose="02040503050406030204" pitchFamily="18" charset="0"/>
                          </a:rPr>
                          <m:t>⁡(0, </m:t>
                        </m:r>
                        <m:r>
                          <m:rPr>
                            <m:nor/>
                          </m:rPr>
                          <a:rPr lang="en-IN" dirty="0" smtClean="0"/>
                          <m:t>1 − </m:t>
                        </m:r>
                        <m:r>
                          <a:rPr lang="en-IN" b="0" i="1" smtClean="0">
                            <a:latin typeface="Cambria Math" panose="02040503050406030204" pitchFamily="18" charset="0"/>
                            <a:ea typeface="Cambria Math" panose="02040503050406030204" pitchFamily="18" charset="0"/>
                          </a:rPr>
                          <m:t>𝑦𝑖</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𝜆</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e>
                            </m:d>
                          </m:e>
                          <m:sup>
                            <m:r>
                              <a:rPr lang="en-IN" b="0" i="1" smtClean="0">
                                <a:latin typeface="Cambria Math" panose="02040503050406030204" pitchFamily="18" charset="0"/>
                                <a:ea typeface="Cambria Math" panose="02040503050406030204" pitchFamily="18" charset="0"/>
                              </a:rPr>
                              <m:t>2</m:t>
                            </m:r>
                          </m:sup>
                        </m:sSup>
                      </m:e>
                    </m:nary>
                  </m:oMath>
                </a14:m>
                <a:endParaRPr lang="en-IN" dirty="0"/>
              </a:p>
              <a:p>
                <a:r>
                  <a:rPr lang="en-IN" dirty="0"/>
                  <a:t>In this formulation we don’t need the previous constraints as they as satisfied by using hinge loss and </a:t>
                </a:r>
              </a:p>
              <a:p>
                <a:pPr marL="0" indent="0">
                  <a:buNone/>
                </a:pPr>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𝐿𝑖𝑛𝑒𝑎𝑟</m:t>
                      </m:r>
                      <m:r>
                        <a:rPr lang="en-IN" i="1" dirty="0">
                          <a:latin typeface="Cambria Math" panose="02040503050406030204" pitchFamily="18" charset="0"/>
                        </a:rPr>
                        <m:t> </m:t>
                      </m:r>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𝐿𝑜𝑔𝑖𝑠𝑡𝑖𝑐</m:t>
                      </m:r>
                      <m:r>
                        <a:rPr lang="en-IN" i="1" smtClean="0">
                          <a:latin typeface="Cambria Math" panose="02040503050406030204" pitchFamily="18" charset="0"/>
                          <a:ea typeface="Cambria Math" panose="02040503050406030204" pitchFamily="18" charset="0"/>
                        </a:rPr>
                        <m:t>→</m:t>
                      </m:r>
                      <m:r>
                        <a:rPr lang="en-IN" i="1" dirty="0" smtClean="0">
                          <a:latin typeface="Cambria Math" panose="02040503050406030204" pitchFamily="18" charset="0"/>
                        </a:rPr>
                        <m:t> </m:t>
                      </m:r>
                      <m:r>
                        <a:rPr lang="en-IN" i="1" dirty="0" smtClean="0">
                          <a:latin typeface="Cambria Math" panose="02040503050406030204" pitchFamily="18" charset="0"/>
                        </a:rPr>
                        <m:t>𝑆𝑉𝑀</m:t>
                      </m:r>
                    </m:oMath>
                  </m:oMathPara>
                </a14:m>
                <a:endParaRPr lang="en-IN" dirty="0"/>
              </a:p>
              <a:p>
                <a:pPr marL="0" indent="0">
                  <a:buNone/>
                </a:pPr>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𝐿𝑖𝑛𝑒𝑎𝑟</m:t>
                      </m:r>
                      <m:r>
                        <a:rPr lang="en-IN" i="1" dirty="0" smtClean="0">
                          <a:latin typeface="Cambria Math" panose="02040503050406030204" pitchFamily="18" charset="0"/>
                        </a:rPr>
                        <m:t> </m:t>
                      </m:r>
                      <m:r>
                        <a:rPr lang="en-IN" i="1" dirty="0" smtClean="0">
                          <a:latin typeface="Cambria Math" panose="02040503050406030204" pitchFamily="18" charset="0"/>
                        </a:rPr>
                        <m:t>𝑙𝑜𝑠𝑠</m:t>
                      </m:r>
                      <m:r>
                        <a:rPr lang="en-IN" i="1" dirty="0" smtClean="0">
                          <a:latin typeface="Cambria Math" panose="02040503050406030204" pitchFamily="18" charset="0"/>
                        </a:rPr>
                        <m:t> → </m:t>
                      </m:r>
                      <m:r>
                        <a:rPr lang="en-IN" i="1" dirty="0" smtClean="0">
                          <a:latin typeface="Cambria Math" panose="02040503050406030204" pitchFamily="18" charset="0"/>
                        </a:rPr>
                        <m:t>𝐿𝑜𝑔𝑖𝑠𝑡𝑖𝑐</m:t>
                      </m:r>
                      <m:r>
                        <a:rPr lang="en-IN" i="1" dirty="0" smtClean="0">
                          <a:latin typeface="Cambria Math" panose="02040503050406030204" pitchFamily="18" charset="0"/>
                        </a:rPr>
                        <m:t> </m:t>
                      </m:r>
                      <m:r>
                        <a:rPr lang="en-IN" i="1" dirty="0" smtClean="0">
                          <a:latin typeface="Cambria Math" panose="02040503050406030204" pitchFamily="18" charset="0"/>
                        </a:rPr>
                        <m:t>𝑙𝑜𝑠𝑠</m:t>
                      </m:r>
                      <m:r>
                        <a:rPr lang="en-IN" i="1" dirty="0" smtClean="0">
                          <a:latin typeface="Cambria Math" panose="02040503050406030204" pitchFamily="18" charset="0"/>
                        </a:rPr>
                        <m:t> → </m:t>
                      </m:r>
                      <m:r>
                        <a:rPr lang="en-IN" i="1" dirty="0" smtClean="0">
                          <a:latin typeface="Cambria Math" panose="02040503050406030204" pitchFamily="18" charset="0"/>
                        </a:rPr>
                        <m:t>𝐻𝑖𝑛𝑔𝑒</m:t>
                      </m:r>
                      <m:r>
                        <a:rPr lang="en-IN" i="1" dirty="0" smtClean="0">
                          <a:latin typeface="Cambria Math" panose="02040503050406030204" pitchFamily="18" charset="0"/>
                        </a:rPr>
                        <m:t> </m:t>
                      </m:r>
                      <m:r>
                        <a:rPr lang="en-IN" i="1" dirty="0" smtClean="0">
                          <a:latin typeface="Cambria Math" panose="02040503050406030204" pitchFamily="18" charset="0"/>
                        </a:rPr>
                        <m:t>𝑙𝑜𝑠𝑠</m:t>
                      </m:r>
                    </m:oMath>
                  </m:oMathPara>
                </a14:m>
                <a:endParaRPr lang="en-IN" dirty="0"/>
              </a:p>
              <a:p>
                <a14:m>
                  <m:oMath xmlns:m="http://schemas.openxmlformats.org/officeDocument/2006/math">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e>
                    </m:d>
                  </m:oMath>
                </a14:m>
                <a:r>
                  <a:rPr lang="en-IN" dirty="0"/>
                  <a:t> &gt; 0, So min </a:t>
                </a:r>
                <a14:m>
                  <m:oMath xmlns:m="http://schemas.openxmlformats.org/officeDocument/2006/math">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e>
                    </m:d>
                  </m:oMath>
                </a14:m>
                <a:r>
                  <a:rPr lang="en-IN" dirty="0"/>
                  <a:t> is same as min </a:t>
                </a:r>
                <a14:m>
                  <m:oMath xmlns:m="http://schemas.openxmlformats.org/officeDocument/2006/math">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e>
                        </m:d>
                      </m:e>
                      <m:sup>
                        <m:r>
                          <a:rPr lang="en-IN" b="0" i="1" smtClean="0">
                            <a:latin typeface="Cambria Math" panose="02040503050406030204" pitchFamily="18" charset="0"/>
                            <a:ea typeface="Cambria Math" panose="02040503050406030204" pitchFamily="18" charset="0"/>
                          </a:rPr>
                          <m:t>2</m:t>
                        </m:r>
                      </m:sup>
                    </m:sSup>
                  </m:oMath>
                </a14:m>
                <a:endParaRPr lang="en-IN" dirty="0"/>
              </a:p>
              <a:p>
                <a:r>
                  <a:rPr lang="en-IN" dirty="0"/>
                  <a:t>C was multiplied by loss, </a:t>
                </a:r>
                <a14:m>
                  <m:oMath xmlns:m="http://schemas.openxmlformats.org/officeDocument/2006/math">
                    <m:r>
                      <a:rPr lang="en-IN" b="0" i="1" smtClean="0">
                        <a:latin typeface="Cambria Math" panose="02040503050406030204" pitchFamily="18" charset="0"/>
                        <a:ea typeface="Cambria Math" panose="02040503050406030204" pitchFamily="18" charset="0"/>
                      </a:rPr>
                      <m:t>𝜆</m:t>
                    </m:r>
                  </m:oMath>
                </a14:m>
                <a:r>
                  <a:rPr lang="en-IN" dirty="0"/>
                  <a:t> is multiplied by </a:t>
                </a:r>
                <a:r>
                  <a:rPr lang="en-IN" dirty="0" err="1"/>
                  <a:t>regulariser</a:t>
                </a:r>
                <a:endParaRPr lang="en-IN" dirty="0"/>
              </a:p>
              <a:p>
                <a:r>
                  <a:rPr lang="en-IN" dirty="0">
                    <a:ea typeface="Cambria Math" panose="02040503050406030204" pitchFamily="18" charset="0"/>
                  </a:rPr>
                  <a:t>I</a:t>
                </a:r>
                <a:r>
                  <a:rPr lang="en-IN" b="0" i="0" dirty="0">
                    <a:ea typeface="Cambria Math" panose="02040503050406030204" pitchFamily="18" charset="0"/>
                  </a:rPr>
                  <a:t>ncreasing λ leads to underfit</a:t>
                </a:r>
                <a:endParaRPr lang="en-IN" b="0" dirty="0">
                  <a:ea typeface="Cambria Math" panose="02040503050406030204" pitchFamily="18" charset="0"/>
                </a:endParaRPr>
              </a:p>
              <a:p>
                <a:r>
                  <a:rPr lang="en-IN" dirty="0"/>
                  <a:t>Reducing </a:t>
                </a:r>
                <a14:m>
                  <m:oMath xmlns:m="http://schemas.openxmlformats.org/officeDocument/2006/math">
                    <m:r>
                      <a:rPr lang="en-IN" b="0" i="1" smtClean="0">
                        <a:latin typeface="Cambria Math" panose="02040503050406030204" pitchFamily="18" charset="0"/>
                        <a:ea typeface="Cambria Math" panose="02040503050406030204" pitchFamily="18" charset="0"/>
                      </a:rPr>
                      <m:t>𝜆</m:t>
                    </m:r>
                  </m:oMath>
                </a14:m>
                <a:r>
                  <a:rPr lang="en-IN" dirty="0"/>
                  <a:t> leads to overfitting</a:t>
                </a:r>
              </a:p>
              <a:p>
                <a:endParaRPr lang="en-IN" dirty="0"/>
              </a:p>
            </p:txBody>
          </p:sp>
        </mc:Choice>
        <mc:Fallback xmlns="">
          <p:sp>
            <p:nvSpPr>
              <p:cNvPr id="3" name="Content Placeholder 2">
                <a:extLst>
                  <a:ext uri="{FF2B5EF4-FFF2-40B4-BE49-F238E27FC236}">
                    <a16:creationId xmlns:a16="http://schemas.microsoft.com/office/drawing/2014/main" id="{72143563-1EDE-476A-910F-C252AFFF47A4}"/>
                  </a:ext>
                </a:extLst>
              </p:cNvPr>
              <p:cNvSpPr>
                <a:spLocks noGrp="1" noRot="1" noChangeAspect="1" noMove="1" noResize="1" noEditPoints="1" noAdjustHandles="1" noChangeArrowheads="1" noChangeShapeType="1" noTextEdit="1"/>
              </p:cNvSpPr>
              <p:nvPr>
                <p:ph idx="1"/>
              </p:nvPr>
            </p:nvSpPr>
            <p:spPr>
              <a:xfrm>
                <a:off x="838200" y="685800"/>
                <a:ext cx="10515600" cy="5491163"/>
              </a:xfrm>
              <a:blipFill>
                <a:blip r:embed="rId2"/>
                <a:stretch>
                  <a:fillRect l="-1043" t="-1889" b="-3111"/>
                </a:stretch>
              </a:blipFill>
            </p:spPr>
            <p:txBody>
              <a:bodyPr/>
              <a:lstStyle/>
              <a:p>
                <a:r>
                  <a:rPr lang="en-IN">
                    <a:noFill/>
                  </a:rPr>
                  <a:t> </a:t>
                </a:r>
              </a:p>
            </p:txBody>
          </p:sp>
        </mc:Fallback>
      </mc:AlternateContent>
    </p:spTree>
    <p:extLst>
      <p:ext uri="{BB962C8B-B14F-4D97-AF65-F5344CB8AC3E}">
        <p14:creationId xmlns:p14="http://schemas.microsoft.com/office/powerpoint/2010/main" val="2477980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C2E4-77EC-4BC2-A6B6-3D1DB043FF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F81FCE-089D-4655-A609-CA5174BBDD9E}"/>
              </a:ext>
            </a:extLst>
          </p:cNvPr>
          <p:cNvSpPr>
            <a:spLocks noGrp="1"/>
          </p:cNvSpPr>
          <p:nvPr>
            <p:ph idx="1"/>
          </p:nvPr>
        </p:nvSpPr>
        <p:spPr/>
        <p:txBody>
          <a:bodyPr/>
          <a:lstStyle/>
          <a:p>
            <a:endParaRPr lang="en-IN"/>
          </a:p>
        </p:txBody>
      </p:sp>
      <p:pic>
        <p:nvPicPr>
          <p:cNvPr id="1026" name="Picture 2">
            <a:hlinkClick r:id="rId2"/>
            <a:extLst>
              <a:ext uri="{FF2B5EF4-FFF2-40B4-BE49-F238E27FC236}">
                <a16:creationId xmlns:a16="http://schemas.microsoft.com/office/drawing/2014/main" id="{E259515A-1D05-47E8-AC7B-A0D425D7E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93807"/>
            <a:ext cx="10353837" cy="558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34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3634-0950-4061-A6D7-9D59F0082B00}"/>
              </a:ext>
            </a:extLst>
          </p:cNvPr>
          <p:cNvSpPr>
            <a:spLocks noGrp="1"/>
          </p:cNvSpPr>
          <p:nvPr>
            <p:ph type="title"/>
          </p:nvPr>
        </p:nvSpPr>
        <p:spPr>
          <a:xfrm>
            <a:off x="838200" y="365125"/>
            <a:ext cx="10515600" cy="257175"/>
          </a:xfrm>
        </p:spPr>
        <p:txBody>
          <a:bodyPr>
            <a:normAutofit fontScale="90000"/>
          </a:bodyPr>
          <a:lstStyle/>
          <a:p>
            <a:r>
              <a:rPr lang="en-IN" dirty="0"/>
              <a:t>Dual form of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229EF8-ABB2-4D55-9B61-0B27FD7377D8}"/>
                  </a:ext>
                </a:extLst>
              </p:cNvPr>
              <p:cNvSpPr>
                <a:spLocks noGrp="1"/>
              </p:cNvSpPr>
              <p:nvPr>
                <p:ph idx="1"/>
              </p:nvPr>
            </p:nvSpPr>
            <p:spPr>
              <a:xfrm>
                <a:off x="838200" y="774700"/>
                <a:ext cx="10515600" cy="5718175"/>
              </a:xfrm>
            </p:spPr>
            <p:txBody>
              <a:bodyPr/>
              <a:lstStyle/>
              <a:p>
                <a:pPr marL="0" indent="0">
                  <a:buNone/>
                </a:pPr>
                <a:r>
                  <a:rPr lang="en-IN" dirty="0"/>
                  <a:t>		  Soft-margin SVM</a:t>
                </a:r>
                <a:endParaRPr lang="en-I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𝑤</m:t>
                          </m:r>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𝑏</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𝑎𝑟𝑔𝑚𝑖𝑛</m:t>
                          </m:r>
                        </m:e>
                        <m:sub>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𝑏</m:t>
                          </m:r>
                        </m:sub>
                      </m:sSub>
                      <m:r>
                        <a:rPr lang="en-IN" b="0" i="1" smtClean="0">
                          <a:latin typeface="Cambria Math" panose="02040503050406030204" pitchFamily="18" charset="0"/>
                        </a:rPr>
                        <m:t> </m:t>
                      </m:r>
                      <m:f>
                        <m:fPr>
                          <m:ctrlPr>
                            <a:rPr lang="en-IN" b="0" i="1" smtClean="0">
                              <a:latin typeface="Cambria Math" panose="02040503050406030204" pitchFamily="18" charset="0"/>
                            </a:rPr>
                          </m:ctrlPr>
                        </m:fPr>
                        <m:num>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𝑤</m:t>
                              </m:r>
                            </m:e>
                          </m:d>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smtClean="0">
                                  <a:latin typeface="Cambria Math" panose="02040503050406030204" pitchFamily="18" charset="0"/>
                                  <a:ea typeface="Cambria Math" panose="02040503050406030204" pitchFamily="18" charset="0"/>
                                </a:rPr>
                                <m:t>𝑖</m:t>
                              </m:r>
                            </m:sub>
                          </m:sSub>
                        </m:e>
                      </m:nary>
                    </m:oMath>
                  </m:oMathPara>
                </a14:m>
                <a:endParaRPr lang="en-IN" b="0" i="1" dirty="0">
                  <a:latin typeface="Cambria Math" panose="02040503050406030204" pitchFamily="18" charset="0"/>
                  <a:ea typeface="Cambria Math" panose="02040503050406030204" pitchFamily="18" charset="0"/>
                </a:endParaRPr>
              </a:p>
              <a:p>
                <a:pPr marL="0" indent="0">
                  <a:buNone/>
                </a:pPr>
                <a:r>
                  <a:rPr lang="en-IN" b="0" dirty="0"/>
                  <a:t>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  ∀</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𝑦𝑖</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)≥1</m:t>
                    </m:r>
                  </m:oMath>
                </a14:m>
                <a:r>
                  <a:rPr lang="en-IN" b="0" dirty="0"/>
                  <a:t> -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smtClean="0">
                            <a:latin typeface="Cambria Math" panose="02040503050406030204" pitchFamily="18" charset="0"/>
                            <a:ea typeface="Cambria Math" panose="02040503050406030204" pitchFamily="18" charset="0"/>
                          </a:rPr>
                          <m:t>𝑖</m:t>
                        </m:r>
                      </m:sub>
                    </m:sSub>
                  </m:oMath>
                </a14:m>
                <a:endParaRPr lang="en-IN" b="0" dirty="0"/>
              </a:p>
              <a:p>
                <a:pPr marL="0" indent="0">
                  <a:buNone/>
                </a:pPr>
                <a:r>
                  <a:rPr lang="en-IN" dirty="0"/>
                  <a:t>			and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𝜉</m:t>
                        </m:r>
                      </m:e>
                      <m:sub>
                        <m:r>
                          <a:rPr lang="en-IN" b="0" i="1" smtClean="0">
                            <a:latin typeface="Cambria Math" panose="02040503050406030204" pitchFamily="18" charset="0"/>
                            <a:ea typeface="Cambria Math" panose="02040503050406030204" pitchFamily="18" charset="0"/>
                          </a:rPr>
                          <m:t>𝑖</m:t>
                        </m:r>
                      </m:sub>
                    </m:sSub>
                  </m:oMath>
                </a14:m>
                <a:r>
                  <a:rPr lang="en-IN" b="0" dirty="0"/>
                  <a:t> </a:t>
                </a:r>
                <a14:m>
                  <m:oMath xmlns:m="http://schemas.openxmlformats.org/officeDocument/2006/math">
                    <m:r>
                      <a:rPr lang="en-IN" b="0" i="1" smtClean="0">
                        <a:latin typeface="Cambria Math" panose="02040503050406030204" pitchFamily="18" charset="0"/>
                        <a:ea typeface="Cambria Math" panose="02040503050406030204" pitchFamily="18" charset="0"/>
                      </a:rPr>
                      <m:t>≥</m:t>
                    </m:r>
                  </m:oMath>
                </a14:m>
                <a:r>
                  <a:rPr lang="en-IN" b="0" dirty="0"/>
                  <a:t> 0</a:t>
                </a:r>
              </a:p>
              <a:p>
                <a:endParaRPr lang="en-IN" dirty="0"/>
              </a:p>
            </p:txBody>
          </p:sp>
        </mc:Choice>
        <mc:Fallback>
          <p:sp>
            <p:nvSpPr>
              <p:cNvPr id="3" name="Content Placeholder 2">
                <a:extLst>
                  <a:ext uri="{FF2B5EF4-FFF2-40B4-BE49-F238E27FC236}">
                    <a16:creationId xmlns:a16="http://schemas.microsoft.com/office/drawing/2014/main" id="{23229EF8-ABB2-4D55-9B61-0B27FD7377D8}"/>
                  </a:ext>
                </a:extLst>
              </p:cNvPr>
              <p:cNvSpPr>
                <a:spLocks noGrp="1" noRot="1" noChangeAspect="1" noMove="1" noResize="1" noEditPoints="1" noAdjustHandles="1" noChangeArrowheads="1" noChangeShapeType="1" noTextEdit="1"/>
              </p:cNvSpPr>
              <p:nvPr>
                <p:ph idx="1"/>
              </p:nvPr>
            </p:nvSpPr>
            <p:spPr>
              <a:xfrm>
                <a:off x="838200" y="774700"/>
                <a:ext cx="10515600" cy="5718175"/>
              </a:xfrm>
              <a:blipFill>
                <a:blip r:embed="rId2"/>
                <a:stretch>
                  <a:fillRect t="-1706"/>
                </a:stretch>
              </a:blipFill>
            </p:spPr>
            <p:txBody>
              <a:bodyPr/>
              <a:lstStyle/>
              <a:p>
                <a:r>
                  <a:rPr lang="en-IN">
                    <a:noFill/>
                  </a:rPr>
                  <a:t> </a:t>
                </a:r>
              </a:p>
            </p:txBody>
          </p:sp>
        </mc:Fallback>
      </mc:AlternateContent>
      <p:pic>
        <p:nvPicPr>
          <p:cNvPr id="11268" name="Picture 4">
            <a:extLst>
              <a:ext uri="{FF2B5EF4-FFF2-40B4-BE49-F238E27FC236}">
                <a16:creationId xmlns:a16="http://schemas.microsoft.com/office/drawing/2014/main" id="{D2B36E61-588C-4B40-A5CC-29FE759FA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924" y="3641757"/>
            <a:ext cx="5019675" cy="244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1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8B8D-041B-4A85-949C-4F06A3DCF79D}"/>
              </a:ext>
            </a:extLst>
          </p:cNvPr>
          <p:cNvSpPr>
            <a:spLocks noGrp="1"/>
          </p:cNvSpPr>
          <p:nvPr>
            <p:ph type="title"/>
          </p:nvPr>
        </p:nvSpPr>
        <p:spPr/>
        <p:txBody>
          <a:bodyPr/>
          <a:lstStyle/>
          <a:p>
            <a:r>
              <a:rPr lang="en-IN" dirty="0"/>
              <a:t>Rules for dual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B320D-E107-40EE-B41C-71B4DD831B25}"/>
                  </a:ext>
                </a:extLst>
              </p:cNvPr>
              <p:cNvSpPr>
                <a:spLocks noGrp="1"/>
              </p:cNvSpPr>
              <p:nvPr>
                <p:ph idx="1"/>
              </p:nvPr>
            </p:nvSpPr>
            <p:spPr/>
            <p:txBody>
              <a:bodyPr/>
              <a:lstStyle/>
              <a:p>
                <a:pPr marL="514350" indent="-514350">
                  <a:buFont typeface="+mj-lt"/>
                  <a:buAutoNum type="arabicPeriod"/>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ea typeface="Cambria Math" panose="02040503050406030204" pitchFamily="18" charset="0"/>
                          </a:rPr>
                          <m:t>𝑖</m:t>
                        </m:r>
                      </m:sub>
                    </m:sSub>
                  </m:oMath>
                </a14:m>
                <a:endParaRPr lang="en-IN" dirty="0"/>
              </a:p>
              <a:p>
                <a:pPr marL="514350" indent="-514350">
                  <a:buFont typeface="+mj-lt"/>
                  <a:buAutoNum type="arabicPeriod"/>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m:t>
                            </m:r>
                          </m:sup>
                        </m:sSup>
                        <m:r>
                          <a:rPr lang="en-IN" b="0" i="1" smtClean="0">
                            <a:latin typeface="Cambria Math" panose="02040503050406030204" pitchFamily="18" charset="0"/>
                          </a:rPr>
                          <m:t>𝑠</m:t>
                        </m:r>
                      </m:sub>
                    </m:sSub>
                  </m:oMath>
                </a14:m>
                <a:r>
                  <a:rPr lang="en-IN" dirty="0"/>
                  <a:t> occur only in the form of </a:t>
                </a:r>
                <a14:m>
                  <m:oMath xmlns:m="http://schemas.openxmlformats.org/officeDocument/2006/math">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𝑗</m:t>
                        </m:r>
                      </m:sub>
                    </m:sSub>
                  </m:oMath>
                </a14:m>
                <a:endParaRPr lang="en-IN" dirty="0"/>
              </a:p>
              <a:p>
                <a:pPr marL="514350" indent="-514350">
                  <a:buFont typeface="+mj-lt"/>
                  <a:buAutoNum type="arabicPeriod"/>
                </a:pPr>
                <a:r>
                  <a:rPr lang="en-IN" dirty="0"/>
                  <a:t>f(</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𝑞</m:t>
                        </m:r>
                      </m:sub>
                    </m:sSub>
                    <m:r>
                      <a:rPr lang="en-IN" b="0" i="1" smtClean="0">
                        <a:latin typeface="Cambria Math" panose="02040503050406030204" pitchFamily="18" charset="0"/>
                      </a:rPr>
                      <m:t>)</m:t>
                    </m:r>
                  </m:oMath>
                </a14:m>
                <a:r>
                  <a:rPr lang="en-IN" dirty="0"/>
                  <a:t> =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ea typeface="Cambria Math" panose="02040503050406030204" pitchFamily="18" charset="0"/>
                              </a:rPr>
                              <m:t>𝑖</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𝑖</m:t>
                            </m:r>
                          </m:sub>
                        </m:sSub>
                      </m:e>
                    </m:nary>
                  </m:oMath>
                </a14:m>
                <a:r>
                  <a:rPr lang="en-IN" b="0" dirty="0"/>
                  <a:t> </a:t>
                </a:r>
                <a14:m>
                  <m:oMath xmlns:m="http://schemas.openxmlformats.org/officeDocument/2006/math">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𝑗</m:t>
                        </m:r>
                      </m:sub>
                    </m:sSub>
                    <m:r>
                      <a:rPr lang="en-IN" i="1" dirty="0" smtClean="0">
                        <a:latin typeface="Cambria Math" panose="02040503050406030204" pitchFamily="18" charset="0"/>
                      </a:rPr>
                      <m:t>+</m:t>
                    </m:r>
                    <m:r>
                      <a:rPr lang="en-IN" i="1" dirty="0" smtClean="0">
                        <a:latin typeface="Cambria Math" panose="02040503050406030204" pitchFamily="18" charset="0"/>
                      </a:rPr>
                      <m:t>𝑏</m:t>
                    </m:r>
                  </m:oMath>
                </a14:m>
                <a:r>
                  <a:rPr lang="en-IN" dirty="0"/>
                  <a:t> where f(</a:t>
                </a:r>
                <a:r>
                  <a:rPr lang="en-IN" dirty="0" err="1"/>
                  <a:t>xq</a:t>
                </a:r>
                <a:r>
                  <a:rPr lang="en-IN" dirty="0"/>
                  <a:t>) = </a:t>
                </a:r>
                <a14:m>
                  <m:oMath xmlns:m="http://schemas.openxmlformats.org/officeDocument/2006/math">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oMath>
                </a14:m>
                <a:r>
                  <a:rPr lang="en-IN" dirty="0"/>
                  <a:t>) </a:t>
                </a:r>
              </a:p>
              <a:p>
                <a:pPr marL="514350" indent="-514350">
                  <a:buFont typeface="+mj-lt"/>
                  <a:buAutoNum type="arabicPeriod"/>
                </a:pP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ea typeface="Cambria Math" panose="02040503050406030204" pitchFamily="18" charset="0"/>
                          </a:rPr>
                          <m:t>𝑖</m:t>
                        </m:r>
                      </m:sub>
                    </m:sSub>
                  </m:oMath>
                </a14:m>
                <a:r>
                  <a:rPr lang="en-IN" dirty="0"/>
                  <a:t> </a:t>
                </a:r>
                <a14:m>
                  <m:oMath xmlns:m="http://schemas.openxmlformats.org/officeDocument/2006/math">
                    <m:r>
                      <a:rPr lang="en-IN" i="1" dirty="0" smtClean="0">
                        <a:latin typeface="Cambria Math" panose="02040503050406030204" pitchFamily="18" charset="0"/>
                        <a:ea typeface="Cambria Math" panose="02040503050406030204" pitchFamily="18" charset="0"/>
                      </a:rPr>
                      <m:t>&gt;</m:t>
                    </m:r>
                    <m:r>
                      <a:rPr lang="en-IN" b="0" i="1" dirty="0" smtClean="0">
                        <a:latin typeface="Cambria Math" panose="02040503050406030204" pitchFamily="18" charset="0"/>
                        <a:ea typeface="Cambria Math" panose="02040503050406030204" pitchFamily="18" charset="0"/>
                      </a:rPr>
                      <m:t>0 </m:t>
                    </m:r>
                    <m:r>
                      <a:rPr lang="en-IN" b="0" i="1" dirty="0" smtClean="0">
                        <a:latin typeface="Cambria Math" panose="02040503050406030204" pitchFamily="18" charset="0"/>
                        <a:ea typeface="Cambria Math" panose="02040503050406030204" pitchFamily="18" charset="0"/>
                      </a:rPr>
                      <m:t>𝑓𝑜𝑟</m:t>
                    </m:r>
                    <m:r>
                      <a:rPr lang="en-IN" b="0" i="1" dirty="0" smtClean="0">
                        <a:latin typeface="Cambria Math" panose="02040503050406030204" pitchFamily="18" charset="0"/>
                        <a:ea typeface="Cambria Math" panose="02040503050406030204" pitchFamily="18" charset="0"/>
                      </a:rPr>
                      <m:t> </m:t>
                    </m:r>
                    <m:r>
                      <a:rPr lang="en-IN" b="0" i="1" dirty="0" smtClean="0">
                        <a:latin typeface="Cambria Math" panose="02040503050406030204" pitchFamily="18" charset="0"/>
                        <a:ea typeface="Cambria Math" panose="02040503050406030204" pitchFamily="18" charset="0"/>
                      </a:rPr>
                      <m:t>𝑠𝑢𝑝𝑝𝑜𝑟𝑡</m:t>
                    </m:r>
                    <m:r>
                      <a:rPr lang="en-IN" b="0" i="1" dirty="0" smtClean="0">
                        <a:latin typeface="Cambria Math" panose="02040503050406030204" pitchFamily="18" charset="0"/>
                        <a:ea typeface="Cambria Math" panose="02040503050406030204" pitchFamily="18" charset="0"/>
                      </a:rPr>
                      <m:t> </m:t>
                    </m:r>
                    <m:r>
                      <a:rPr lang="en-IN" b="0" i="1" dirty="0" smtClean="0">
                        <a:latin typeface="Cambria Math" panose="02040503050406030204" pitchFamily="18" charset="0"/>
                        <a:ea typeface="Cambria Math" panose="02040503050406030204" pitchFamily="18" charset="0"/>
                      </a:rPr>
                      <m:t>𝑣𝑒𝑐𝑡𝑜𝑟𝑠</m:t>
                    </m:r>
                  </m:oMath>
                </a14:m>
                <a:endParaRPr lang="en-IN" dirty="0"/>
              </a:p>
            </p:txBody>
          </p:sp>
        </mc:Choice>
        <mc:Fallback xmlns="">
          <p:sp>
            <p:nvSpPr>
              <p:cNvPr id="3" name="Content Placeholder 2">
                <a:extLst>
                  <a:ext uri="{FF2B5EF4-FFF2-40B4-BE49-F238E27FC236}">
                    <a16:creationId xmlns:a16="http://schemas.microsoft.com/office/drawing/2014/main" id="{075B320D-E107-40EE-B41C-71B4DD831B2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pic>
        <p:nvPicPr>
          <p:cNvPr id="4" name="Picture 4">
            <a:extLst>
              <a:ext uri="{FF2B5EF4-FFF2-40B4-BE49-F238E27FC236}">
                <a16:creationId xmlns:a16="http://schemas.microsoft.com/office/drawing/2014/main" id="{7979E730-F119-4FFE-9AB3-7DACAACF2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091" y="3735420"/>
            <a:ext cx="5019675" cy="2441543"/>
          </a:xfrm>
          <a:prstGeom prst="rect">
            <a:avLst/>
          </a:prstGeom>
          <a:noFill/>
          <a:effectLst>
            <a:glow>
              <a:schemeClr val="accent1">
                <a:alpha val="42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030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B7447-B866-4B2D-8CE2-F8A66DA05484}"/>
                  </a:ext>
                </a:extLst>
              </p:cNvPr>
              <p:cNvSpPr>
                <a:spLocks noGrp="1"/>
              </p:cNvSpPr>
              <p:nvPr>
                <p:ph idx="1"/>
              </p:nvPr>
            </p:nvSpPr>
            <p:spPr>
              <a:xfrm>
                <a:off x="838200" y="982639"/>
                <a:ext cx="10515600" cy="5194324"/>
              </a:xfrm>
            </p:spPr>
            <p:txBody>
              <a:bodyPr>
                <a:normAutofit/>
              </a:bodyPr>
              <a:lstStyle/>
              <a:p>
                <a:r>
                  <a:rPr lang="en-IN" dirty="0"/>
                  <a:t>Now we replace </a:t>
                </a:r>
                <a14:m>
                  <m:oMath xmlns:m="http://schemas.openxmlformats.org/officeDocument/2006/math">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𝑗</m:t>
                        </m:r>
                      </m:sub>
                    </m:sSub>
                  </m:oMath>
                </a14:m>
                <a:r>
                  <a:rPr lang="en-IN" dirty="0"/>
                  <a:t> with Sim(</a:t>
                </a:r>
                <a14:m>
                  <m:oMath xmlns:m="http://schemas.openxmlformats.org/officeDocument/2006/math">
                    <m:sSub>
                      <m:sSubPr>
                        <m:ctrlPr>
                          <a:rPr lang="en-IN" b="0"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𝑥</m:t>
                        </m:r>
                      </m:e>
                      <m:sub>
                        <m:r>
                          <a:rPr lang="en-IN" b="0" i="1" smtClean="0">
                            <a:latin typeface="Cambria Math" panose="02040503050406030204" pitchFamily="18" charset="0"/>
                          </a:rPr>
                          <m:t>𝑗</m:t>
                        </m:r>
                      </m:sub>
                    </m:sSub>
                  </m:oMath>
                </a14:m>
                <a:r>
                  <a:rPr lang="en-IN" dirty="0"/>
                  <a:t>) </a:t>
                </a:r>
              </a:p>
              <a:p>
                <a:r>
                  <a:rPr lang="en-IN" dirty="0"/>
                  <a:t>If </a:t>
                </a:r>
                <a14:m>
                  <m:oMath xmlns:m="http://schemas.openxmlformats.org/officeDocument/2006/math">
                    <m:d>
                      <m:dPr>
                        <m:begChr m:val="‖"/>
                        <m:endChr m:val="‖"/>
                        <m:ctrlPr>
                          <a:rPr lang="en-IN"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𝑖</m:t>
                            </m:r>
                          </m:sub>
                        </m:sSub>
                      </m:e>
                    </m:d>
                    <m:r>
                      <a:rPr lang="en-IN" b="0" i="1" smtClean="0">
                        <a:latin typeface="Cambria Math" panose="02040503050406030204" pitchFamily="18" charset="0"/>
                      </a:rPr>
                      <m:t> </m:t>
                    </m:r>
                    <m:r>
                      <a:rPr lang="en-IN" b="0" i="1" smtClean="0">
                        <a:latin typeface="Cambria Math" panose="02040503050406030204" pitchFamily="18" charset="0"/>
                      </a:rPr>
                      <m:t>𝑎𝑛𝑑</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𝑗</m:t>
                            </m:r>
                          </m:sub>
                        </m:sSub>
                      </m:e>
                    </m:d>
                  </m:oMath>
                </a14:m>
                <a:r>
                  <a:rPr lang="en-IN" dirty="0"/>
                  <a:t> = 1 that means data is normalized</a:t>
                </a:r>
              </a:p>
              <a:p>
                <a:r>
                  <a:rPr lang="en-US" altLang="en-US" dirty="0">
                    <a:solidFill>
                      <a:srgbClr val="000000"/>
                    </a:solidFill>
                  </a:rPr>
                  <a:t>So you can replace </a:t>
                </a:r>
                <a14:m>
                  <m:oMath xmlns:m="http://schemas.openxmlformats.org/officeDocument/2006/math">
                    <m:r>
                      <a:rPr lang="en-US" altLang="en-US" i="1" dirty="0" smtClean="0">
                        <a:solidFill>
                          <a:srgbClr val="000000"/>
                        </a:solidFill>
                        <a:latin typeface="Cambria Math" panose="02040503050406030204" pitchFamily="18" charset="0"/>
                      </a:rPr>
                      <m:t>𝑥𝑖𝑇𝑥𝑗</m:t>
                    </m:r>
                  </m:oMath>
                </a14:m>
                <a:r>
                  <a:rPr lang="en-US" altLang="en-US" dirty="0">
                    <a:solidFill>
                      <a:srgbClr val="000000"/>
                    </a:solidFill>
                  </a:rPr>
                  <a:t> with </a:t>
                </a:r>
                <a:r>
                  <a:rPr lang="en-US" altLang="en-US" b="1" dirty="0">
                    <a:solidFill>
                      <a:srgbClr val="000000"/>
                    </a:solidFill>
                  </a:rPr>
                  <a:t>Cosine similarity </a:t>
                </a:r>
                <a:r>
                  <a:rPr lang="en-IN" b="1" dirty="0"/>
                  <a:t>(</a:t>
                </a:r>
                <a14:m>
                  <m:oMath xmlns:m="http://schemas.openxmlformats.org/officeDocument/2006/math">
                    <m:sSub>
                      <m:sSubPr>
                        <m:ctrlPr>
                          <a:rPr lang="en-IN" b="1" i="1">
                            <a:latin typeface="Cambria Math" panose="02040503050406030204" pitchFamily="18" charset="0"/>
                          </a:rPr>
                        </m:ctrlPr>
                      </m:sSubPr>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r>
                          <a:rPr lang="en-IN" b="1" i="1">
                            <a:latin typeface="Cambria Math" panose="02040503050406030204" pitchFamily="18" charset="0"/>
                          </a:rPr>
                          <m:t>,</m:t>
                        </m:r>
                        <m:r>
                          <a:rPr lang="en-IN" b="1" i="1">
                            <a:latin typeface="Cambria Math" panose="02040503050406030204" pitchFamily="18" charset="0"/>
                          </a:rPr>
                          <m:t>𝒙</m:t>
                        </m:r>
                      </m:e>
                      <m:sub>
                        <m:r>
                          <a:rPr lang="en-IN" b="1" i="1">
                            <a:latin typeface="Cambria Math" panose="02040503050406030204" pitchFamily="18" charset="0"/>
                          </a:rPr>
                          <m:t>𝒋</m:t>
                        </m:r>
                      </m:sub>
                    </m:sSub>
                  </m:oMath>
                </a14:m>
                <a:r>
                  <a:rPr lang="en-IN" b="1" dirty="0"/>
                  <a:t>).</a:t>
                </a:r>
              </a:p>
              <a:p>
                <a:r>
                  <a:rPr lang="en-US" altLang="en-US" dirty="0">
                    <a:solidFill>
                      <a:srgbClr val="000000"/>
                    </a:solidFill>
                  </a:rPr>
                  <a:t>We can’t do that with Soft-SVM.</a:t>
                </a:r>
              </a:p>
              <a:p>
                <a:r>
                  <a:rPr lang="en-US" altLang="en-US" dirty="0">
                    <a:solidFill>
                      <a:srgbClr val="000000"/>
                    </a:solidFill>
                  </a:rPr>
                  <a:t>And this means not just Cosine similarity but any similarity. This part made SVM super-popular. </a:t>
                </a:r>
              </a:p>
              <a:p>
                <a:r>
                  <a:rPr lang="en-US" altLang="en-US" dirty="0">
                    <a:solidFill>
                      <a:srgbClr val="000000"/>
                    </a:solidFill>
                  </a:rPr>
                  <a:t>We can represent Cosine -similarity </a:t>
                </a:r>
                <a:r>
                  <a:rPr lang="en-IN" dirty="0"/>
                  <a:t>(</a:t>
                </a:r>
                <a14:m>
                  <m:oMath xmlns:m="http://schemas.openxmlformats.org/officeDocument/2006/math">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𝑥</m:t>
                        </m:r>
                      </m:e>
                      <m:sub>
                        <m:r>
                          <a:rPr lang="en-IN" i="1">
                            <a:latin typeface="Cambria Math" panose="02040503050406030204" pitchFamily="18" charset="0"/>
                          </a:rPr>
                          <m:t>𝑗</m:t>
                        </m:r>
                      </m:sub>
                    </m:sSub>
                  </m:oMath>
                </a14:m>
                <a:r>
                  <a:rPr lang="en-IN" dirty="0"/>
                  <a:t>)</a:t>
                </a:r>
                <a:r>
                  <a:rPr lang="en-US" altLang="en-US" dirty="0">
                    <a:solidFill>
                      <a:srgbClr val="000000"/>
                    </a:solidFill>
                  </a:rPr>
                  <a:t> =&gt; K</a:t>
                </a:r>
                <a:r>
                  <a:rPr lang="en-IN" dirty="0"/>
                  <a:t> (</a:t>
                </a:r>
                <a14:m>
                  <m:oMath xmlns:m="http://schemas.openxmlformats.org/officeDocument/2006/math">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𝑥</m:t>
                        </m:r>
                      </m:e>
                      <m:sub>
                        <m:r>
                          <a:rPr lang="en-IN" i="1">
                            <a:latin typeface="Cambria Math" panose="02040503050406030204" pitchFamily="18" charset="0"/>
                          </a:rPr>
                          <m:t>𝑗</m:t>
                        </m:r>
                      </m:sub>
                    </m:sSub>
                  </m:oMath>
                </a14:m>
                <a:r>
                  <a:rPr lang="en-IN" dirty="0"/>
                  <a:t>)</a:t>
                </a:r>
                <a:r>
                  <a:rPr lang="en-US" altLang="en-US" dirty="0">
                    <a:solidFill>
                      <a:srgbClr val="000000"/>
                    </a:solidFill>
                  </a:rPr>
                  <a:t> which is also known as Kernel Function. </a:t>
                </a:r>
              </a:p>
              <a:p>
                <a:r>
                  <a:rPr lang="en-US" altLang="en-US" dirty="0">
                    <a:solidFill>
                      <a:srgbClr val="000000"/>
                    </a:solidFill>
                  </a:rPr>
                  <a:t>We don’t deal with </a:t>
                </a:r>
                <a14:m>
                  <m:oMath xmlns:m="http://schemas.openxmlformats.org/officeDocument/2006/math">
                    <m:sSub>
                      <m:sSubPr>
                        <m:ctrlPr>
                          <a:rPr lang="en-IN" i="1" smtClean="0">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𝑥</m:t>
                        </m:r>
                      </m:e>
                      <m:sub>
                        <m:r>
                          <a:rPr lang="en-IN" i="1">
                            <a:latin typeface="Cambria Math" panose="02040503050406030204" pitchFamily="18" charset="0"/>
                          </a:rPr>
                          <m:t>𝑗</m:t>
                        </m:r>
                      </m:sub>
                    </m:sSub>
                  </m:oMath>
                </a14:m>
                <a:r>
                  <a:rPr lang="en-US" altLang="en-US" dirty="0">
                    <a:solidFill>
                      <a:srgbClr val="000000"/>
                    </a:solidFill>
                  </a:rPr>
                  <a:t> explicitly but with their dot product.</a:t>
                </a:r>
              </a:p>
              <a:p>
                <a:endParaRPr lang="en-IN" dirty="0"/>
              </a:p>
            </p:txBody>
          </p:sp>
        </mc:Choice>
        <mc:Fallback xmlns="">
          <p:sp>
            <p:nvSpPr>
              <p:cNvPr id="3" name="Content Placeholder 2">
                <a:extLst>
                  <a:ext uri="{FF2B5EF4-FFF2-40B4-BE49-F238E27FC236}">
                    <a16:creationId xmlns:a16="http://schemas.microsoft.com/office/drawing/2014/main" id="{27EB7447-B866-4B2D-8CE2-F8A66DA05484}"/>
                  </a:ext>
                </a:extLst>
              </p:cNvPr>
              <p:cNvSpPr>
                <a:spLocks noGrp="1" noRot="1" noChangeAspect="1" noMove="1" noResize="1" noEditPoints="1" noAdjustHandles="1" noChangeArrowheads="1" noChangeShapeType="1" noTextEdit="1"/>
              </p:cNvSpPr>
              <p:nvPr>
                <p:ph idx="1"/>
              </p:nvPr>
            </p:nvSpPr>
            <p:spPr>
              <a:xfrm>
                <a:off x="838200" y="982639"/>
                <a:ext cx="10515600" cy="5194324"/>
              </a:xfrm>
              <a:blipFill>
                <a:blip r:embed="rId2"/>
                <a:stretch>
                  <a:fillRect l="-1043" t="-1526"/>
                </a:stretch>
              </a:blipFill>
            </p:spPr>
            <p:txBody>
              <a:bodyPr/>
              <a:lstStyle/>
              <a:p>
                <a:r>
                  <a:rPr lang="en-IN">
                    <a:noFill/>
                  </a:rPr>
                  <a:t> </a:t>
                </a:r>
              </a:p>
            </p:txBody>
          </p:sp>
        </mc:Fallback>
      </mc:AlternateContent>
    </p:spTree>
    <p:extLst>
      <p:ext uri="{BB962C8B-B14F-4D97-AF65-F5344CB8AC3E}">
        <p14:creationId xmlns:p14="http://schemas.microsoft.com/office/powerpoint/2010/main" val="4050073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E91F4-2394-4D74-9513-6751E3682EDD}"/>
              </a:ext>
            </a:extLst>
          </p:cNvPr>
          <p:cNvSpPr>
            <a:spLocks noGrp="1"/>
          </p:cNvSpPr>
          <p:nvPr>
            <p:ph idx="1"/>
          </p:nvPr>
        </p:nvSpPr>
        <p:spPr/>
        <p:txBody>
          <a:bodyPr/>
          <a:lstStyle/>
          <a:p>
            <a:r>
              <a:rPr lang="en-IN" dirty="0"/>
              <a:t>Changing Non-support vectors does not changes the way SVM behaves</a:t>
            </a:r>
          </a:p>
          <a:p>
            <a:r>
              <a:rPr lang="en-IN" dirty="0"/>
              <a:t>The only points that matter are Support vectors</a:t>
            </a:r>
          </a:p>
          <a:p>
            <a:endParaRPr lang="en-IN" dirty="0"/>
          </a:p>
        </p:txBody>
      </p:sp>
    </p:spTree>
    <p:extLst>
      <p:ext uri="{BB962C8B-B14F-4D97-AF65-F5344CB8AC3E}">
        <p14:creationId xmlns:p14="http://schemas.microsoft.com/office/powerpoint/2010/main" val="3825707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38F5-A0C1-43C9-82D9-5BC79C74F728}"/>
              </a:ext>
            </a:extLst>
          </p:cNvPr>
          <p:cNvSpPr>
            <a:spLocks noGrp="1"/>
          </p:cNvSpPr>
          <p:nvPr>
            <p:ph type="title"/>
          </p:nvPr>
        </p:nvSpPr>
        <p:spPr/>
        <p:txBody>
          <a:bodyPr/>
          <a:lstStyle/>
          <a:p>
            <a:r>
              <a:rPr lang="en-IN" dirty="0"/>
              <a:t>Run-time</a:t>
            </a:r>
          </a:p>
        </p:txBody>
      </p:sp>
      <p:pic>
        <p:nvPicPr>
          <p:cNvPr id="1028" name="Picture 4">
            <a:extLst>
              <a:ext uri="{FF2B5EF4-FFF2-40B4-BE49-F238E27FC236}">
                <a16:creationId xmlns:a16="http://schemas.microsoft.com/office/drawing/2014/main" id="{C2ACDC5F-063E-4BC9-8738-31B6EC9F6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290" y="2036432"/>
            <a:ext cx="6318691" cy="167576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BD35FF32-9560-4CB4-A59F-AB4B97A25454}"/>
              </a:ext>
            </a:extLst>
          </p:cNvPr>
          <p:cNvSpPr>
            <a:spLocks noGrp="1"/>
          </p:cNvSpPr>
          <p:nvPr>
            <p:ph idx="1"/>
          </p:nvPr>
        </p:nvSpPr>
        <p:spPr>
          <a:xfrm>
            <a:off x="838200" y="4057935"/>
            <a:ext cx="10515600" cy="2119027"/>
          </a:xfrm>
        </p:spPr>
        <p:txBody>
          <a:bodyPr/>
          <a:lstStyle/>
          <a:p>
            <a:r>
              <a:rPr lang="en-IN" dirty="0"/>
              <a:t>The earlier formula that we discussed was for training time</a:t>
            </a:r>
          </a:p>
          <a:p>
            <a:r>
              <a:rPr lang="en-IN" dirty="0"/>
              <a:t>This is what we use to classify variables during runtime</a:t>
            </a:r>
          </a:p>
          <a:p>
            <a:endParaRPr lang="en-IN" dirty="0"/>
          </a:p>
        </p:txBody>
      </p:sp>
    </p:spTree>
    <p:extLst>
      <p:ext uri="{BB962C8B-B14F-4D97-AF65-F5344CB8AC3E}">
        <p14:creationId xmlns:p14="http://schemas.microsoft.com/office/powerpoint/2010/main" val="325698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38C6-747D-4E97-8C8A-B1224F88B82C}"/>
              </a:ext>
            </a:extLst>
          </p:cNvPr>
          <p:cNvSpPr>
            <a:spLocks noGrp="1"/>
          </p:cNvSpPr>
          <p:nvPr>
            <p:ph type="title"/>
          </p:nvPr>
        </p:nvSpPr>
        <p:spPr/>
        <p:txBody>
          <a:bodyPr/>
          <a:lstStyle/>
          <a:p>
            <a:r>
              <a:rPr lang="en-IN" dirty="0"/>
              <a:t>Kernel trick</a:t>
            </a:r>
          </a:p>
        </p:txBody>
      </p:sp>
      <p:sp>
        <p:nvSpPr>
          <p:cNvPr id="3" name="Content Placeholder 2">
            <a:extLst>
              <a:ext uri="{FF2B5EF4-FFF2-40B4-BE49-F238E27FC236}">
                <a16:creationId xmlns:a16="http://schemas.microsoft.com/office/drawing/2014/main" id="{1ADABDF0-4549-4468-AD4B-43BBCDA2B213}"/>
              </a:ext>
            </a:extLst>
          </p:cNvPr>
          <p:cNvSpPr>
            <a:spLocks noGrp="1"/>
          </p:cNvSpPr>
          <p:nvPr>
            <p:ph idx="1"/>
          </p:nvPr>
        </p:nvSpPr>
        <p:spPr/>
        <p:txBody>
          <a:bodyPr/>
          <a:lstStyle/>
          <a:p>
            <a:r>
              <a:rPr lang="en-IN" dirty="0"/>
              <a:t>Now you must be thinking why we are doing this primal to dual form and why no one does this for Logistic regression?</a:t>
            </a:r>
          </a:p>
          <a:p>
            <a:r>
              <a:rPr lang="en-IN" dirty="0"/>
              <a:t>Because when people discovered that by going from primal to  dual we have the dot product form of similarity matrix we can use something called as </a:t>
            </a:r>
            <a:r>
              <a:rPr lang="en-IN" dirty="0" err="1"/>
              <a:t>Kernalization</a:t>
            </a:r>
            <a:r>
              <a:rPr lang="en-IN" dirty="0"/>
              <a:t> or kernel trick.</a:t>
            </a:r>
          </a:p>
          <a:p>
            <a:r>
              <a:rPr lang="en-IN" dirty="0"/>
              <a:t>Kernel trick is the most important idea in SVM, because </a:t>
            </a:r>
            <a:r>
              <a:rPr lang="en-IN" dirty="0" err="1"/>
              <a:t>uptil</a:t>
            </a:r>
            <a:r>
              <a:rPr lang="en-IN" dirty="0"/>
              <a:t> now whatever we saw (Soft-margin SVM) very similar to Logistic regression + margin maximization.</a:t>
            </a:r>
          </a:p>
          <a:p>
            <a:r>
              <a:rPr lang="en-IN" dirty="0"/>
              <a:t>Without the kernel trick, it’s called </a:t>
            </a:r>
            <a:r>
              <a:rPr lang="en-IN" b="1" dirty="0"/>
              <a:t>Linear SVM</a:t>
            </a:r>
          </a:p>
          <a:p>
            <a:endParaRPr lang="en-IN" dirty="0"/>
          </a:p>
        </p:txBody>
      </p:sp>
    </p:spTree>
    <p:extLst>
      <p:ext uri="{BB962C8B-B14F-4D97-AF65-F5344CB8AC3E}">
        <p14:creationId xmlns:p14="http://schemas.microsoft.com/office/powerpoint/2010/main" val="149093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510A-D0B9-4637-8AEE-5013C59FA86E}"/>
              </a:ext>
            </a:extLst>
          </p:cNvPr>
          <p:cNvSpPr>
            <a:spLocks noGrp="1"/>
          </p:cNvSpPr>
          <p:nvPr>
            <p:ph type="title"/>
          </p:nvPr>
        </p:nvSpPr>
        <p:spPr/>
        <p:txBody>
          <a:bodyPr/>
          <a:lstStyle/>
          <a:p>
            <a:r>
              <a:rPr lang="en-IN" dirty="0"/>
              <a:t>Why Kernel trick?</a:t>
            </a:r>
          </a:p>
        </p:txBody>
      </p:sp>
      <p:sp>
        <p:nvSpPr>
          <p:cNvPr id="3" name="Content Placeholder 2">
            <a:extLst>
              <a:ext uri="{FF2B5EF4-FFF2-40B4-BE49-F238E27FC236}">
                <a16:creationId xmlns:a16="http://schemas.microsoft.com/office/drawing/2014/main" id="{BACC614B-40D2-4D8A-81CD-6125C8F7D537}"/>
              </a:ext>
            </a:extLst>
          </p:cNvPr>
          <p:cNvSpPr>
            <a:spLocks noGrp="1"/>
          </p:cNvSpPr>
          <p:nvPr>
            <p:ph idx="1"/>
          </p:nvPr>
        </p:nvSpPr>
        <p:spPr/>
        <p:txBody>
          <a:bodyPr/>
          <a:lstStyle/>
          <a:p>
            <a:r>
              <a:rPr lang="en-IN" i="1" dirty="0"/>
              <a:t>But till now everything is fine, but did you feel something in mind like, instead of using kernel trick at time of optimization why can’t we transform out input data points into higher dimension and then use soft-margin classification to predict the classes??? can we do this??</a:t>
            </a:r>
            <a:endParaRPr lang="en-IN" dirty="0"/>
          </a:p>
          <a:p>
            <a:r>
              <a:rPr lang="en-IN" dirty="0"/>
              <a:t>Yes we can do something like that, but here is a catch, if you transform whole input data into higher dimension data then you guys need lots of space and computational cost will increase many fold as compared to kernel trick. so that’s why we use kernel trick during optimization process.</a:t>
            </a:r>
          </a:p>
          <a:p>
            <a:endParaRPr lang="en-IN" dirty="0"/>
          </a:p>
        </p:txBody>
      </p:sp>
    </p:spTree>
    <p:extLst>
      <p:ext uri="{BB962C8B-B14F-4D97-AF65-F5344CB8AC3E}">
        <p14:creationId xmlns:p14="http://schemas.microsoft.com/office/powerpoint/2010/main" val="2565012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3039-BCDD-48E5-A229-CC3FA1246E79}"/>
              </a:ext>
            </a:extLst>
          </p:cNvPr>
          <p:cNvSpPr>
            <a:spLocks noGrp="1"/>
          </p:cNvSpPr>
          <p:nvPr>
            <p:ph type="title"/>
          </p:nvPr>
        </p:nvSpPr>
        <p:spPr/>
        <p:txBody>
          <a:bodyPr/>
          <a:lstStyle/>
          <a:p>
            <a:r>
              <a:rPr lang="en-IN" dirty="0"/>
              <a:t>Kernel SVM</a:t>
            </a:r>
          </a:p>
        </p:txBody>
      </p:sp>
      <p:sp>
        <p:nvSpPr>
          <p:cNvPr id="3" name="Content Placeholder 2">
            <a:extLst>
              <a:ext uri="{FF2B5EF4-FFF2-40B4-BE49-F238E27FC236}">
                <a16:creationId xmlns:a16="http://schemas.microsoft.com/office/drawing/2014/main" id="{774BFA3D-64F3-4EC6-8A43-FB112746A96F}"/>
              </a:ext>
            </a:extLst>
          </p:cNvPr>
          <p:cNvSpPr>
            <a:spLocks noGrp="1"/>
          </p:cNvSpPr>
          <p:nvPr>
            <p:ph idx="1"/>
          </p:nvPr>
        </p:nvSpPr>
        <p:spPr/>
        <p:txBody>
          <a:bodyPr/>
          <a:lstStyle/>
          <a:p>
            <a:r>
              <a:rPr lang="en-IN" dirty="0"/>
              <a:t>In Linear-SVM and logistic regression we work in the space of xi’s.</a:t>
            </a:r>
          </a:p>
          <a:p>
            <a:r>
              <a:rPr lang="en-IN" dirty="0"/>
              <a:t>The first maximizes margin hyperplane, the latter minimizes logistic loss</a:t>
            </a:r>
          </a:p>
          <a:p>
            <a:r>
              <a:rPr lang="en-IN" dirty="0"/>
              <a:t>Using kernel SVM we can </a:t>
            </a:r>
            <a:r>
              <a:rPr lang="en-IN" b="1" dirty="0"/>
              <a:t>solve non-linearly separable</a:t>
            </a:r>
            <a:r>
              <a:rPr lang="en-IN" dirty="0"/>
              <a:t> datasets also</a:t>
            </a:r>
          </a:p>
          <a:p>
            <a:r>
              <a:rPr lang="en-IN" dirty="0"/>
              <a:t>It made SVM popular in 1990’s and early 2000</a:t>
            </a:r>
          </a:p>
          <a:p>
            <a:r>
              <a:rPr lang="en-IN" dirty="0"/>
              <a:t>Kernel trick is extended to LR also, but it is mostly used with SVM’s</a:t>
            </a:r>
          </a:p>
        </p:txBody>
      </p:sp>
    </p:spTree>
    <p:extLst>
      <p:ext uri="{BB962C8B-B14F-4D97-AF65-F5344CB8AC3E}">
        <p14:creationId xmlns:p14="http://schemas.microsoft.com/office/powerpoint/2010/main" val="384480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3634-0950-4061-A6D7-9D59F0082B00}"/>
              </a:ext>
            </a:extLst>
          </p:cNvPr>
          <p:cNvSpPr>
            <a:spLocks noGrp="1"/>
          </p:cNvSpPr>
          <p:nvPr>
            <p:ph type="title"/>
          </p:nvPr>
        </p:nvSpPr>
        <p:spPr>
          <a:xfrm>
            <a:off x="838200" y="365125"/>
            <a:ext cx="10515600" cy="440093"/>
          </a:xfrm>
        </p:spPr>
        <p:txBody>
          <a:bodyPr>
            <a:normAutofit fontScale="90000"/>
          </a:bodyPr>
          <a:lstStyle/>
          <a:p>
            <a:r>
              <a:rPr lang="en-IN" dirty="0"/>
              <a:t>Geometric Intuition</a:t>
            </a:r>
          </a:p>
        </p:txBody>
      </p:sp>
      <p:pic>
        <p:nvPicPr>
          <p:cNvPr id="4" name="Content Placeholder 3">
            <a:extLst>
              <a:ext uri="{FF2B5EF4-FFF2-40B4-BE49-F238E27FC236}">
                <a16:creationId xmlns:a16="http://schemas.microsoft.com/office/drawing/2014/main" id="{8C17584B-9A24-45EE-B40E-0A5E70E8418B}"/>
              </a:ext>
            </a:extLst>
          </p:cNvPr>
          <p:cNvPicPr>
            <a:picLocks noGrp="1" noChangeAspect="1"/>
          </p:cNvPicPr>
          <p:nvPr>
            <p:ph idx="1"/>
          </p:nvPr>
        </p:nvPicPr>
        <p:blipFill>
          <a:blip r:embed="rId2"/>
          <a:stretch>
            <a:fillRect/>
          </a:stretch>
        </p:blipFill>
        <p:spPr>
          <a:xfrm>
            <a:off x="1406846" y="928048"/>
            <a:ext cx="8678850" cy="5688070"/>
          </a:xfrm>
          <a:prstGeom prst="rect">
            <a:avLst/>
          </a:prstGeom>
        </p:spPr>
      </p:pic>
    </p:spTree>
    <p:extLst>
      <p:ext uri="{BB962C8B-B14F-4D97-AF65-F5344CB8AC3E}">
        <p14:creationId xmlns:p14="http://schemas.microsoft.com/office/powerpoint/2010/main" val="181472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57A2D-E633-4A24-9D47-4B256569A4C3}"/>
              </a:ext>
            </a:extLst>
          </p:cNvPr>
          <p:cNvSpPr>
            <a:spLocks noGrp="1"/>
          </p:cNvSpPr>
          <p:nvPr>
            <p:ph idx="1"/>
          </p:nvPr>
        </p:nvSpPr>
        <p:spPr>
          <a:xfrm>
            <a:off x="838200" y="3441701"/>
            <a:ext cx="10039066" cy="2735262"/>
          </a:xfrm>
        </p:spPr>
        <p:txBody>
          <a:bodyPr>
            <a:normAutofit lnSpcReduction="10000"/>
          </a:bodyPr>
          <a:lstStyle/>
          <a:p>
            <a:r>
              <a:rPr lang="en-IN" dirty="0"/>
              <a:t>In such a case a linear SVM and logistic regression would fail</a:t>
            </a:r>
          </a:p>
          <a:p>
            <a:r>
              <a:rPr lang="en-IN" dirty="0"/>
              <a:t>Logistic regression with feature transforms would succeed</a:t>
            </a:r>
          </a:p>
          <a:p>
            <a:r>
              <a:rPr lang="en-IN" dirty="0"/>
              <a:t>And SVM with right kernel would succeed too</a:t>
            </a:r>
          </a:p>
          <a:p>
            <a:r>
              <a:rPr lang="en-IN" dirty="0"/>
              <a:t>So, kernel SVM works for non-linearly </a:t>
            </a:r>
            <a:r>
              <a:rPr lang="en-IN" dirty="0" err="1"/>
              <a:t>seperable</a:t>
            </a:r>
            <a:r>
              <a:rPr lang="en-IN" dirty="0"/>
              <a:t> datasets</a:t>
            </a:r>
          </a:p>
          <a:p>
            <a:r>
              <a:rPr lang="en-IN" dirty="0"/>
              <a:t>A question to ask is what’s the similarity &amp; differences between feature transforms and kernel trick</a:t>
            </a:r>
          </a:p>
        </p:txBody>
      </p:sp>
      <p:pic>
        <p:nvPicPr>
          <p:cNvPr id="4" name="Picture 4" descr="Image result for kernelization svm 2d 3d">
            <a:extLst>
              <a:ext uri="{FF2B5EF4-FFF2-40B4-BE49-F238E27FC236}">
                <a16:creationId xmlns:a16="http://schemas.microsoft.com/office/drawing/2014/main" id="{246685C4-58F2-4723-A42C-13262530F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234950"/>
            <a:ext cx="79819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530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37DE-FCFD-431A-9C6C-386EE2C883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23D612-9FCD-4E97-9F77-A843DE02758B}"/>
              </a:ext>
            </a:extLst>
          </p:cNvPr>
          <p:cNvSpPr>
            <a:spLocks noGrp="1"/>
          </p:cNvSpPr>
          <p:nvPr>
            <p:ph idx="1"/>
          </p:nvPr>
        </p:nvSpPr>
        <p:spPr/>
        <p:txBody>
          <a:bodyPr/>
          <a:lstStyle/>
          <a:p>
            <a:endParaRPr lang="en-IN"/>
          </a:p>
        </p:txBody>
      </p:sp>
      <p:pic>
        <p:nvPicPr>
          <p:cNvPr id="2050" name="Picture 2">
            <a:hlinkClick r:id="rId2"/>
            <a:extLst>
              <a:ext uri="{FF2B5EF4-FFF2-40B4-BE49-F238E27FC236}">
                <a16:creationId xmlns:a16="http://schemas.microsoft.com/office/drawing/2014/main" id="{74FEB195-B8CB-489A-BD05-3CF1E9EE2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36" y="365126"/>
            <a:ext cx="10515599" cy="6069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703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F7B10-71FC-4459-9FB8-802DDDE461EA}"/>
              </a:ext>
            </a:extLst>
          </p:cNvPr>
          <p:cNvSpPr>
            <a:spLocks noGrp="1"/>
          </p:cNvSpPr>
          <p:nvPr>
            <p:ph idx="1"/>
          </p:nvPr>
        </p:nvSpPr>
        <p:spPr/>
        <p:txBody>
          <a:bodyPr/>
          <a:lstStyle/>
          <a:p>
            <a:r>
              <a:rPr lang="en-IN" dirty="0"/>
              <a:t>Kernel trick does implicit feature transformation</a:t>
            </a:r>
          </a:p>
          <a:p>
            <a:r>
              <a:rPr lang="en-IN" dirty="0"/>
              <a:t>E.g.- changing from 2-D to 6-D using polynomial kernel for degree 2</a:t>
            </a:r>
          </a:p>
          <a:p>
            <a:r>
              <a:rPr lang="en-IN" dirty="0"/>
              <a:t>The challenge is which kernel to select?</a:t>
            </a:r>
          </a:p>
          <a:p>
            <a:r>
              <a:rPr lang="en-IN" dirty="0"/>
              <a:t>So, we’ve replaced explicit Feature Transform in Logistic regression with finding the right kernel for SVM</a:t>
            </a:r>
          </a:p>
          <a:p>
            <a:r>
              <a:rPr lang="en-IN" i="1" dirty="0"/>
              <a:t>Polynomial and exponential kernels calculates separation line in higher dimension. This is called </a:t>
            </a:r>
            <a:r>
              <a:rPr lang="en-IN" b="1" i="1" dirty="0"/>
              <a:t>kernel trick</a:t>
            </a:r>
            <a:endParaRPr lang="en-IN" dirty="0"/>
          </a:p>
        </p:txBody>
      </p:sp>
    </p:spTree>
    <p:extLst>
      <p:ext uri="{BB962C8B-B14F-4D97-AF65-F5344CB8AC3E}">
        <p14:creationId xmlns:p14="http://schemas.microsoft.com/office/powerpoint/2010/main" val="1688075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DCE0-6F00-4719-A437-66B9B0B2AA9B}"/>
              </a:ext>
            </a:extLst>
          </p:cNvPr>
          <p:cNvSpPr>
            <a:spLocks noGrp="1"/>
          </p:cNvSpPr>
          <p:nvPr>
            <p:ph type="title"/>
          </p:nvPr>
        </p:nvSpPr>
        <p:spPr/>
        <p:txBody>
          <a:bodyPr/>
          <a:lstStyle/>
          <a:p>
            <a:r>
              <a:rPr lang="en-IN" dirty="0"/>
              <a:t>Polynomial Kernel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7BAB80-3590-4D38-9516-2F21941BDA55}"/>
                  </a:ext>
                </a:extLst>
              </p:cNvPr>
              <p:cNvSpPr>
                <a:spLocks noGrp="1"/>
              </p:cNvSpPr>
              <p:nvPr>
                <p:ph idx="1"/>
              </p:nvPr>
            </p:nvSpPr>
            <p:spPr/>
            <p:txBody>
              <a:bodyPr>
                <a:normAutofit/>
              </a:bodyPr>
              <a:lstStyle/>
              <a:p>
                <a:r>
                  <a:rPr lang="en-IN" dirty="0"/>
                  <a:t>We’d seen that with features f1,f2 our logistic regression couldn’t find a hyperplane to separate it so we apply feature transformation to get to a feature space where a hyperplane can divide the hyperplane</a:t>
                </a:r>
              </a:p>
              <a:p>
                <a:r>
                  <a:rPr lang="en-IN" dirty="0"/>
                  <a:t>In SVM we can do that with kernelization. </a:t>
                </a:r>
                <a:endParaRPr lang="en-IN" i="1" dirty="0">
                  <a:latin typeface="Cambria Math" panose="02040503050406030204" pitchFamily="18" charset="0"/>
                </a:endParaRPr>
              </a:p>
              <a:p>
                <a14:m>
                  <m:oMath xmlns:m="http://schemas.openxmlformats.org/officeDocument/2006/math">
                    <m:r>
                      <a:rPr lang="en-IN" i="1">
                        <a:latin typeface="Cambria Math" panose="02040503050406030204" pitchFamily="18" charset="0"/>
                      </a:rPr>
                      <m:t>𝐾</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d>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e>
                          <m:sup>
                            <m:r>
                              <a:rPr lang="en-IN" i="1">
                                <a:latin typeface="Cambria Math" panose="02040503050406030204" pitchFamily="18" charset="0"/>
                              </a:rPr>
                              <m:t>𝑇</m:t>
                            </m:r>
                          </m:sup>
                        </m:sSup>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a:latin typeface="Cambria Math" panose="02040503050406030204" pitchFamily="18" charset="0"/>
                          </a:rPr>
                          <m:t>+</m:t>
                        </m:r>
                        <m:r>
                          <m:rPr>
                            <m:sty m:val="p"/>
                          </m:rPr>
                          <a:rPr lang="en-IN">
                            <a:latin typeface="Cambria Math" panose="02040503050406030204" pitchFamily="18" charset="0"/>
                          </a:rPr>
                          <m:t>C</m:t>
                        </m:r>
                        <m:r>
                          <a:rPr lang="en-IN">
                            <a:latin typeface="Cambria Math" panose="02040503050406030204" pitchFamily="18" charset="0"/>
                          </a:rPr>
                          <m:t>)</m:t>
                        </m:r>
                      </m:e>
                      <m:sup>
                        <m:r>
                          <a:rPr lang="en-IN" i="1">
                            <a:latin typeface="Cambria Math" panose="02040503050406030204" pitchFamily="18" charset="0"/>
                          </a:rPr>
                          <m:t>𝑑</m:t>
                        </m:r>
                      </m:sup>
                    </m:sSup>
                    <m:r>
                      <a:rPr lang="en-IN" i="1">
                        <a:latin typeface="Cambria Math" panose="02040503050406030204" pitchFamily="18" charset="0"/>
                      </a:rPr>
                      <m:t> </m:t>
                    </m:r>
                  </m:oMath>
                </a14:m>
                <a:r>
                  <a:rPr lang="en-IN" dirty="0"/>
                  <a:t>where d - degree of polynomial and c- constant</a:t>
                </a:r>
              </a:p>
              <a:p>
                <a14:m>
                  <m:oMath xmlns:m="http://schemas.openxmlformats.org/officeDocument/2006/math">
                    <m:r>
                      <a:rPr lang="en-IN" i="1">
                        <a:latin typeface="Cambria Math" panose="02040503050406030204" pitchFamily="18" charset="0"/>
                      </a:rPr>
                      <m:t>𝐾</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d>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1+</m:t>
                                </m:r>
                                <m:r>
                                  <a:rPr lang="en-IN" i="1">
                                    <a:latin typeface="Cambria Math" panose="02040503050406030204" pitchFamily="18" charset="0"/>
                                  </a:rPr>
                                  <m:t>𝑥</m:t>
                                </m:r>
                              </m:e>
                              <m:sub>
                                <m:r>
                                  <a:rPr lang="en-IN" i="1">
                                    <a:latin typeface="Cambria Math" panose="02040503050406030204" pitchFamily="18" charset="0"/>
                                  </a:rPr>
                                  <m:t>1</m:t>
                                </m:r>
                              </m:sub>
                            </m:sSub>
                          </m:e>
                          <m:sup>
                            <m:r>
                              <a:rPr lang="en-IN" i="1">
                                <a:latin typeface="Cambria Math" panose="02040503050406030204" pitchFamily="18" charset="0"/>
                              </a:rPr>
                              <m:t>𝑇</m:t>
                            </m:r>
                          </m:sup>
                        </m:sSup>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a:latin typeface="Cambria Math" panose="02040503050406030204" pitchFamily="18" charset="0"/>
                          </a:rPr>
                          <m:t>)</m:t>
                        </m:r>
                      </m:e>
                      <m:sup>
                        <m:r>
                          <a:rPr lang="en-IN" i="1">
                            <a:latin typeface="Cambria Math" panose="02040503050406030204" pitchFamily="18" charset="0"/>
                          </a:rPr>
                          <m:t>2</m:t>
                        </m:r>
                      </m:sup>
                    </m:sSup>
                    <m:r>
                      <a:rPr lang="en-IN" i="1">
                        <a:latin typeface="Cambria Math" panose="02040503050406030204" pitchFamily="18" charset="0"/>
                      </a:rPr>
                      <m:t> </m:t>
                    </m:r>
                  </m:oMath>
                </a14:m>
                <a:r>
                  <a:rPr lang="en-IN" dirty="0"/>
                  <a:t>is called a quadratic kernel . It’s a polynomial kernel with d = 2, c = 1</a:t>
                </a:r>
              </a:p>
            </p:txBody>
          </p:sp>
        </mc:Choice>
        <mc:Fallback>
          <p:sp>
            <p:nvSpPr>
              <p:cNvPr id="3" name="Content Placeholder 2">
                <a:extLst>
                  <a:ext uri="{FF2B5EF4-FFF2-40B4-BE49-F238E27FC236}">
                    <a16:creationId xmlns:a16="http://schemas.microsoft.com/office/drawing/2014/main" id="{B47BAB80-3590-4D38-9516-2F21941BDA55}"/>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IN">
                    <a:noFill/>
                  </a:rPr>
                  <a:t> </a:t>
                </a:r>
              </a:p>
            </p:txBody>
          </p:sp>
        </mc:Fallback>
      </mc:AlternateContent>
    </p:spTree>
    <p:extLst>
      <p:ext uri="{BB962C8B-B14F-4D97-AF65-F5344CB8AC3E}">
        <p14:creationId xmlns:p14="http://schemas.microsoft.com/office/powerpoint/2010/main" val="4226369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DCE0-6F00-4719-A437-66B9B0B2AA9B}"/>
              </a:ext>
            </a:extLst>
          </p:cNvPr>
          <p:cNvSpPr>
            <a:spLocks noGrp="1"/>
          </p:cNvSpPr>
          <p:nvPr>
            <p:ph type="title"/>
          </p:nvPr>
        </p:nvSpPr>
        <p:spPr/>
        <p:txBody>
          <a:bodyPr/>
          <a:lstStyle/>
          <a:p>
            <a:r>
              <a:rPr lang="en-IN" dirty="0"/>
              <a:t>RBF Kernel</a:t>
            </a:r>
          </a:p>
        </p:txBody>
      </p:sp>
      <p:sp>
        <p:nvSpPr>
          <p:cNvPr id="3" name="Content Placeholder 2">
            <a:extLst>
              <a:ext uri="{FF2B5EF4-FFF2-40B4-BE49-F238E27FC236}">
                <a16:creationId xmlns:a16="http://schemas.microsoft.com/office/drawing/2014/main" id="{B47BAB80-3590-4D38-9516-2F21941BDA55}"/>
              </a:ext>
            </a:extLst>
          </p:cNvPr>
          <p:cNvSpPr>
            <a:spLocks noGrp="1"/>
          </p:cNvSpPr>
          <p:nvPr>
            <p:ph idx="1"/>
          </p:nvPr>
        </p:nvSpPr>
        <p:spPr>
          <a:xfrm>
            <a:off x="838200" y="1508760"/>
            <a:ext cx="10515600" cy="4668203"/>
          </a:xfrm>
        </p:spPr>
        <p:txBody>
          <a:bodyPr>
            <a:normAutofit/>
          </a:bodyPr>
          <a:lstStyle/>
          <a:p>
            <a:r>
              <a:rPr lang="en-IN" dirty="0"/>
              <a:t>It is a general-purpose kernel; used when there is no prior knowledge about the data.</a:t>
            </a:r>
            <a:br>
              <a:rPr lang="en-IN" dirty="0"/>
            </a:br>
            <a:r>
              <a:rPr lang="en-IN" dirty="0"/>
              <a:t>Equation is:</a:t>
            </a:r>
          </a:p>
          <a:p>
            <a:endParaRPr lang="en-IN" dirty="0"/>
          </a:p>
          <a:p>
            <a:endParaRPr lang="en-IN" dirty="0"/>
          </a:p>
          <a:p>
            <a:r>
              <a:rPr lang="en-IN" dirty="0"/>
              <a:t>For 			</a:t>
            </a:r>
            <a:r>
              <a:rPr lang="en-IN" i="1" dirty="0"/>
              <a:t> Gaussian radial basis function (RBF)</a:t>
            </a:r>
          </a:p>
          <a:p>
            <a:r>
              <a:rPr lang="en-IN" dirty="0"/>
              <a:t>Sometimes parametrized using:</a:t>
            </a:r>
          </a:p>
          <a:p>
            <a:r>
              <a:rPr lang="en-IN" dirty="0"/>
              <a:t>Introduce Kernel functions for sequence data, graphs, text, images, as well as vectors. The most used type of kernel function is </a:t>
            </a:r>
            <a:r>
              <a:rPr lang="en-IN" b="1" dirty="0"/>
              <a:t>RBF.</a:t>
            </a:r>
            <a:r>
              <a:rPr lang="en-IN" dirty="0"/>
              <a:t> Because it has localized and finite response along the entire x-axis.</a:t>
            </a:r>
          </a:p>
        </p:txBody>
      </p:sp>
      <p:pic>
        <p:nvPicPr>
          <p:cNvPr id="4115" name="Picture 19" descr="Gaussian radial basis function (RBF)">
            <a:extLst>
              <a:ext uri="{FF2B5EF4-FFF2-40B4-BE49-F238E27FC236}">
                <a16:creationId xmlns:a16="http://schemas.microsoft.com/office/drawing/2014/main" id="{EDE1C961-4579-40B9-B88E-39EF03BB3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 y="2857500"/>
            <a:ext cx="6000750" cy="571500"/>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26" descr="Gaussian radial basis function (RBF)">
            <a:extLst>
              <a:ext uri="{FF2B5EF4-FFF2-40B4-BE49-F238E27FC236}">
                <a16:creationId xmlns:a16="http://schemas.microsoft.com/office/drawing/2014/main" id="{09801624-D19B-4C1F-9B13-FD9D2E3F1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180" y="3714750"/>
            <a:ext cx="1460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28" descr="Gaussian radial basis function (RBF)">
            <a:extLst>
              <a:ext uri="{FF2B5EF4-FFF2-40B4-BE49-F238E27FC236}">
                <a16:creationId xmlns:a16="http://schemas.microsoft.com/office/drawing/2014/main" id="{64E122AC-C5C1-4D70-92A8-D5351C9B7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1679" y="4231481"/>
            <a:ext cx="2136913"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68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DCE0-6F00-4719-A437-66B9B0B2AA9B}"/>
              </a:ext>
            </a:extLst>
          </p:cNvPr>
          <p:cNvSpPr>
            <a:spLocks noGrp="1"/>
          </p:cNvSpPr>
          <p:nvPr>
            <p:ph type="title"/>
          </p:nvPr>
        </p:nvSpPr>
        <p:spPr/>
        <p:txBody>
          <a:bodyPr/>
          <a:lstStyle/>
          <a:p>
            <a:r>
              <a:rPr lang="en-IN" dirty="0"/>
              <a:t>SVM for Regression</a:t>
            </a:r>
          </a:p>
        </p:txBody>
      </p:sp>
      <p:sp>
        <p:nvSpPr>
          <p:cNvPr id="3" name="Content Placeholder 2">
            <a:extLst>
              <a:ext uri="{FF2B5EF4-FFF2-40B4-BE49-F238E27FC236}">
                <a16:creationId xmlns:a16="http://schemas.microsoft.com/office/drawing/2014/main" id="{B47BAB80-3590-4D38-9516-2F21941BDA55}"/>
              </a:ext>
            </a:extLst>
          </p:cNvPr>
          <p:cNvSpPr>
            <a:spLocks noGrp="1"/>
          </p:cNvSpPr>
          <p:nvPr>
            <p:ph idx="1"/>
          </p:nvPr>
        </p:nvSpPr>
        <p:spPr/>
        <p:txBody>
          <a:bodyPr>
            <a:normAutofit fontScale="92500" lnSpcReduction="20000"/>
          </a:bodyPr>
          <a:lstStyle/>
          <a:p>
            <a:r>
              <a:rPr lang="en-IN" dirty="0"/>
              <a:t>Support Vector Machine can also be used as a regression method, maintaining all the main features that characterize the algorithm (maximal margin). The Support Vector Regression (SVR) uses the same principles as the SVM for classification, with only a few minor differences. </a:t>
            </a:r>
          </a:p>
          <a:p>
            <a:r>
              <a:rPr lang="en-IN" dirty="0"/>
              <a:t>First of all, because output is a real number it becomes very difficult to predict the information at hand, which has infinite possibilities. In the case of regression, a margin of tolerance (epsilon) is set in approximation to the SVM which would have already requested from the problem. But besides this fact, there is also a more complicated reason, the algorithm is more complicated therefore to be taken in consideration. </a:t>
            </a:r>
          </a:p>
          <a:p>
            <a:r>
              <a:rPr lang="en-IN" dirty="0"/>
              <a:t>However, the main idea is always the same: to minimize error, individualizing the hyperplane which maximizes the margin, keeping in mind that part of the error is tolerated. </a:t>
            </a:r>
          </a:p>
        </p:txBody>
      </p:sp>
    </p:spTree>
    <p:extLst>
      <p:ext uri="{BB962C8B-B14F-4D97-AF65-F5344CB8AC3E}">
        <p14:creationId xmlns:p14="http://schemas.microsoft.com/office/powerpoint/2010/main" val="2238768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BAB80-3590-4D38-9516-2F21941BDA55}"/>
              </a:ext>
            </a:extLst>
          </p:cNvPr>
          <p:cNvSpPr>
            <a:spLocks noGrp="1"/>
          </p:cNvSpPr>
          <p:nvPr>
            <p:ph idx="1"/>
          </p:nvPr>
        </p:nvSpPr>
        <p:spPr>
          <a:xfrm>
            <a:off x="838200" y="868680"/>
            <a:ext cx="6562725" cy="5308283"/>
          </a:xfrm>
        </p:spPr>
        <p:txBody>
          <a:bodyPr>
            <a:normAutofit lnSpcReduction="10000"/>
          </a:bodyPr>
          <a:lstStyle/>
          <a:p>
            <a:r>
              <a:rPr lang="en-IN" dirty="0"/>
              <a:t>In the same way as with classification approach there is motivation to seek and optimize the generalization bounds given for regression. They relied on defining the loss function that ignores errors, which are situated within the certain distance of the true value. This type of function is often called – epsilon intensive – loss function. The figure here shows an example of one-dimensional linear regression function with – epsilon intensive – band. The variables measure the cost of the errors on the training points. These are zero for all points that are inside the band.</a:t>
            </a:r>
          </a:p>
        </p:txBody>
      </p:sp>
      <p:pic>
        <p:nvPicPr>
          <p:cNvPr id="5124" name="Picture 4">
            <a:extLst>
              <a:ext uri="{FF2B5EF4-FFF2-40B4-BE49-F238E27FC236}">
                <a16:creationId xmlns:a16="http://schemas.microsoft.com/office/drawing/2014/main" id="{B1D5FB84-DB75-47C1-838E-9DBBF404E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1" y="2003583"/>
            <a:ext cx="4472940" cy="3438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048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60E951-5532-4268-8B55-B88365CB0E1C}"/>
              </a:ext>
            </a:extLst>
          </p:cNvPr>
          <p:cNvSpPr>
            <a:spLocks noGrp="1"/>
          </p:cNvSpPr>
          <p:nvPr>
            <p:ph idx="1"/>
          </p:nvPr>
        </p:nvSpPr>
        <p:spPr/>
        <p:txBody>
          <a:bodyPr/>
          <a:lstStyle/>
          <a:p>
            <a:r>
              <a:rPr lang="en-IN" dirty="0"/>
              <a:t>Small comparison of all the above kernel,</a:t>
            </a:r>
          </a:p>
          <a:p>
            <a:endParaRPr lang="en-IN" dirty="0"/>
          </a:p>
          <a:p>
            <a:endParaRPr lang="en-IN" dirty="0"/>
          </a:p>
          <a:p>
            <a:endParaRPr lang="en-IN" dirty="0"/>
          </a:p>
          <a:p>
            <a:endParaRPr lang="en-IN" dirty="0"/>
          </a:p>
          <a:p>
            <a:r>
              <a:rPr lang="en-IN" dirty="0"/>
              <a:t>It is always recommended to use as simple model as you can, only go for complex model like kernel trick if required.</a:t>
            </a:r>
          </a:p>
          <a:p>
            <a:endParaRPr lang="en-IN" dirty="0"/>
          </a:p>
        </p:txBody>
      </p:sp>
      <p:pic>
        <p:nvPicPr>
          <p:cNvPr id="3086" name="Picture 14">
            <a:extLst>
              <a:ext uri="{FF2B5EF4-FFF2-40B4-BE49-F238E27FC236}">
                <a16:creationId xmlns:a16="http://schemas.microsoft.com/office/drawing/2014/main" id="{FFC15C81-E3D5-42DD-BE19-A10A4EC02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334" y="2410619"/>
            <a:ext cx="6300209" cy="195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69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4BFBD-F198-4261-A34D-82245B1869E8}"/>
                  </a:ext>
                </a:extLst>
              </p:cNvPr>
              <p:cNvSpPr>
                <a:spLocks noGrp="1"/>
              </p:cNvSpPr>
              <p:nvPr>
                <p:ph idx="1"/>
              </p:nvPr>
            </p:nvSpPr>
            <p:spPr>
              <a:xfrm>
                <a:off x="838200" y="1119116"/>
                <a:ext cx="10515600" cy="5057847"/>
              </a:xfrm>
            </p:spPr>
            <p:txBody>
              <a:bodyPr/>
              <a:lstStyle/>
              <a:p>
                <a:r>
                  <a:rPr lang="en-IN" dirty="0"/>
                  <a:t>We never said that </a:t>
                </a:r>
                <a14:m>
                  <m:oMath xmlns:m="http://schemas.openxmlformats.org/officeDocument/2006/math">
                    <m:d>
                      <m:dPr>
                        <m:begChr m:val="‖"/>
                        <m:endChr m:val="‖"/>
                        <m:ctrlPr>
                          <a:rPr lang="en-IN" i="1" smtClean="0">
                            <a:latin typeface="Cambria Math" panose="02040503050406030204" pitchFamily="18" charset="0"/>
                          </a:rPr>
                        </m:ctrlPr>
                      </m:dPr>
                      <m:e>
                        <m:r>
                          <a:rPr lang="en-IN" b="0" i="1" smtClean="0">
                            <a:latin typeface="Cambria Math" panose="02040503050406030204" pitchFamily="18" charset="0"/>
                          </a:rPr>
                          <m:t>𝑤</m:t>
                        </m:r>
                      </m:e>
                    </m:d>
                    <m:r>
                      <a:rPr lang="en-IN" b="0" i="0" smtClean="0">
                        <a:latin typeface="Cambria Math" panose="02040503050406030204" pitchFamily="18" charset="0"/>
                      </a:rPr>
                      <m:t> </m:t>
                    </m:r>
                  </m:oMath>
                </a14:m>
                <a:r>
                  <a:rPr lang="en-IN" dirty="0"/>
                  <a:t>= 1, because otherwise this won’t be a margin maximising problem.</a:t>
                </a:r>
              </a:p>
              <a:p>
                <a:r>
                  <a:rPr lang="en-IN" dirty="0"/>
                  <a:t>Let, </a:t>
                </a:r>
              </a:p>
              <a:p>
                <a:pPr lvl="1"/>
                <a14:m>
                  <m:oMath xmlns:m="http://schemas.openxmlformats.org/officeDocument/2006/math">
                    <m:r>
                      <a:rPr lang="en-IN" i="1" smtClean="0">
                        <a:latin typeface="Cambria Math" panose="02040503050406030204" pitchFamily="18" charset="0"/>
                      </a:rPr>
                      <m:t>𝜋</m:t>
                    </m:r>
                    <m:r>
                      <a:rPr lang="en-IN" b="0" i="1" smtClean="0">
                        <a:latin typeface="Cambria Math" panose="02040503050406030204" pitchFamily="18" charset="0"/>
                      </a:rPr>
                      <m:t>   : </m:t>
                    </m:r>
                    <m:sSup>
                      <m:sSupPr>
                        <m:ctrlPr>
                          <a:rPr lang="en-IN" i="1" dirty="0" smtClean="0">
                            <a:latin typeface="Cambria Math" panose="02040503050406030204" pitchFamily="18" charset="0"/>
                          </a:rPr>
                        </m:ctrlPr>
                      </m:sSupPr>
                      <m:e>
                        <m:r>
                          <a:rPr lang="en-IN" i="1" dirty="0">
                            <a:latin typeface="Cambria Math" panose="02040503050406030204" pitchFamily="18" charset="0"/>
                          </a:rPr>
                          <m:t>𝑤</m:t>
                        </m:r>
                      </m:e>
                      <m:sup>
                        <m:r>
                          <a:rPr lang="en-IN" i="1" dirty="0">
                            <a:latin typeface="Cambria Math" panose="02040503050406030204" pitchFamily="18" charset="0"/>
                          </a:rPr>
                          <m:t>𝑇</m:t>
                        </m:r>
                      </m:sup>
                    </m:sSup>
                    <m:r>
                      <a:rPr lang="en-IN" i="1" dirty="0">
                        <a:latin typeface="Cambria Math" panose="02040503050406030204" pitchFamily="18" charset="0"/>
                      </a:rPr>
                      <m:t>𝑥</m:t>
                    </m:r>
                    <m:r>
                      <a:rPr lang="en-IN" i="0" dirty="0">
                        <a:latin typeface="Cambria Math" panose="02040503050406030204" pitchFamily="18" charset="0"/>
                      </a:rPr>
                      <m:t>+</m:t>
                    </m:r>
                    <m:r>
                      <a:rPr lang="en-IN" i="1" dirty="0">
                        <a:latin typeface="Cambria Math" panose="02040503050406030204" pitchFamily="18" charset="0"/>
                      </a:rPr>
                      <m:t>𝑏</m:t>
                    </m:r>
                    <m:r>
                      <a:rPr lang="en-IN" i="0" dirty="0">
                        <a:latin typeface="Cambria Math" panose="02040503050406030204" pitchFamily="18" charset="0"/>
                      </a:rPr>
                      <m:t>=0</m:t>
                    </m:r>
                  </m:oMath>
                </a14:m>
                <a:endParaRPr lang="en-IN" dirty="0"/>
              </a:p>
              <a:p>
                <a:pPr lvl="1"/>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rPr>
                          <m:t>𝜋</m:t>
                        </m:r>
                      </m:e>
                      <m:sup>
                        <m:r>
                          <a:rPr lang="en-IN" b="0" i="1" smtClean="0">
                            <a:latin typeface="Cambria Math" panose="02040503050406030204" pitchFamily="18" charset="0"/>
                          </a:rPr>
                          <m:t>+ </m:t>
                        </m:r>
                      </m:sup>
                    </m:sSup>
                    <m:r>
                      <a:rPr lang="en-IN" b="0" i="1" smtClean="0">
                        <a:latin typeface="Cambria Math" panose="02040503050406030204" pitchFamily="18" charset="0"/>
                      </a:rPr>
                      <m:t>: </m:t>
                    </m:r>
                    <m:sSup>
                      <m:sSupPr>
                        <m:ctrlPr>
                          <a:rPr lang="en-IN" i="1" dirty="0" smtClean="0">
                            <a:latin typeface="Cambria Math" panose="02040503050406030204" pitchFamily="18" charset="0"/>
                          </a:rPr>
                        </m:ctrlPr>
                      </m:sSupPr>
                      <m:e>
                        <m:r>
                          <a:rPr lang="en-IN" i="1" dirty="0">
                            <a:latin typeface="Cambria Math" panose="02040503050406030204" pitchFamily="18" charset="0"/>
                          </a:rPr>
                          <m:t>𝑤</m:t>
                        </m:r>
                      </m:e>
                      <m:sup>
                        <m:r>
                          <a:rPr lang="en-IN" i="1" dirty="0">
                            <a:latin typeface="Cambria Math" panose="02040503050406030204" pitchFamily="18" charset="0"/>
                          </a:rPr>
                          <m:t>𝑇</m:t>
                        </m:r>
                      </m:sup>
                    </m:sSup>
                    <m:r>
                      <a:rPr lang="en-IN" i="1" dirty="0">
                        <a:latin typeface="Cambria Math" panose="02040503050406030204" pitchFamily="18" charset="0"/>
                      </a:rPr>
                      <m:t>𝑥</m:t>
                    </m:r>
                    <m:r>
                      <a:rPr lang="en-IN" i="0" dirty="0">
                        <a:latin typeface="Cambria Math" panose="02040503050406030204" pitchFamily="18" charset="0"/>
                      </a:rPr>
                      <m:t>+</m:t>
                    </m:r>
                    <m:r>
                      <a:rPr lang="en-IN" i="1" dirty="0">
                        <a:latin typeface="Cambria Math" panose="02040503050406030204" pitchFamily="18" charset="0"/>
                      </a:rPr>
                      <m:t>𝑏</m:t>
                    </m:r>
                    <m:r>
                      <a:rPr lang="en-IN" i="0" dirty="0">
                        <a:latin typeface="Cambria Math" panose="02040503050406030204" pitchFamily="18" charset="0"/>
                      </a:rPr>
                      <m:t>=</m:t>
                    </m:r>
                    <m:r>
                      <a:rPr lang="en-IN" b="0" i="0" dirty="0" smtClean="0">
                        <a:latin typeface="Cambria Math" panose="02040503050406030204" pitchFamily="18" charset="0"/>
                      </a:rPr>
                      <m:t>1</m:t>
                    </m:r>
                  </m:oMath>
                </a14:m>
                <a:endParaRPr lang="en-IN" dirty="0"/>
              </a:p>
              <a:p>
                <a:pPr lvl="1"/>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rPr>
                          <m:t>𝜋</m:t>
                        </m:r>
                      </m:e>
                      <m:sup>
                        <m:r>
                          <a:rPr lang="en-IN" b="0" i="1" smtClean="0">
                            <a:latin typeface="Cambria Math" panose="02040503050406030204" pitchFamily="18" charset="0"/>
                          </a:rPr>
                          <m:t>− </m:t>
                        </m:r>
                      </m:sup>
                    </m:sSup>
                    <m:r>
                      <a:rPr lang="en-IN" b="0" i="1" smtClean="0">
                        <a:latin typeface="Cambria Math" panose="02040503050406030204" pitchFamily="18" charset="0"/>
                      </a:rPr>
                      <m:t>: </m:t>
                    </m:r>
                    <m:sSup>
                      <m:sSupPr>
                        <m:ctrlPr>
                          <a:rPr lang="en-IN" i="1" dirty="0" smtClean="0">
                            <a:latin typeface="Cambria Math" panose="02040503050406030204" pitchFamily="18" charset="0"/>
                          </a:rPr>
                        </m:ctrlPr>
                      </m:sSupPr>
                      <m:e>
                        <m:r>
                          <a:rPr lang="en-IN" i="1" dirty="0">
                            <a:latin typeface="Cambria Math" panose="02040503050406030204" pitchFamily="18" charset="0"/>
                          </a:rPr>
                          <m:t>𝑤</m:t>
                        </m:r>
                      </m:e>
                      <m:sup>
                        <m:r>
                          <a:rPr lang="en-IN" i="1" dirty="0">
                            <a:latin typeface="Cambria Math" panose="02040503050406030204" pitchFamily="18" charset="0"/>
                          </a:rPr>
                          <m:t>𝑇</m:t>
                        </m:r>
                      </m:sup>
                    </m:sSup>
                    <m:r>
                      <a:rPr lang="en-IN" i="1" dirty="0">
                        <a:latin typeface="Cambria Math" panose="02040503050406030204" pitchFamily="18" charset="0"/>
                      </a:rPr>
                      <m:t>𝑥</m:t>
                    </m:r>
                    <m:r>
                      <a:rPr lang="en-IN" i="0" dirty="0">
                        <a:latin typeface="Cambria Math" panose="02040503050406030204" pitchFamily="18" charset="0"/>
                      </a:rPr>
                      <m:t>+</m:t>
                    </m:r>
                    <m:r>
                      <a:rPr lang="en-IN" i="1" dirty="0">
                        <a:latin typeface="Cambria Math" panose="02040503050406030204" pitchFamily="18" charset="0"/>
                      </a:rPr>
                      <m:t>𝑏</m:t>
                    </m:r>
                    <m:r>
                      <a:rPr lang="en-IN" i="0" dirty="0">
                        <a:latin typeface="Cambria Math" panose="02040503050406030204" pitchFamily="18" charset="0"/>
                      </a:rPr>
                      <m:t>=</m:t>
                    </m:r>
                    <m:r>
                      <a:rPr lang="en-IN" b="0" i="0" dirty="0" smtClean="0">
                        <a:latin typeface="Cambria Math" panose="02040503050406030204" pitchFamily="18" charset="0"/>
                      </a:rPr>
                      <m:t>−1</m:t>
                    </m:r>
                  </m:oMath>
                </a14:m>
                <a:endParaRPr lang="en-IN" dirty="0"/>
              </a:p>
              <a:p>
                <a:pPr lvl="1"/>
                <a:endParaRPr lang="en-IN" dirty="0"/>
              </a:p>
              <a:p>
                <a:endParaRPr lang="en-IN" dirty="0"/>
              </a:p>
            </p:txBody>
          </p:sp>
        </mc:Choice>
        <mc:Fallback xmlns="">
          <p:sp>
            <p:nvSpPr>
              <p:cNvPr id="3" name="Content Placeholder 2">
                <a:extLst>
                  <a:ext uri="{FF2B5EF4-FFF2-40B4-BE49-F238E27FC236}">
                    <a16:creationId xmlns:a16="http://schemas.microsoft.com/office/drawing/2014/main" id="{2EF4BFBD-F198-4261-A34D-82245B1869E8}"/>
                  </a:ext>
                </a:extLst>
              </p:cNvPr>
              <p:cNvSpPr>
                <a:spLocks noGrp="1" noRot="1" noChangeAspect="1" noMove="1" noResize="1" noEditPoints="1" noAdjustHandles="1" noChangeArrowheads="1" noChangeShapeType="1" noTextEdit="1"/>
              </p:cNvSpPr>
              <p:nvPr>
                <p:ph idx="1"/>
              </p:nvPr>
            </p:nvSpPr>
            <p:spPr>
              <a:xfrm>
                <a:off x="838200" y="1119116"/>
                <a:ext cx="10515600" cy="5057847"/>
              </a:xfrm>
              <a:blipFill>
                <a:blip r:embed="rId2"/>
                <a:stretch>
                  <a:fillRect l="-1043" t="-205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926F5F3F-A157-4AA5-8462-1C319CAF2863}"/>
              </a:ext>
            </a:extLst>
          </p:cNvPr>
          <p:cNvPicPr>
            <a:picLocks noChangeAspect="1"/>
          </p:cNvPicPr>
          <p:nvPr/>
        </p:nvPicPr>
        <p:blipFill>
          <a:blip r:embed="rId3"/>
          <a:stretch>
            <a:fillRect/>
          </a:stretch>
        </p:blipFill>
        <p:spPr>
          <a:xfrm>
            <a:off x="5469055" y="1638421"/>
            <a:ext cx="5751999" cy="4230116"/>
          </a:xfrm>
          <a:prstGeom prst="rect">
            <a:avLst/>
          </a:prstGeom>
        </p:spPr>
      </p:pic>
    </p:spTree>
    <p:extLst>
      <p:ext uri="{BB962C8B-B14F-4D97-AF65-F5344CB8AC3E}">
        <p14:creationId xmlns:p14="http://schemas.microsoft.com/office/powerpoint/2010/main" val="109197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F5B1-E068-4E9C-8909-AE30BF978422}"/>
              </a:ext>
            </a:extLst>
          </p:cNvPr>
          <p:cNvSpPr>
            <a:spLocks noGrp="1"/>
          </p:cNvSpPr>
          <p:nvPr>
            <p:ph type="title"/>
          </p:nvPr>
        </p:nvSpPr>
        <p:spPr/>
        <p:txBody>
          <a:bodyPr/>
          <a:lstStyle/>
          <a:p>
            <a:r>
              <a:rPr lang="en-IN" dirty="0"/>
              <a:t>Alternative Geometric intuition</a:t>
            </a:r>
          </a:p>
        </p:txBody>
      </p:sp>
      <p:sp>
        <p:nvSpPr>
          <p:cNvPr id="3" name="Content Placeholder 2">
            <a:extLst>
              <a:ext uri="{FF2B5EF4-FFF2-40B4-BE49-F238E27FC236}">
                <a16:creationId xmlns:a16="http://schemas.microsoft.com/office/drawing/2014/main" id="{4A7EC870-708D-43A2-8AB6-8A91024B030C}"/>
              </a:ext>
            </a:extLst>
          </p:cNvPr>
          <p:cNvSpPr>
            <a:spLocks noGrp="1"/>
          </p:cNvSpPr>
          <p:nvPr>
            <p:ph idx="1"/>
          </p:nvPr>
        </p:nvSpPr>
        <p:spPr>
          <a:xfrm>
            <a:off x="838200" y="1825625"/>
            <a:ext cx="5861322" cy="4351338"/>
          </a:xfrm>
        </p:spPr>
        <p:txBody>
          <a:bodyPr/>
          <a:lstStyle/>
          <a:p>
            <a:r>
              <a:rPr lang="en-IN" dirty="0"/>
              <a:t>Steps</a:t>
            </a:r>
          </a:p>
          <a:p>
            <a:pPr lvl="1"/>
            <a:r>
              <a:rPr lang="en-IN" dirty="0"/>
              <a:t>Create convex hulls for +</a:t>
            </a:r>
            <a:r>
              <a:rPr lang="en-IN" dirty="0" err="1"/>
              <a:t>ve</a:t>
            </a:r>
            <a:r>
              <a:rPr lang="en-IN" dirty="0"/>
              <a:t> and -</a:t>
            </a:r>
            <a:r>
              <a:rPr lang="en-IN" dirty="0" err="1"/>
              <a:t>ve</a:t>
            </a:r>
            <a:r>
              <a:rPr lang="en-IN" dirty="0"/>
              <a:t> points.</a:t>
            </a:r>
          </a:p>
          <a:p>
            <a:pPr lvl="1"/>
            <a:r>
              <a:rPr lang="en-IN" dirty="0"/>
              <a:t>Find shortest line connecting these hulls</a:t>
            </a:r>
          </a:p>
          <a:p>
            <a:pPr lvl="1"/>
            <a:r>
              <a:rPr lang="en-IN" dirty="0"/>
              <a:t>Bisect the line</a:t>
            </a:r>
          </a:p>
        </p:txBody>
      </p:sp>
      <p:pic>
        <p:nvPicPr>
          <p:cNvPr id="3076" name="Picture 4" descr="Image result for alternative geometric SVM convex hull">
            <a:extLst>
              <a:ext uri="{FF2B5EF4-FFF2-40B4-BE49-F238E27FC236}">
                <a16:creationId xmlns:a16="http://schemas.microsoft.com/office/drawing/2014/main" id="{D3EA1291-BAB3-426D-9D68-A4FD5DE78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522" y="1825624"/>
            <a:ext cx="4654278" cy="43513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non convex polygon">
            <a:extLst>
              <a:ext uri="{FF2B5EF4-FFF2-40B4-BE49-F238E27FC236}">
                <a16:creationId xmlns:a16="http://schemas.microsoft.com/office/drawing/2014/main" id="{E3F351A2-82CE-41B2-ADBD-437DC2CE6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398" y="4149725"/>
            <a:ext cx="435292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2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3634-0950-4061-A6D7-9D59F0082B00}"/>
              </a:ext>
            </a:extLst>
          </p:cNvPr>
          <p:cNvSpPr>
            <a:spLocks noGrp="1"/>
          </p:cNvSpPr>
          <p:nvPr>
            <p:ph type="title"/>
          </p:nvPr>
        </p:nvSpPr>
        <p:spPr>
          <a:xfrm>
            <a:off x="838200" y="846160"/>
            <a:ext cx="10515600" cy="218365"/>
          </a:xfrm>
        </p:spPr>
        <p:txBody>
          <a:bodyPr>
            <a:normAutofit fontScale="90000"/>
          </a:bodyPr>
          <a:lstStyle/>
          <a:p>
            <a:r>
              <a:rPr lang="en-IN" dirty="0"/>
              <a:t>Mathematical Derivation</a:t>
            </a:r>
            <a:br>
              <a:rPr lang="en-IN" dirty="0"/>
            </a:br>
            <a:endParaRPr lang="en-IN" dirty="0"/>
          </a:p>
        </p:txBody>
      </p:sp>
      <p:pic>
        <p:nvPicPr>
          <p:cNvPr id="1026" name="Picture 2" descr="Image result for svm">
            <a:extLst>
              <a:ext uri="{FF2B5EF4-FFF2-40B4-BE49-F238E27FC236}">
                <a16:creationId xmlns:a16="http://schemas.microsoft.com/office/drawing/2014/main" id="{0A33D192-C925-4112-8C9B-CB73C1C0BB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6471" y="1064525"/>
            <a:ext cx="6459058"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7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D671CE-96E6-478E-A9AB-47754E725F08}"/>
                  </a:ext>
                </a:extLst>
              </p:cNvPr>
              <p:cNvSpPr>
                <a:spLocks noGrp="1"/>
              </p:cNvSpPr>
              <p:nvPr>
                <p:ph idx="1"/>
              </p:nvPr>
            </p:nvSpPr>
            <p:spPr>
              <a:xfrm>
                <a:off x="838200" y="1282890"/>
                <a:ext cx="10515600" cy="4894073"/>
              </a:xfrm>
            </p:spPr>
            <p:txBody>
              <a:bodyPr/>
              <a:lstStyle/>
              <a:p>
                <a:r>
                  <a:rPr lang="en-IN" dirty="0"/>
                  <a:t>Task – Try to find a </a:t>
                </a:r>
                <a14:m>
                  <m:oMath xmlns:m="http://schemas.openxmlformats.org/officeDocument/2006/math">
                    <m:r>
                      <a:rPr lang="en-IN" i="1" smtClean="0">
                        <a:latin typeface="Cambria Math" panose="02040503050406030204" pitchFamily="18" charset="0"/>
                        <a:ea typeface="Cambria Math" panose="02040503050406030204" pitchFamily="18" charset="0"/>
                      </a:rPr>
                      <m:t>𝜋</m:t>
                    </m:r>
                    <m:r>
                      <a:rPr lang="en-IN" b="0" i="1" smtClean="0">
                        <a:latin typeface="Cambria Math" panose="02040503050406030204" pitchFamily="18" charset="0"/>
                        <a:ea typeface="Cambria Math" panose="02040503050406030204" pitchFamily="18" charset="0"/>
                      </a:rPr>
                      <m:t> </m:t>
                    </m:r>
                  </m:oMath>
                </a14:m>
                <a:r>
                  <a:rPr lang="en-IN" dirty="0"/>
                  <a:t>that maximises the margin = </a:t>
                </a:r>
                <a14:m>
                  <m:oMath xmlns:m="http://schemas.openxmlformats.org/officeDocument/2006/math">
                    <m:r>
                      <a:rPr lang="en-IN" b="0" i="1" smtClean="0">
                        <a:latin typeface="Cambria Math" panose="02040503050406030204" pitchFamily="18" charset="0"/>
                      </a:rPr>
                      <m:t>𝑑𝑖𝑠𝑡</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𝜋</m:t>
                            </m:r>
                          </m:e>
                          <m:sup>
                            <m:r>
                              <a:rPr lang="en-IN" b="0" i="1" smtClean="0">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𝜋</m:t>
                            </m:r>
                          </m:e>
                          <m:sup>
                            <m:r>
                              <a:rPr lang="en-IN" b="0" i="1" smtClean="0">
                                <a:latin typeface="Cambria Math" panose="02040503050406030204" pitchFamily="18" charset="0"/>
                                <a:ea typeface="Cambria Math" panose="02040503050406030204" pitchFamily="18" charset="0"/>
                              </a:rPr>
                              <m:t>−</m:t>
                            </m:r>
                          </m:sup>
                        </m:sSup>
                      </m:e>
                    </m:d>
                  </m:oMath>
                </a14:m>
                <a:endParaRPr lang="en-IN" b="0" dirty="0"/>
              </a:p>
              <a:p>
                <a14:m>
                  <m:oMath xmlns:m="http://schemas.openxmlformats.org/officeDocument/2006/math">
                    <m:r>
                      <a:rPr lang="en-IN" b="0" i="1" smtClean="0">
                        <a:latin typeface="Cambria Math" panose="02040503050406030204" pitchFamily="18" charset="0"/>
                      </a:rPr>
                      <m:t>𝑚𝑎𝑟𝑔𝑖𝑛</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𝑔𝑒𝑛𝑒𝑟𝑎𝑙𝑖𝑧𝑎𝑡𝑖𝑜𝑛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𝑎𝑐𝑐</m:t>
                    </m:r>
                    <m:r>
                      <a:rPr lang="en-IN" b="0" i="1" smtClean="0">
                        <a:latin typeface="Cambria Math" panose="02040503050406030204" pitchFamily="18" charset="0"/>
                        <a:ea typeface="Cambria Math" panose="02040503050406030204" pitchFamily="18" charset="0"/>
                      </a:rPr>
                      <m:t>↑</m:t>
                    </m:r>
                  </m:oMath>
                </a14:m>
                <a:endParaRPr lang="en-IN" b="0" dirty="0">
                  <a:ea typeface="Cambria Math" panose="02040503050406030204" pitchFamily="18" charset="0"/>
                </a:endParaRPr>
              </a:p>
              <a:p>
                <a:r>
                  <a:rPr lang="en-IN" dirty="0"/>
                  <a:t>SVM tries to find the hyperplane π that maximizes the margin. If my margin is high then our chance of misclassifying decreases as margin increases our generalization accuracy i.e. accuracy on unseen data increases.</a:t>
                </a:r>
              </a:p>
            </p:txBody>
          </p:sp>
        </mc:Choice>
        <mc:Fallback xmlns="">
          <p:sp>
            <p:nvSpPr>
              <p:cNvPr id="3" name="Content Placeholder 2">
                <a:extLst>
                  <a:ext uri="{FF2B5EF4-FFF2-40B4-BE49-F238E27FC236}">
                    <a16:creationId xmlns:a16="http://schemas.microsoft.com/office/drawing/2014/main" id="{6AD671CE-96E6-478E-A9AB-47754E725F08}"/>
                  </a:ext>
                </a:extLst>
              </p:cNvPr>
              <p:cNvSpPr>
                <a:spLocks noGrp="1" noRot="1" noChangeAspect="1" noMove="1" noResize="1" noEditPoints="1" noAdjustHandles="1" noChangeArrowheads="1" noChangeShapeType="1" noTextEdit="1"/>
              </p:cNvSpPr>
              <p:nvPr>
                <p:ph idx="1"/>
              </p:nvPr>
            </p:nvSpPr>
            <p:spPr>
              <a:xfrm>
                <a:off x="838200" y="1282890"/>
                <a:ext cx="10515600" cy="4894073"/>
              </a:xfrm>
              <a:blipFill>
                <a:blip r:embed="rId2"/>
                <a:stretch>
                  <a:fillRect l="-1043" t="-1993"/>
                </a:stretch>
              </a:blipFill>
            </p:spPr>
            <p:txBody>
              <a:bodyPr/>
              <a:lstStyle/>
              <a:p>
                <a:r>
                  <a:rPr lang="en-IN">
                    <a:noFill/>
                  </a:rPr>
                  <a:t> </a:t>
                </a:r>
              </a:p>
            </p:txBody>
          </p:sp>
        </mc:Fallback>
      </mc:AlternateContent>
    </p:spTree>
    <p:extLst>
      <p:ext uri="{BB962C8B-B14F-4D97-AF65-F5344CB8AC3E}">
        <p14:creationId xmlns:p14="http://schemas.microsoft.com/office/powerpoint/2010/main" val="198714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4C8271-420F-4154-8341-F22466EED7C1}"/>
                  </a:ext>
                </a:extLst>
              </p:cNvPr>
              <p:cNvSpPr>
                <a:spLocks noGrp="1"/>
              </p:cNvSpPr>
              <p:nvPr>
                <p:ph idx="1"/>
              </p:nvPr>
            </p:nvSpPr>
            <p:spPr>
              <a:xfrm>
                <a:off x="838200" y="504967"/>
                <a:ext cx="10515600" cy="5671996"/>
              </a:xfrm>
            </p:spPr>
            <p:txBody>
              <a:bodyPr>
                <a:normAutofit/>
              </a:bodyPr>
              <a:lstStyle/>
              <a:p>
                <a:pPr marL="0" indent="0">
                  <a:buNone/>
                </a:pPr>
                <a:endParaRPr lang="en-IN" dirty="0"/>
              </a:p>
              <a:p>
                <a:r>
                  <a:rPr lang="en-IN" dirty="0"/>
                  <a:t>For any point on the +</a:t>
                </a:r>
                <a14:m>
                  <m:oMath xmlns:m="http://schemas.openxmlformats.org/officeDocument/2006/math">
                    <m:r>
                      <a:rPr lang="en-IN" i="1" smtClean="0">
                        <a:latin typeface="Cambria Math" panose="02040503050406030204" pitchFamily="18" charset="0"/>
                        <a:ea typeface="Cambria Math" panose="02040503050406030204" pitchFamily="18" charset="0"/>
                      </a:rPr>
                      <m:t>𝜋</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𝑜𝑟</m:t>
                    </m:r>
                    <m:r>
                      <m:rPr>
                        <m:nor/>
                      </m:rPr>
                      <a:rPr lang="en-IN" b="0" i="0" smtClean="0">
                        <a:latin typeface="Cambria Math" panose="02040503050406030204" pitchFamily="18" charset="0"/>
                        <a:ea typeface="Cambria Math" panose="02040503050406030204" pitchFamily="18" charset="0"/>
                      </a:rPr>
                      <m:t> −</m:t>
                    </m:r>
                    <m:r>
                      <a:rPr lang="en-IN" i="1" smtClean="0">
                        <a:latin typeface="Cambria Math" panose="02040503050406030204" pitchFamily="18" charset="0"/>
                        <a:ea typeface="Cambria Math" panose="02040503050406030204" pitchFamily="18" charset="0"/>
                      </a:rPr>
                      <m:t>𝜋</m:t>
                    </m:r>
                  </m:oMath>
                </a14:m>
                <a:r>
                  <a:rPr lang="en-IN" dirty="0"/>
                  <a:t>, that’s a support vector:- </a:t>
                </a:r>
              </a:p>
              <a:p>
                <a:pPr marL="0" indent="0">
                  <a:buNone/>
                </a:pPr>
                <a:r>
                  <a:rPr lang="en-IN" b="0" dirty="0"/>
                  <a:t>				</a:t>
                </a:r>
                <a14:m>
                  <m:oMath xmlns:m="http://schemas.openxmlformats.org/officeDocument/2006/math">
                    <m:r>
                      <a:rPr lang="en-IN" b="0" i="1" smtClean="0">
                        <a:latin typeface="Cambria Math" panose="02040503050406030204" pitchFamily="18" charset="0"/>
                      </a:rPr>
                      <m:t>𝑦𝑖</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=0</m:t>
                    </m:r>
                  </m:oMath>
                </a14:m>
                <a:r>
                  <a:rPr lang="en-IN" b="0" dirty="0">
                    <a:ea typeface="Cambria Math" panose="02040503050406030204" pitchFamily="18" charset="0"/>
                  </a:rPr>
                  <a:t>.</a:t>
                </a:r>
              </a:p>
              <a:p>
                <a:pPr lvl="1">
                  <a:buFont typeface="Courier New" panose="02070309020205020404" pitchFamily="49" charset="0"/>
                  <a:buChar char="o"/>
                </a:pPr>
                <a:r>
                  <a:rPr lang="en-IN" b="0" dirty="0">
                    <a:ea typeface="Cambria Math" panose="02040503050406030204" pitchFamily="18" charset="0"/>
                  </a:rPr>
                  <a:t>As </a:t>
                </a:r>
                <a14:m>
                  <m:oMath xmlns:m="http://schemas.openxmlformats.org/officeDocument/2006/math">
                    <m:r>
                      <a:rPr lang="en-IN" b="0" i="1" smtClean="0">
                        <a:latin typeface="Cambria Math" panose="02040503050406030204" pitchFamily="18" charset="0"/>
                        <a:ea typeface="Cambria Math" panose="02040503050406030204" pitchFamily="18" charset="0"/>
                      </a:rPr>
                      <m:t>𝑦𝑖</m:t>
                    </m:r>
                    <m:r>
                      <a:rPr lang="en-IN" b="0" i="1" smtClean="0">
                        <a:latin typeface="Cambria Math" panose="02040503050406030204" pitchFamily="18" charset="0"/>
                        <a:ea typeface="Cambria Math" panose="02040503050406030204" pitchFamily="18" charset="0"/>
                      </a:rPr>
                      <m:t>=0</m:t>
                    </m:r>
                  </m:oMath>
                </a14:m>
                <a:endParaRPr lang="en-IN" b="0" dirty="0"/>
              </a:p>
              <a:p>
                <a:pPr marL="0" indent="0">
                  <a:buNone/>
                </a:pPr>
                <a:endParaRPr lang="en-IN" b="0" dirty="0"/>
              </a:p>
              <a:p>
                <a:r>
                  <a:rPr lang="en-IN" dirty="0"/>
                  <a:t>For a +</a:t>
                </a:r>
                <a:r>
                  <a:rPr lang="en-IN" dirty="0" err="1"/>
                  <a:t>ve</a:t>
                </a:r>
                <a:r>
                  <a:rPr lang="en-IN" dirty="0"/>
                  <a:t> point on the side of the +</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t> :- </a:t>
                </a:r>
              </a:p>
              <a:p>
                <a:pPr marL="0" indent="0">
                  <a:buNone/>
                </a:pPr>
                <a:r>
                  <a:rPr lang="en-IN" b="0" dirty="0"/>
                  <a:t>				</a:t>
                </a:r>
                <a14:m>
                  <m:oMath xmlns:m="http://schemas.openxmlformats.org/officeDocument/2006/math">
                    <m:r>
                      <a:rPr lang="en-IN" b="0" i="1" smtClean="0">
                        <a:latin typeface="Cambria Math" panose="02040503050406030204" pitchFamily="18" charset="0"/>
                      </a:rPr>
                      <m:t>𝑦𝑖</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ea typeface="Cambria Math" panose="02040503050406030204" pitchFamily="18" charset="0"/>
                      </a:rPr>
                      <m:t>&gt;1</m:t>
                    </m:r>
                  </m:oMath>
                </a14:m>
                <a:r>
                  <a:rPr lang="en-IN" b="0" dirty="0">
                    <a:ea typeface="Cambria Math" panose="02040503050406030204" pitchFamily="18" charset="0"/>
                  </a:rPr>
                  <a:t>.</a:t>
                </a:r>
              </a:p>
              <a:p>
                <a:pPr lvl="1">
                  <a:buFont typeface="Courier New" panose="02070309020205020404" pitchFamily="49" charset="0"/>
                  <a:buChar char="o"/>
                </a:pPr>
                <a:r>
                  <a:rPr lang="en-IN" b="0" dirty="0"/>
                  <a:t>As </a:t>
                </a:r>
                <a14:m>
                  <m:oMath xmlns:m="http://schemas.openxmlformats.org/officeDocument/2006/math">
                    <m:r>
                      <a:rPr lang="en-IN" b="0" i="1" smtClean="0">
                        <a:latin typeface="Cambria Math" panose="02040503050406030204" pitchFamily="18" charset="0"/>
                      </a:rPr>
                      <m:t>𝑦𝑖</m:t>
                    </m:r>
                    <m:r>
                      <a:rPr lang="en-IN" b="0" i="1" smtClean="0">
                        <a:latin typeface="Cambria Math" panose="02040503050406030204" pitchFamily="18" charset="0"/>
                      </a:rPr>
                      <m:t> </m:t>
                    </m:r>
                  </m:oMath>
                </a14:m>
                <a:r>
                  <a:rPr lang="en-IN" b="0" dirty="0"/>
                  <a:t>is positive (positive point), and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0" smtClean="0">
                        <a:latin typeface="Cambria Math" panose="02040503050406030204" pitchFamily="18" charset="0"/>
                      </a:rPr>
                      <m:t>&gt;1</m:t>
                    </m:r>
                  </m:oMath>
                </a14:m>
                <a:r>
                  <a:rPr lang="en-IN" b="0" dirty="0">
                    <a:ea typeface="Cambria Math" panose="02040503050406030204" pitchFamily="18" charset="0"/>
                  </a:rPr>
                  <a:t>, </a:t>
                </a:r>
                <a:r>
                  <a:rPr lang="en-IN" b="0" dirty="0" err="1">
                    <a:ea typeface="Cambria Math" panose="02040503050406030204" pitchFamily="18" charset="0"/>
                  </a:rPr>
                  <a:t>i.e</a:t>
                </a:r>
                <a:r>
                  <a:rPr lang="en-IN" b="0" dirty="0">
                    <a:ea typeface="Cambria Math" panose="02040503050406030204" pitchFamily="18" charset="0"/>
                  </a:rPr>
                  <a:t> positive</a:t>
                </a:r>
              </a:p>
              <a:p>
                <a:pPr lvl="1">
                  <a:buFont typeface="Courier New" panose="02070309020205020404" pitchFamily="49" charset="0"/>
                  <a:buChar char="o"/>
                </a:pPr>
                <a:r>
                  <a:rPr lang="en-IN" b="0" dirty="0">
                    <a:ea typeface="Cambria Math" panose="02040503050406030204" pitchFamily="18" charset="0"/>
                  </a:rPr>
                  <a:t>The product of these two will be positive</a:t>
                </a:r>
                <a:r>
                  <a:rPr lang="en-IN" dirty="0">
                    <a:ea typeface="Cambria Math" panose="02040503050406030204" pitchFamily="18" charset="0"/>
                  </a:rPr>
                  <a:t>.</a:t>
                </a:r>
                <a:endParaRPr lang="en-IN"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D4C8271-420F-4154-8341-F22466EED7C1}"/>
                  </a:ext>
                </a:extLst>
              </p:cNvPr>
              <p:cNvSpPr>
                <a:spLocks noGrp="1" noRot="1" noChangeAspect="1" noMove="1" noResize="1" noEditPoints="1" noAdjustHandles="1" noChangeArrowheads="1" noChangeShapeType="1" noTextEdit="1"/>
              </p:cNvSpPr>
              <p:nvPr>
                <p:ph idx="1"/>
              </p:nvPr>
            </p:nvSpPr>
            <p:spPr>
              <a:xfrm>
                <a:off x="838200" y="504967"/>
                <a:ext cx="10515600" cy="5671996"/>
              </a:xfrm>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79118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EF25B8-B596-4972-94DB-77B3529E7633}"/>
                  </a:ext>
                </a:extLst>
              </p:cNvPr>
              <p:cNvSpPr>
                <a:spLocks noGrp="1"/>
              </p:cNvSpPr>
              <p:nvPr>
                <p:ph idx="1"/>
              </p:nvPr>
            </p:nvSpPr>
            <p:spPr>
              <a:xfrm>
                <a:off x="838200" y="996286"/>
                <a:ext cx="10515600" cy="5732059"/>
              </a:xfrm>
            </p:spPr>
            <p:txBody>
              <a:bodyPr>
                <a:normAutofit fontScale="77500" lnSpcReduction="20000"/>
              </a:bodyPr>
              <a:lstStyle/>
              <a:p>
                <a:r>
                  <a:rPr lang="en-IN" dirty="0"/>
                  <a:t>For a -</a:t>
                </a:r>
                <a:r>
                  <a:rPr lang="en-IN" dirty="0" err="1"/>
                  <a:t>ve</a:t>
                </a:r>
                <a:r>
                  <a:rPr lang="en-IN" dirty="0"/>
                  <a:t> point on the side of the -</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t> :- </a:t>
                </a:r>
              </a:p>
              <a:p>
                <a:pPr marL="0" indent="0">
                  <a:buNone/>
                </a:pPr>
                <a:endParaRPr lang="en-IN" dirty="0"/>
              </a:p>
              <a:p>
                <a:pPr marL="0" indent="0">
                  <a:buNone/>
                </a:pPr>
                <a:r>
                  <a:rPr lang="en-IN" b="0" dirty="0"/>
                  <a:t>				</a:t>
                </a:r>
                <a14:m>
                  <m:oMath xmlns:m="http://schemas.openxmlformats.org/officeDocument/2006/math">
                    <m:r>
                      <a:rPr lang="en-IN" b="0" i="1" smtClean="0">
                        <a:latin typeface="Cambria Math" panose="02040503050406030204" pitchFamily="18" charset="0"/>
                      </a:rPr>
                      <m:t>𝑦𝑖</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𝑏</m:t>
                        </m:r>
                      </m:e>
                    </m:d>
                    <m:r>
                      <a:rPr lang="en-IN" i="1">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ea typeface="Cambria Math" panose="02040503050406030204" pitchFamily="18" charset="0"/>
                      </a:rPr>
                      <m:t>1</m:t>
                    </m:r>
                  </m:oMath>
                </a14:m>
                <a:r>
                  <a:rPr lang="en-IN" dirty="0"/>
                  <a:t>.</a:t>
                </a:r>
              </a:p>
              <a:p>
                <a:pPr marL="0" indent="0">
                  <a:buNone/>
                </a:pPr>
                <a:endParaRPr lang="en-IN" dirty="0"/>
              </a:p>
              <a:p>
                <a:pPr lvl="1">
                  <a:buFont typeface="Courier New" panose="02070309020205020404" pitchFamily="49" charset="0"/>
                  <a:buChar char="o"/>
                </a:pPr>
                <a:r>
                  <a:rPr lang="en-IN" b="0" dirty="0"/>
                  <a:t>As </a:t>
                </a:r>
                <a14:m>
                  <m:oMath xmlns:m="http://schemas.openxmlformats.org/officeDocument/2006/math">
                    <m:r>
                      <a:rPr lang="en-IN" b="0" i="1" smtClean="0">
                        <a:latin typeface="Cambria Math" panose="02040503050406030204" pitchFamily="18" charset="0"/>
                      </a:rPr>
                      <m:t>𝑦𝑖</m:t>
                    </m:r>
                    <m:r>
                      <a:rPr lang="en-IN" b="0" i="1" smtClean="0">
                        <a:latin typeface="Cambria Math" panose="02040503050406030204" pitchFamily="18" charset="0"/>
                      </a:rPr>
                      <m:t> </m:t>
                    </m:r>
                  </m:oMath>
                </a14:m>
                <a:r>
                  <a:rPr lang="en-IN" b="0" dirty="0"/>
                  <a:t>is negative (negative point), and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ea typeface="Cambria Math" panose="02040503050406030204" pitchFamily="18" charset="0"/>
                      </a:rPr>
                      <m:t>&lt;</m:t>
                    </m:r>
                    <m:r>
                      <a:rPr lang="en-IN" b="0" i="0" smtClean="0">
                        <a:latin typeface="Cambria Math" panose="02040503050406030204" pitchFamily="18" charset="0"/>
                      </a:rPr>
                      <m:t>1</m:t>
                    </m:r>
                  </m:oMath>
                </a14:m>
                <a:r>
                  <a:rPr lang="en-IN" b="0" dirty="0">
                    <a:ea typeface="Cambria Math" panose="02040503050406030204" pitchFamily="18" charset="0"/>
                  </a:rPr>
                  <a:t>, </a:t>
                </a:r>
                <a:r>
                  <a:rPr lang="en-IN" b="0" dirty="0" err="1">
                    <a:ea typeface="Cambria Math" panose="02040503050406030204" pitchFamily="18" charset="0"/>
                  </a:rPr>
                  <a:t>i.e</a:t>
                </a:r>
                <a:r>
                  <a:rPr lang="en-IN" b="0" dirty="0">
                    <a:ea typeface="Cambria Math" panose="02040503050406030204" pitchFamily="18" charset="0"/>
                  </a:rPr>
                  <a:t> negative.</a:t>
                </a:r>
              </a:p>
              <a:p>
                <a:pPr lvl="1">
                  <a:buFont typeface="Courier New" panose="02070309020205020404" pitchFamily="49" charset="0"/>
                  <a:buChar char="o"/>
                </a:pPr>
                <a:r>
                  <a:rPr lang="en-IN" b="0" dirty="0">
                    <a:ea typeface="Cambria Math" panose="02040503050406030204" pitchFamily="18" charset="0"/>
                  </a:rPr>
                  <a:t>The product of these two will also be positive</a:t>
                </a:r>
                <a:r>
                  <a:rPr lang="en-IN" dirty="0">
                    <a:ea typeface="Cambria Math" panose="02040503050406030204" pitchFamily="18" charset="0"/>
                  </a:rPr>
                  <a:t>.</a:t>
                </a:r>
              </a:p>
              <a:p>
                <a:pPr marL="457200" lvl="1" indent="0">
                  <a:buNone/>
                </a:pPr>
                <a:endParaRPr lang="en-IN" dirty="0">
                  <a:ea typeface="Cambria Math" panose="02040503050406030204" pitchFamily="18" charset="0"/>
                </a:endParaRPr>
              </a:p>
              <a:p>
                <a:pPr marL="457200" lvl="1" indent="0">
                  <a:buNone/>
                </a:pPr>
                <a:endParaRPr lang="en-IN" dirty="0">
                  <a:ea typeface="Cambria Math" panose="02040503050406030204" pitchFamily="18" charset="0"/>
                </a:endParaRPr>
              </a:p>
              <a:p>
                <a:r>
                  <a:rPr lang="en-IN" dirty="0"/>
                  <a:t>Constraint optimization problem of SVM (Hard-margin SVM)</a:t>
                </a:r>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𝑤</m:t>
                          </m:r>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𝑏</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𝑎𝑟𝑔𝑚𝑎𝑥</m:t>
                          </m:r>
                        </m:e>
                        <m:sub>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𝑏</m:t>
                          </m:r>
                        </m:sub>
                      </m:sSub>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𝑤</m:t>
                              </m:r>
                            </m:e>
                          </m:d>
                        </m:den>
                      </m:f>
                    </m:oMath>
                  </m:oMathPara>
                </a14:m>
                <a:endParaRPr lang="en-IN" b="0" dirty="0"/>
              </a:p>
              <a:p>
                <a:pPr marL="0" indent="0">
                  <a:buNone/>
                </a:pPr>
                <a:r>
                  <a:rPr lang="en-IN" b="0" dirty="0"/>
                  <a:t>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  ∀</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𝑦𝑖</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e>
                      <m:sup>
                        <m:r>
                          <a:rPr lang="en-IN" b="0" i="1" smtClean="0">
                            <a:latin typeface="Cambria Math" panose="02040503050406030204" pitchFamily="18" charset="0"/>
                            <a:ea typeface="Cambria Math" panose="02040503050406030204" pitchFamily="18" charset="0"/>
                          </a:rPr>
                          <m:t>𝑇</m:t>
                        </m:r>
                      </m:sup>
                    </m:sSup>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)≥1</m:t>
                    </m:r>
                  </m:oMath>
                </a14:m>
                <a:endParaRPr lang="en-IN" b="0" dirty="0"/>
              </a:p>
              <a:p>
                <a:pPr marL="0" indent="0">
                  <a:buNone/>
                </a:pPr>
                <a:endParaRPr lang="en-IN" dirty="0"/>
              </a:p>
              <a:p>
                <a:endParaRPr lang="en-IN" i="1" dirty="0">
                  <a:latin typeface="Cambria Math" panose="02040503050406030204" pitchFamily="18" charset="0"/>
                </a:endParaRPr>
              </a:p>
              <a:p>
                <a:endParaRPr lang="en-IN" i="1" dirty="0">
                  <a:latin typeface="Cambria Math" panose="02040503050406030204" pitchFamily="18" charset="0"/>
                </a:endParaRPr>
              </a:p>
              <a:p>
                <a:pPr marL="0" indent="0">
                  <a:buNone/>
                </a:pPr>
                <a:r>
                  <a:rPr lang="en-IN" b="0" i="1" dirty="0">
                    <a:latin typeface="Cambria Math" panose="02040503050406030204" pitchFamily="18" charset="0"/>
                  </a:rPr>
                  <a:t>				</a:t>
                </a:r>
                <a:endParaRPr lang="en-IN" dirty="0">
                  <a:ea typeface="Cambria Math" panose="02040503050406030204" pitchFamily="18" charset="0"/>
                </a:endParaRPr>
              </a:p>
              <a:p>
                <a:pPr lvl="1"/>
                <a:endParaRPr lang="en-IN" b="0" dirty="0">
                  <a:ea typeface="Cambria Math" panose="02040503050406030204" pitchFamily="18" charset="0"/>
                </a:endParaRPr>
              </a:p>
              <a:p>
                <a:pPr>
                  <a:buFont typeface="Courier New" panose="02070309020205020404" pitchFamily="49" charset="0"/>
                  <a:buChar char="o"/>
                </a:pPr>
                <a:endParaRPr lang="en-IN" dirty="0"/>
              </a:p>
              <a:p>
                <a:endParaRPr lang="en-IN" dirty="0"/>
              </a:p>
            </p:txBody>
          </p:sp>
        </mc:Choice>
        <mc:Fallback>
          <p:sp>
            <p:nvSpPr>
              <p:cNvPr id="3" name="Content Placeholder 2">
                <a:extLst>
                  <a:ext uri="{FF2B5EF4-FFF2-40B4-BE49-F238E27FC236}">
                    <a16:creationId xmlns:a16="http://schemas.microsoft.com/office/drawing/2014/main" id="{C4EF25B8-B596-4972-94DB-77B3529E7633}"/>
                  </a:ext>
                </a:extLst>
              </p:cNvPr>
              <p:cNvSpPr>
                <a:spLocks noGrp="1" noRot="1" noChangeAspect="1" noMove="1" noResize="1" noEditPoints="1" noAdjustHandles="1" noChangeArrowheads="1" noChangeShapeType="1" noTextEdit="1"/>
              </p:cNvSpPr>
              <p:nvPr>
                <p:ph idx="1"/>
              </p:nvPr>
            </p:nvSpPr>
            <p:spPr>
              <a:xfrm>
                <a:off x="838200" y="996286"/>
                <a:ext cx="10515600" cy="5732059"/>
              </a:xfrm>
              <a:blipFill>
                <a:blip r:embed="rId2"/>
                <a:stretch>
                  <a:fillRect l="-696" t="-2125"/>
                </a:stretch>
              </a:blipFill>
            </p:spPr>
            <p:txBody>
              <a:bodyPr/>
              <a:lstStyle/>
              <a:p>
                <a:r>
                  <a:rPr lang="en-IN">
                    <a:noFill/>
                  </a:rPr>
                  <a:t> </a:t>
                </a:r>
              </a:p>
            </p:txBody>
          </p:sp>
        </mc:Fallback>
      </mc:AlternateContent>
    </p:spTree>
    <p:extLst>
      <p:ext uri="{BB962C8B-B14F-4D97-AF65-F5344CB8AC3E}">
        <p14:creationId xmlns:p14="http://schemas.microsoft.com/office/powerpoint/2010/main" val="1775025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3466</TotalTime>
  <Words>2085</Words>
  <Application>Microsoft Office PowerPoint</Application>
  <PresentationFormat>Widescreen</PresentationFormat>
  <Paragraphs>186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Courier New</vt:lpstr>
      <vt:lpstr>Office Theme</vt:lpstr>
      <vt:lpstr>Support Vector Machines</vt:lpstr>
      <vt:lpstr>Topics</vt:lpstr>
      <vt:lpstr>Geometric Intuition</vt:lpstr>
      <vt:lpstr>PowerPoint Presentation</vt:lpstr>
      <vt:lpstr>Alternative Geometric intuition</vt:lpstr>
      <vt:lpstr>Mathematical Derivation </vt:lpstr>
      <vt:lpstr>PowerPoint Presentation</vt:lpstr>
      <vt:lpstr>PowerPoint Presentation</vt:lpstr>
      <vt:lpstr>PowerPoint Presentation</vt:lpstr>
      <vt:lpstr>Handling misclassification </vt:lpstr>
      <vt:lpstr>Soft-margin SVM</vt:lpstr>
      <vt:lpstr>PowerPoint Presentation</vt:lpstr>
      <vt:lpstr>PowerPoint Presentation</vt:lpstr>
      <vt:lpstr>PowerPoint Presentation</vt:lpstr>
      <vt:lpstr>PowerPoint Presentation</vt:lpstr>
      <vt:lpstr>PowerPoint Presentation</vt:lpstr>
      <vt:lpstr>WHY WE TAKE +1 AND -1 FOR SUPPORT VECTOR PLANES </vt:lpstr>
      <vt:lpstr>Hinge loss</vt:lpstr>
      <vt:lpstr>Hinge loss behaviour</vt:lpstr>
      <vt:lpstr>PowerPoint Presentation</vt:lpstr>
      <vt:lpstr>PowerPoint Presentation</vt:lpstr>
      <vt:lpstr>Dual form of SVM</vt:lpstr>
      <vt:lpstr>Rules for dual form</vt:lpstr>
      <vt:lpstr>PowerPoint Presentation</vt:lpstr>
      <vt:lpstr>PowerPoint Presentation</vt:lpstr>
      <vt:lpstr>Run-time</vt:lpstr>
      <vt:lpstr>Kernel trick</vt:lpstr>
      <vt:lpstr>Why Kernel trick?</vt:lpstr>
      <vt:lpstr>Kernel SVM</vt:lpstr>
      <vt:lpstr>PowerPoint Presentation</vt:lpstr>
      <vt:lpstr>PowerPoint Presentation</vt:lpstr>
      <vt:lpstr>PowerPoint Presentation</vt:lpstr>
      <vt:lpstr>Polynomial Kernel</vt:lpstr>
      <vt:lpstr>RBF Kernel</vt:lpstr>
      <vt:lpstr>SVM for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udaylunawat udaylunawat</dc:creator>
  <cp:lastModifiedBy>udaylunawat udaylunawat</cp:lastModifiedBy>
  <cp:revision>55</cp:revision>
  <dcterms:created xsi:type="dcterms:W3CDTF">2020-02-07T16:25:11Z</dcterms:created>
  <dcterms:modified xsi:type="dcterms:W3CDTF">2020-02-13T09:28:03Z</dcterms:modified>
</cp:coreProperties>
</file>