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18"/>
  </p:notesMasterIdLst>
  <p:sldIdLst>
    <p:sldId id="256" r:id="rId2"/>
    <p:sldId id="257" r:id="rId3"/>
    <p:sldId id="259" r:id="rId4"/>
    <p:sldId id="264" r:id="rId5"/>
    <p:sldId id="267" r:id="rId6"/>
    <p:sldId id="270" r:id="rId7"/>
    <p:sldId id="268" r:id="rId8"/>
    <p:sldId id="269" r:id="rId9"/>
    <p:sldId id="260" r:id="rId10"/>
    <p:sldId id="261" r:id="rId11"/>
    <p:sldId id="262" r:id="rId12"/>
    <p:sldId id="271" r:id="rId13"/>
    <p:sldId id="263" r:id="rId14"/>
    <p:sldId id="272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34587" autoAdjust="0"/>
    <p:restoredTop sz="86364" autoAdjust="0"/>
  </p:normalViewPr>
  <p:slideViewPr>
    <p:cSldViewPr snapToGrid="0" snapToObjects="1">
      <p:cViewPr varScale="1">
        <p:scale>
          <a:sx n="75" d="100"/>
          <a:sy n="75" d="100"/>
        </p:scale>
        <p:origin x="77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21DBB-6EA0-5E4F-86FF-D210FA06ADF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687DF-5EBB-9D41-B1F1-22CB584F6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51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687DF-5EBB-9D41-B1F1-22CB584F65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2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687DF-5EBB-9D41-B1F1-22CB584F65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14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687DF-5EBB-9D41-B1F1-22CB584F65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35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687DF-5EBB-9D41-B1F1-22CB584F65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59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687DF-5EBB-9D41-B1F1-22CB584F65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3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687DF-5EBB-9D41-B1F1-22CB584F65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08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687DF-5EBB-9D41-B1F1-22CB584F65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3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687DF-5EBB-9D41-B1F1-22CB584F65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03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Lecture</a:t>
            </a:r>
            <a:r>
              <a:rPr lang="en-US" baseline="0" smtClean="0"/>
              <a:t> 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687DF-5EBB-9D41-B1F1-22CB584F65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74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2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0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8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9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7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5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1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DF5E60-9974-AC48-9591-99C2BB44B7CF}" type="datetimeFigureOut">
              <a:rPr lang="en-US" smtClean="0"/>
              <a:pPr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27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32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17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JnPD2qCU3U" TargetMode="External"/><Relationship Id="rId2" Type="http://schemas.openxmlformats.org/officeDocument/2006/relationships/hyperlink" Target="https://www.youtube.com/watch?v=v2ZLu_ykBr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NiFi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</a:t>
            </a:r>
            <a:r>
              <a:rPr lang="en-US" dirty="0"/>
              <a:t>m beginner to advanced in no time!</a:t>
            </a:r>
          </a:p>
        </p:txBody>
      </p:sp>
    </p:spTree>
    <p:extLst>
      <p:ext uri="{BB962C8B-B14F-4D97-AF65-F5344CB8AC3E}">
        <p14:creationId xmlns:p14="http://schemas.microsoft.com/office/powerpoint/2010/main" val="1255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Concept: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a set of transformations and rules to FlowFiles, to generate new FlowFiles</a:t>
            </a:r>
          </a:p>
          <a:p>
            <a:r>
              <a:rPr lang="en-US" dirty="0" smtClean="0"/>
              <a:t>Any processor can process any FlowFile</a:t>
            </a:r>
          </a:p>
          <a:p>
            <a:r>
              <a:rPr lang="en-US" dirty="0" smtClean="0"/>
              <a:t>Processors are passing FlowFile references to each other to advance the data processing</a:t>
            </a:r>
          </a:p>
          <a:p>
            <a:r>
              <a:rPr lang="en-US" dirty="0" smtClean="0"/>
              <a:t>They are all running in parallel (different threads)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73406" y="5196468"/>
            <a:ext cx="2085278" cy="814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 1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457202" y="5603487"/>
            <a:ext cx="14162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0843" y="517714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958684" y="5603487"/>
            <a:ext cx="1701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660147" y="5177145"/>
            <a:ext cx="2085278" cy="814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 2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745425" y="5584164"/>
            <a:ext cx="1701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9442676" y="5139457"/>
            <a:ext cx="2085278" cy="814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r>
              <a:rPr lang="en-US" dirty="0" smtClean="0"/>
              <a:t>Processor 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960574" y="5189725"/>
            <a:ext cx="1266953" cy="2118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FlowFile 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73833" y="5188104"/>
            <a:ext cx="1266953" cy="2118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FlowFile 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40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Concept: 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basically a queue of all the FlowFiles that are yet to be processed by Processor 2</a:t>
            </a:r>
          </a:p>
          <a:p>
            <a:r>
              <a:rPr lang="en-US" dirty="0" smtClean="0"/>
              <a:t>Defines rules about how FlowFiles are prioritized (which ones first, which ones not at all)</a:t>
            </a:r>
          </a:p>
          <a:p>
            <a:r>
              <a:rPr lang="en-US" dirty="0" smtClean="0"/>
              <a:t>Can define backpressure to avoid overflow in the system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87445" y="4783873"/>
            <a:ext cx="2085278" cy="814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 1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72723" y="5190892"/>
            <a:ext cx="1701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988881" y="4750916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Connector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474186" y="4764550"/>
            <a:ext cx="2085278" cy="814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 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88881" y="5386039"/>
            <a:ext cx="1266953" cy="2118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FlowFile 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88881" y="5682247"/>
            <a:ext cx="1266953" cy="2118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FlowFile 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88880" y="5998538"/>
            <a:ext cx="1266953" cy="2118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FlowFile N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78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More Controllers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Queues</a:t>
            </a:r>
            <a:r>
              <a:rPr lang="en-US" dirty="0"/>
              <a:t>: Queues act as buffers to temporarily store data between processors, ensuring efficient data transfer and minimizing the risk of data loss during processing.</a:t>
            </a:r>
          </a:p>
          <a:p>
            <a:pPr fontAlgn="base"/>
            <a:r>
              <a:rPr lang="en-US" b="1" dirty="0" err="1"/>
              <a:t>FlowFile</a:t>
            </a:r>
            <a:r>
              <a:rPr lang="en-US" b="1" dirty="0"/>
              <a:t> Repository</a:t>
            </a:r>
            <a:r>
              <a:rPr lang="en-US" dirty="0"/>
              <a:t>: </a:t>
            </a:r>
            <a:r>
              <a:rPr lang="en-US" dirty="0" err="1"/>
              <a:t>FlowFiles</a:t>
            </a:r>
            <a:r>
              <a:rPr lang="en-US" dirty="0"/>
              <a:t> are the fundamental unit of data in </a:t>
            </a:r>
            <a:r>
              <a:rPr lang="en-US" dirty="0" err="1"/>
              <a:t>NiFi</a:t>
            </a:r>
            <a:r>
              <a:rPr lang="en-US" dirty="0"/>
              <a:t>. The </a:t>
            </a:r>
            <a:r>
              <a:rPr lang="en-US" dirty="0" err="1"/>
              <a:t>FlowFile</a:t>
            </a:r>
            <a:r>
              <a:rPr lang="en-US" dirty="0"/>
              <a:t> Repository stores metadata and information about the data flow, including attributes and content.</a:t>
            </a:r>
          </a:p>
          <a:p>
            <a:pPr fontAlgn="base"/>
            <a:r>
              <a:rPr lang="en-US" b="1" dirty="0"/>
              <a:t>Provenance Repository</a:t>
            </a:r>
            <a:r>
              <a:rPr lang="en-US" dirty="0"/>
              <a:t>: The Provenance Repository records all actions taken on data within </a:t>
            </a:r>
            <a:r>
              <a:rPr lang="en-US" dirty="0" err="1"/>
              <a:t>NiFi</a:t>
            </a:r>
            <a:r>
              <a:rPr lang="en-US" dirty="0"/>
              <a:t>, providing a detailed audit trail for data governance and troubleshooting.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93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1188712" cy="970450"/>
          </a:xfrm>
        </p:spPr>
        <p:txBody>
          <a:bodyPr/>
          <a:lstStyle/>
          <a:p>
            <a:r>
              <a:rPr lang="en-US" dirty="0" smtClean="0"/>
              <a:t>NiFi basics: FlowFile, Processor, Connector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37065" y="3880623"/>
            <a:ext cx="2085278" cy="814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22343" y="4287642"/>
            <a:ext cx="1701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338501" y="3847666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Connector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823806" y="3861300"/>
            <a:ext cx="2085278" cy="814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38501" y="4482789"/>
            <a:ext cx="1266953" cy="2118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FlowFile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38501" y="4778997"/>
            <a:ext cx="1266953" cy="2118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FlowFile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38500" y="5095288"/>
            <a:ext cx="1266953" cy="2118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FlowFile 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1235" y="4287642"/>
            <a:ext cx="815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4335" y="3898987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Data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842070" y="2445620"/>
            <a:ext cx="2085278" cy="814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2" idx="3"/>
            <a:endCxn id="15" idx="1"/>
          </p:cNvCxnSpPr>
          <p:nvPr/>
        </p:nvCxnSpPr>
        <p:spPr>
          <a:xfrm flipV="1">
            <a:off x="6909084" y="2852640"/>
            <a:ext cx="932986" cy="141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474648" y="3535959"/>
            <a:ext cx="1266953" cy="2118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FlowFile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91240" y="2987638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Connector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9492451" y="3854480"/>
            <a:ext cx="2085278" cy="814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2" idx="3"/>
            <a:endCxn id="22" idx="1"/>
          </p:cNvCxnSpPr>
          <p:nvPr/>
        </p:nvCxnSpPr>
        <p:spPr>
          <a:xfrm flipV="1">
            <a:off x="6909084" y="4261500"/>
            <a:ext cx="2583367" cy="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9492451" y="5456539"/>
            <a:ext cx="2085278" cy="814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2" idx="2"/>
            <a:endCxn id="29" idx="0"/>
          </p:cNvCxnSpPr>
          <p:nvPr/>
        </p:nvCxnSpPr>
        <p:spPr>
          <a:xfrm>
            <a:off x="10535090" y="4668519"/>
            <a:ext cx="0" cy="78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774443" y="4446068"/>
            <a:ext cx="1266953" cy="2118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FlowFile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774442" y="4742213"/>
            <a:ext cx="1266953" cy="2118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FlowFile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651879" y="4929413"/>
            <a:ext cx="1266953" cy="2118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FlowFile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673771" y="3898987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Connector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9158183" y="4831892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Connector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5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File reading , </a:t>
            </a:r>
            <a:r>
              <a:rPr lang="en-US" dirty="0" err="1" smtClean="0"/>
              <a:t>transfering</a:t>
            </a:r>
            <a:r>
              <a:rPr lang="en-US" dirty="0" smtClean="0"/>
              <a:t> and loading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Copy the file and move file to different location</a:t>
            </a:r>
          </a:p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www.youtube.com/watch?v=v2ZLu_ykBr0</a:t>
            </a:r>
            <a:endParaRPr lang="en-IN" dirty="0" smtClean="0"/>
          </a:p>
          <a:p>
            <a:r>
              <a:rPr lang="en-US" dirty="0" smtClean="0"/>
              <a:t>2. </a:t>
            </a:r>
            <a:r>
              <a:rPr lang="en-US" dirty="0"/>
              <a:t>Reading and Writing to PostgreSQL </a:t>
            </a:r>
            <a:r>
              <a:rPr lang="en-US" dirty="0" smtClean="0"/>
              <a:t>Database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www.youtube.com/watch?v=jJnPD2qCU3U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00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1188712" cy="970450"/>
          </a:xfrm>
        </p:spPr>
        <p:txBody>
          <a:bodyPr/>
          <a:lstStyle/>
          <a:p>
            <a:r>
              <a:rPr lang="en-US" dirty="0" smtClean="0"/>
              <a:t>NiFi: Categorization of processors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558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Over 188 bundled processors</a:t>
            </a:r>
          </a:p>
          <a:p>
            <a:r>
              <a:rPr lang="en-US" u="sng" dirty="0" smtClean="0"/>
              <a:t>Data Transformation:</a:t>
            </a:r>
            <a:r>
              <a:rPr lang="en-US" i="1" dirty="0" smtClean="0"/>
              <a:t> </a:t>
            </a:r>
            <a:r>
              <a:rPr lang="en-US" dirty="0" err="1" smtClean="0"/>
              <a:t>ReplaceText</a:t>
            </a:r>
            <a:r>
              <a:rPr lang="en-US" dirty="0"/>
              <a:t>, </a:t>
            </a:r>
            <a:r>
              <a:rPr lang="en-US" dirty="0" err="1" smtClean="0"/>
              <a:t>JoltTransformJSON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u="sng" dirty="0" smtClean="0"/>
              <a:t>Routing and Mediation:</a:t>
            </a:r>
            <a:r>
              <a:rPr lang="en-US" dirty="0" smtClean="0"/>
              <a:t> </a:t>
            </a:r>
            <a:r>
              <a:rPr lang="en-US" dirty="0" err="1" smtClean="0"/>
              <a:t>RouteOnAttribute</a:t>
            </a:r>
            <a:r>
              <a:rPr lang="en-US" dirty="0" smtClean="0"/>
              <a:t>, </a:t>
            </a:r>
            <a:r>
              <a:rPr lang="en-US" dirty="0" err="1" smtClean="0"/>
              <a:t>RouteOnContent</a:t>
            </a:r>
            <a:r>
              <a:rPr lang="en-US" dirty="0" smtClean="0"/>
              <a:t>, </a:t>
            </a:r>
            <a:r>
              <a:rPr lang="en-US" dirty="0" err="1" smtClean="0"/>
              <a:t>ControlRate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u="sng" dirty="0" smtClean="0"/>
              <a:t>Database Access:</a:t>
            </a:r>
            <a:r>
              <a:rPr lang="en-US" dirty="0" smtClean="0"/>
              <a:t> </a:t>
            </a:r>
            <a:r>
              <a:rPr lang="en-US" dirty="0" err="1" smtClean="0"/>
              <a:t>ExecuteSQL</a:t>
            </a:r>
            <a:r>
              <a:rPr lang="en-US" dirty="0" smtClean="0"/>
              <a:t>, </a:t>
            </a:r>
            <a:r>
              <a:rPr lang="en-US" dirty="0" err="1" smtClean="0"/>
              <a:t>ConvertJSONToSQL</a:t>
            </a:r>
            <a:r>
              <a:rPr lang="en-US" dirty="0" smtClean="0"/>
              <a:t>, </a:t>
            </a:r>
            <a:r>
              <a:rPr lang="en-US" dirty="0" err="1" smtClean="0"/>
              <a:t>PutSQL</a:t>
            </a:r>
            <a:r>
              <a:rPr lang="en-US" dirty="0" smtClean="0"/>
              <a:t>...</a:t>
            </a:r>
          </a:p>
          <a:p>
            <a:r>
              <a:rPr lang="en-US" u="sng" dirty="0" smtClean="0"/>
              <a:t>Attribute Extraction</a:t>
            </a:r>
            <a:r>
              <a:rPr lang="en-US" u="sng" dirty="0"/>
              <a:t>:</a:t>
            </a:r>
            <a:r>
              <a:rPr lang="en-US" dirty="0"/>
              <a:t> </a:t>
            </a:r>
            <a:r>
              <a:rPr lang="en-US" dirty="0" err="1" smtClean="0"/>
              <a:t>EvaluateJsonPath</a:t>
            </a:r>
            <a:r>
              <a:rPr lang="en-US" dirty="0"/>
              <a:t>, </a:t>
            </a:r>
            <a:r>
              <a:rPr lang="en-US" dirty="0" err="1" smtClean="0"/>
              <a:t>ExtractText</a:t>
            </a:r>
            <a:r>
              <a:rPr lang="en-US" dirty="0"/>
              <a:t>, </a:t>
            </a:r>
            <a:r>
              <a:rPr lang="en-US" dirty="0" err="1" smtClean="0"/>
              <a:t>UpdateAttribute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u="sng" dirty="0" smtClean="0"/>
              <a:t>System Interaction:</a:t>
            </a:r>
            <a:r>
              <a:rPr lang="en-US" dirty="0" smtClean="0"/>
              <a:t> </a:t>
            </a:r>
            <a:r>
              <a:rPr lang="en-US" dirty="0" err="1" smtClean="0"/>
              <a:t>ExecuteProcess</a:t>
            </a:r>
            <a:r>
              <a:rPr lang="en-US" dirty="0" smtClean="0"/>
              <a:t> </a:t>
            </a:r>
            <a:r>
              <a:rPr lang="mr-IN" dirty="0" smtClean="0"/>
              <a:t>…</a:t>
            </a:r>
            <a:endParaRPr lang="en-AU" dirty="0" smtClean="0"/>
          </a:p>
          <a:p>
            <a:r>
              <a:rPr lang="en-AU" u="sng" dirty="0" smtClean="0"/>
              <a:t>Data Ingestion:</a:t>
            </a:r>
            <a:r>
              <a:rPr lang="en-AU" dirty="0" smtClean="0"/>
              <a:t> </a:t>
            </a:r>
            <a:r>
              <a:rPr lang="en-AU" dirty="0" err="1" smtClean="0"/>
              <a:t>GetFile</a:t>
            </a:r>
            <a:r>
              <a:rPr lang="en-AU" dirty="0" smtClean="0"/>
              <a:t>, </a:t>
            </a:r>
            <a:r>
              <a:rPr lang="en-AU" dirty="0" err="1" smtClean="0"/>
              <a:t>GetFTP</a:t>
            </a:r>
            <a:r>
              <a:rPr lang="en-AU" dirty="0" smtClean="0"/>
              <a:t>, </a:t>
            </a:r>
            <a:r>
              <a:rPr lang="en-AU" dirty="0" err="1" smtClean="0"/>
              <a:t>GetHTTP</a:t>
            </a:r>
            <a:r>
              <a:rPr lang="en-AU" dirty="0" smtClean="0"/>
              <a:t>, </a:t>
            </a:r>
            <a:r>
              <a:rPr lang="en-AU" dirty="0" err="1" smtClean="0"/>
              <a:t>GetHDFS</a:t>
            </a:r>
            <a:r>
              <a:rPr lang="en-AU" dirty="0" smtClean="0"/>
              <a:t>, </a:t>
            </a:r>
            <a:r>
              <a:rPr lang="en-AU" dirty="0" err="1" smtClean="0"/>
              <a:t>ListenUDP</a:t>
            </a:r>
            <a:r>
              <a:rPr lang="en-AU" dirty="0" smtClean="0"/>
              <a:t>, </a:t>
            </a:r>
            <a:r>
              <a:rPr lang="en-AU" dirty="0" err="1" smtClean="0"/>
              <a:t>GetKafka</a:t>
            </a:r>
            <a:r>
              <a:rPr lang="mr-IN" dirty="0" smtClean="0"/>
              <a:t>…</a:t>
            </a:r>
            <a:endParaRPr lang="en-US" dirty="0"/>
          </a:p>
          <a:p>
            <a:r>
              <a:rPr lang="en-US" u="sng" dirty="0" smtClean="0"/>
              <a:t>Sending Data:</a:t>
            </a:r>
            <a:r>
              <a:rPr lang="en-US" dirty="0" smtClean="0"/>
              <a:t> </a:t>
            </a:r>
            <a:r>
              <a:rPr lang="en-US" dirty="0" err="1" smtClean="0"/>
              <a:t>PutFile</a:t>
            </a:r>
            <a:r>
              <a:rPr lang="en-US" dirty="0" smtClean="0"/>
              <a:t>, </a:t>
            </a:r>
            <a:r>
              <a:rPr lang="en-US" dirty="0" err="1" smtClean="0"/>
              <a:t>PutFTP</a:t>
            </a:r>
            <a:r>
              <a:rPr lang="en-US" dirty="0" smtClean="0"/>
              <a:t>, </a:t>
            </a:r>
            <a:r>
              <a:rPr lang="en-US" dirty="0" err="1" smtClean="0"/>
              <a:t>PutKafka</a:t>
            </a:r>
            <a:r>
              <a:rPr lang="en-US" dirty="0" smtClean="0"/>
              <a:t>, </a:t>
            </a:r>
            <a:r>
              <a:rPr lang="en-US" dirty="0" err="1" smtClean="0"/>
              <a:t>PutEmail</a:t>
            </a:r>
            <a:r>
              <a:rPr lang="mr-IN" dirty="0" smtClean="0"/>
              <a:t>…</a:t>
            </a:r>
            <a:endParaRPr lang="en-AU" dirty="0" smtClean="0"/>
          </a:p>
          <a:p>
            <a:r>
              <a:rPr lang="en-AU" u="sng" dirty="0" smtClean="0"/>
              <a:t>Splitting and Aggregation:</a:t>
            </a:r>
            <a:r>
              <a:rPr lang="en-AU" dirty="0" smtClean="0"/>
              <a:t> </a:t>
            </a:r>
            <a:r>
              <a:rPr lang="en-AU" dirty="0" err="1" smtClean="0"/>
              <a:t>SplitText</a:t>
            </a:r>
            <a:r>
              <a:rPr lang="en-AU" dirty="0" smtClean="0"/>
              <a:t>, </a:t>
            </a:r>
            <a:r>
              <a:rPr lang="en-AU" dirty="0" err="1" smtClean="0"/>
              <a:t>SplitJson</a:t>
            </a:r>
            <a:r>
              <a:rPr lang="en-AU" dirty="0" smtClean="0"/>
              <a:t>, </a:t>
            </a:r>
            <a:r>
              <a:rPr lang="en-AU" dirty="0" err="1" smtClean="0"/>
              <a:t>SplitXml</a:t>
            </a:r>
            <a:r>
              <a:rPr lang="en-AU" dirty="0" smtClean="0"/>
              <a:t>, </a:t>
            </a:r>
            <a:r>
              <a:rPr lang="en-AU" dirty="0" err="1" smtClean="0"/>
              <a:t>MergeContent</a:t>
            </a:r>
            <a:r>
              <a:rPr lang="mr-IN" dirty="0" smtClean="0"/>
              <a:t>…</a:t>
            </a:r>
            <a:endParaRPr lang="en-AU" dirty="0" smtClean="0"/>
          </a:p>
          <a:p>
            <a:r>
              <a:rPr lang="en-AU" u="sng" dirty="0" smtClean="0"/>
              <a:t>HTTP:</a:t>
            </a:r>
            <a:r>
              <a:rPr lang="en-AU" dirty="0" smtClean="0"/>
              <a:t> </a:t>
            </a:r>
            <a:r>
              <a:rPr lang="en-AU" dirty="0" err="1" smtClean="0"/>
              <a:t>GetHTTP</a:t>
            </a:r>
            <a:r>
              <a:rPr lang="en-AU" dirty="0" smtClean="0"/>
              <a:t>, </a:t>
            </a:r>
            <a:r>
              <a:rPr lang="en-AU" dirty="0" err="1" smtClean="0"/>
              <a:t>ListenHTTP</a:t>
            </a:r>
            <a:r>
              <a:rPr lang="en-AU" dirty="0" smtClean="0"/>
              <a:t>, </a:t>
            </a:r>
            <a:r>
              <a:rPr lang="en-AU" dirty="0" err="1" smtClean="0"/>
              <a:t>PostHTTP</a:t>
            </a:r>
            <a:r>
              <a:rPr lang="mr-IN" dirty="0" smtClean="0"/>
              <a:t>…</a:t>
            </a:r>
            <a:endParaRPr lang="en-AU" dirty="0" smtClean="0"/>
          </a:p>
          <a:p>
            <a:r>
              <a:rPr lang="en-AU" u="sng" dirty="0" smtClean="0"/>
              <a:t>AWS:</a:t>
            </a:r>
            <a:r>
              <a:rPr lang="en-AU" dirty="0" smtClean="0"/>
              <a:t> FetchS3Object, PutS3Object, </a:t>
            </a:r>
            <a:r>
              <a:rPr lang="en-AU" dirty="0" err="1" smtClean="0"/>
              <a:t>PutSNS</a:t>
            </a:r>
            <a:r>
              <a:rPr lang="en-AU" dirty="0" smtClean="0"/>
              <a:t>, </a:t>
            </a:r>
            <a:r>
              <a:rPr lang="en-AU" dirty="0" err="1"/>
              <a:t>GetSQS</a:t>
            </a:r>
            <a:endParaRPr lang="en-AU" u="sng" dirty="0" smtClean="0"/>
          </a:p>
        </p:txBody>
      </p:sp>
    </p:spTree>
    <p:extLst>
      <p:ext uri="{BB962C8B-B14F-4D97-AF65-F5344CB8AC3E}">
        <p14:creationId xmlns:p14="http://schemas.microsoft.com/office/powerpoint/2010/main" val="136101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1188712" cy="970450"/>
          </a:xfrm>
        </p:spPr>
        <p:txBody>
          <a:bodyPr/>
          <a:lstStyle/>
          <a:p>
            <a:r>
              <a:rPr lang="en-US" dirty="0" smtClean="0"/>
              <a:t>NiFi: FlowFile Topology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5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A FlowFile has two components</a:t>
            </a:r>
          </a:p>
          <a:p>
            <a:pPr>
              <a:buFontTx/>
              <a:buChar char="-"/>
            </a:pPr>
            <a:r>
              <a:rPr lang="en-AU" u="sng" dirty="0" smtClean="0"/>
              <a:t>Attributes:</a:t>
            </a:r>
          </a:p>
          <a:p>
            <a:pPr lvl="1">
              <a:buFontTx/>
              <a:buChar char="-"/>
            </a:pPr>
            <a:r>
              <a:rPr lang="en-AU" dirty="0" smtClean="0"/>
              <a:t>These are the metadata from the FlowFile </a:t>
            </a:r>
          </a:p>
          <a:p>
            <a:pPr lvl="1">
              <a:buFontTx/>
              <a:buChar char="-"/>
            </a:pPr>
            <a:r>
              <a:rPr lang="en-AU" dirty="0" smtClean="0"/>
              <a:t>Contain information about the content: e.g. when was it created, where is it from, what data does it represent?</a:t>
            </a:r>
          </a:p>
          <a:p>
            <a:pPr>
              <a:buFontTx/>
              <a:buChar char="-"/>
            </a:pPr>
            <a:r>
              <a:rPr lang="en-AU" u="sng" dirty="0" smtClean="0"/>
              <a:t>Content:</a:t>
            </a:r>
          </a:p>
          <a:p>
            <a:pPr lvl="1">
              <a:buFontTx/>
              <a:buChar char="-"/>
            </a:pPr>
            <a:r>
              <a:rPr lang="en-AU" dirty="0" smtClean="0"/>
              <a:t>That’s the actual content of the FlowFile. e.g. it’s the actual content of a file you would read using </a:t>
            </a:r>
            <a:r>
              <a:rPr lang="en-AU" dirty="0" err="1" smtClean="0"/>
              <a:t>GetFile</a:t>
            </a:r>
            <a:endParaRPr lang="en-AU" dirty="0"/>
          </a:p>
          <a:p>
            <a:pPr marL="457200" lvl="1" indent="0">
              <a:buNone/>
            </a:pPr>
            <a:endParaRPr lang="en-AU" dirty="0" smtClean="0"/>
          </a:p>
          <a:p>
            <a:pPr marL="57150" indent="0">
              <a:buNone/>
            </a:pPr>
            <a:r>
              <a:rPr lang="en-AU" b="1" dirty="0" smtClean="0"/>
              <a:t>A processor can (either or both):</a:t>
            </a:r>
          </a:p>
          <a:p>
            <a:pPr lvl="1">
              <a:buFontTx/>
              <a:buChar char="-"/>
            </a:pPr>
            <a:r>
              <a:rPr lang="en-AU" dirty="0" smtClean="0"/>
              <a:t>Update, add, or remove attributes</a:t>
            </a:r>
          </a:p>
          <a:p>
            <a:pPr lvl="1">
              <a:buFontTx/>
              <a:buChar char="-"/>
            </a:pPr>
            <a:r>
              <a:rPr lang="en-AU" dirty="0" smtClean="0"/>
              <a:t>Change content</a:t>
            </a:r>
          </a:p>
        </p:txBody>
      </p:sp>
    </p:spTree>
    <p:extLst>
      <p:ext uri="{BB962C8B-B14F-4D97-AF65-F5344CB8AC3E}">
        <p14:creationId xmlns:p14="http://schemas.microsoft.com/office/powerpoint/2010/main" val="196988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34269"/>
          </a:xfrm>
        </p:spPr>
        <p:txBody>
          <a:bodyPr>
            <a:normAutofit/>
          </a:bodyPr>
          <a:lstStyle/>
          <a:p>
            <a:r>
              <a:rPr lang="en-US" dirty="0" smtClean="0"/>
              <a:t>Getting Started</a:t>
            </a:r>
          </a:p>
          <a:p>
            <a:pPr lvl="1"/>
            <a:r>
              <a:rPr lang="en-US" dirty="0" smtClean="0"/>
              <a:t>Downloading and Installing NiFi</a:t>
            </a:r>
          </a:p>
          <a:p>
            <a:pPr lvl="1"/>
            <a:r>
              <a:rPr lang="en-US" dirty="0" smtClean="0"/>
              <a:t>Create first data flow </a:t>
            </a:r>
            <a:r>
              <a:rPr lang="mr-IN" dirty="0" smtClean="0"/>
              <a:t>–</a:t>
            </a:r>
            <a:r>
              <a:rPr lang="en-US" dirty="0" smtClean="0"/>
              <a:t> basic concepts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NiFi in details</a:t>
            </a:r>
          </a:p>
          <a:p>
            <a:pPr lvl="1"/>
            <a:r>
              <a:rPr lang="en-US" dirty="0" smtClean="0"/>
              <a:t>Concept of Processors / Connections / Flow Files </a:t>
            </a:r>
          </a:p>
          <a:p>
            <a:pPr lvl="1"/>
            <a:r>
              <a:rPr lang="en-US" dirty="0" smtClean="0"/>
              <a:t>NiFi templates, data provenance, monitoring and other NiFi features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Advanced NiFi</a:t>
            </a:r>
          </a:p>
          <a:p>
            <a:pPr lvl="1"/>
            <a:r>
              <a:rPr lang="en-US" dirty="0" smtClean="0"/>
              <a:t>Tuning of Processors and Connections</a:t>
            </a:r>
          </a:p>
          <a:p>
            <a:pPr lvl="1"/>
            <a:r>
              <a:rPr lang="en-US" dirty="0" smtClean="0"/>
              <a:t>Writing custom processors</a:t>
            </a:r>
          </a:p>
          <a:p>
            <a:pPr lvl="1"/>
            <a:r>
              <a:rPr lang="en-US" dirty="0" smtClean="0"/>
              <a:t>NiFi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7708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Apache NiFi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Apache </a:t>
            </a:r>
            <a:r>
              <a:rPr lang="en-US" dirty="0" err="1"/>
              <a:t>NiFi</a:t>
            </a:r>
            <a:r>
              <a:rPr lang="en-US" dirty="0"/>
              <a:t> supports powerful and scalable directed graphs of data routing, transformation, and system mediation logic.”</a:t>
            </a:r>
          </a:p>
          <a:p>
            <a:endParaRPr lang="en-US" dirty="0" smtClean="0"/>
          </a:p>
          <a:p>
            <a:r>
              <a:rPr lang="en-US" dirty="0" smtClean="0"/>
              <a:t>Automate </a:t>
            </a:r>
            <a:r>
              <a:rPr lang="en-US" dirty="0" smtClean="0"/>
              <a:t>the flow of data between systems </a:t>
            </a:r>
          </a:p>
          <a:p>
            <a:pPr lvl="1"/>
            <a:r>
              <a:rPr lang="en-US" dirty="0" smtClean="0"/>
              <a:t>E.g. : JSON -&gt; Database, FTP-&gt; Hadoop, Kafka -&gt; </a:t>
            </a:r>
            <a:r>
              <a:rPr lang="en-US" dirty="0" err="1" smtClean="0"/>
              <a:t>ElasticSearch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endParaRPr lang="en-AU" dirty="0" smtClean="0"/>
          </a:p>
          <a:p>
            <a:r>
              <a:rPr lang="en-AU" dirty="0" smtClean="0"/>
              <a:t>Drag and drop interface</a:t>
            </a:r>
          </a:p>
          <a:p>
            <a:r>
              <a:rPr lang="en-AU" dirty="0" smtClean="0"/>
              <a:t>Focus on configuration of processors (i.e. what matters only to the user)</a:t>
            </a:r>
          </a:p>
          <a:p>
            <a:r>
              <a:rPr lang="en-AU" dirty="0" smtClean="0"/>
              <a:t>Scalable across a cluster of machines</a:t>
            </a:r>
          </a:p>
          <a:p>
            <a:r>
              <a:rPr lang="en-AU" dirty="0"/>
              <a:t>Guaranteed Delivery / No Data Loss </a:t>
            </a:r>
          </a:p>
          <a:p>
            <a:r>
              <a:rPr lang="en-US" dirty="0" smtClean="0"/>
              <a:t>Data Buffering / Back Pressure / Prioritization Queuing / Latency vs Throughput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9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NiFi use cases: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12328"/>
          </a:xfrm>
        </p:spPr>
        <p:txBody>
          <a:bodyPr>
            <a:normAutofit/>
          </a:bodyPr>
          <a:lstStyle/>
          <a:p>
            <a:r>
              <a:rPr lang="en-AU" dirty="0" smtClean="0"/>
              <a:t>What Apache NiFi is good at:</a:t>
            </a:r>
          </a:p>
          <a:p>
            <a:pPr lvl="1"/>
            <a:r>
              <a:rPr lang="en-AU" dirty="0"/>
              <a:t>Reliable and secure transfer of data between systems</a:t>
            </a:r>
          </a:p>
          <a:p>
            <a:pPr lvl="1"/>
            <a:r>
              <a:rPr lang="en-AU" dirty="0"/>
              <a:t>Delivery of data from sources to analytic platforms</a:t>
            </a:r>
          </a:p>
          <a:p>
            <a:pPr lvl="1"/>
            <a:r>
              <a:rPr lang="en-AU" dirty="0"/>
              <a:t>Enrichment and preparation of data:</a:t>
            </a:r>
          </a:p>
          <a:p>
            <a:pPr lvl="2"/>
            <a:r>
              <a:rPr lang="en-AU" dirty="0"/>
              <a:t>Conversion between formats</a:t>
            </a:r>
          </a:p>
          <a:p>
            <a:pPr lvl="2"/>
            <a:r>
              <a:rPr lang="en-AU" dirty="0"/>
              <a:t>Extraction/Parsing</a:t>
            </a:r>
          </a:p>
          <a:p>
            <a:pPr lvl="2"/>
            <a:r>
              <a:rPr lang="en-AU" dirty="0"/>
              <a:t>Routing </a:t>
            </a:r>
            <a:r>
              <a:rPr lang="en-AU" dirty="0" smtClean="0"/>
              <a:t>decisions</a:t>
            </a:r>
          </a:p>
          <a:p>
            <a:pPr lvl="2"/>
            <a:endParaRPr lang="en-AU" dirty="0"/>
          </a:p>
          <a:p>
            <a:r>
              <a:rPr lang="en-AU" dirty="0" smtClean="0"/>
              <a:t>What Apache NiFi shouldn’t be used for:</a:t>
            </a:r>
          </a:p>
          <a:p>
            <a:pPr lvl="1"/>
            <a:r>
              <a:rPr lang="en-AU" dirty="0" smtClean="0"/>
              <a:t>Distributed Computation</a:t>
            </a:r>
          </a:p>
          <a:p>
            <a:pPr lvl="1"/>
            <a:r>
              <a:rPr lang="en-AU" dirty="0" smtClean="0"/>
              <a:t>Complex Event processing</a:t>
            </a:r>
          </a:p>
          <a:p>
            <a:pPr lvl="1"/>
            <a:r>
              <a:rPr lang="en-AU" dirty="0" smtClean="0"/>
              <a:t>Joins, rolling windows, aggregates operations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080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Instructions for </a:t>
            </a:r>
            <a:r>
              <a:rPr lang="en-US" dirty="0" err="1" smtClean="0"/>
              <a:t>NiFi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the link</a:t>
            </a:r>
          </a:p>
          <a:p>
            <a:endParaRPr lang="en-IN" dirty="0"/>
          </a:p>
          <a:p>
            <a:r>
              <a:rPr lang="en-IN" dirty="0"/>
              <a:t>https://nifi.apache.org/docs/nifi-docs/html/getting-started.html#downloading-and-installing-nifi</a:t>
            </a:r>
          </a:p>
        </p:txBody>
      </p:sp>
    </p:spTree>
    <p:extLst>
      <p:ext uri="{BB962C8B-B14F-4D97-AF65-F5344CB8AC3E}">
        <p14:creationId xmlns:p14="http://schemas.microsoft.com/office/powerpoint/2010/main" val="171106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NiFi</a:t>
            </a:r>
            <a:r>
              <a:rPr lang="en-US" dirty="0" smtClean="0"/>
              <a:t> Architecture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654" y="1846263"/>
            <a:ext cx="785101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6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Understanding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960" y="2087842"/>
            <a:ext cx="4040445" cy="2541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320" y="2011680"/>
            <a:ext cx="4721221" cy="323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5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</a:t>
            </a:r>
            <a:r>
              <a:rPr lang="en-US" dirty="0" smtClean="0"/>
              <a:t>Understanding Continued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14805"/>
            <a:ext cx="4655169" cy="27740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814806"/>
            <a:ext cx="4454207" cy="332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3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Concept: FlowFile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basically the data</a:t>
            </a:r>
          </a:p>
          <a:p>
            <a:r>
              <a:rPr lang="en-US" dirty="0" smtClean="0"/>
              <a:t>Comprised of two elements:</a:t>
            </a:r>
          </a:p>
          <a:p>
            <a:pPr lvl="1"/>
            <a:r>
              <a:rPr lang="en-US" dirty="0" smtClean="0"/>
              <a:t>Content: the data itself</a:t>
            </a:r>
          </a:p>
          <a:p>
            <a:pPr lvl="1"/>
            <a:r>
              <a:rPr lang="en-US" dirty="0" smtClean="0"/>
              <a:t>Attributes: Key value pairs associated with the data (creation date, etc.</a:t>
            </a:r>
            <a:r>
              <a:rPr lang="mr-IN" dirty="0" smtClean="0"/>
              <a:t>…</a:t>
            </a:r>
            <a:r>
              <a:rPr lang="en-AU" dirty="0" smtClean="0"/>
              <a:t>)</a:t>
            </a:r>
          </a:p>
          <a:p>
            <a:pPr lvl="1"/>
            <a:endParaRPr lang="en-AU" dirty="0"/>
          </a:p>
          <a:p>
            <a:r>
              <a:rPr lang="en-AU" dirty="0" smtClean="0"/>
              <a:t>Gets persisted to disk after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9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1309</TotalTime>
  <Words>740</Words>
  <Application>Microsoft Office PowerPoint</Application>
  <PresentationFormat>Widescreen</PresentationFormat>
  <Paragraphs>141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Mangal</vt:lpstr>
      <vt:lpstr>Retrospect</vt:lpstr>
      <vt:lpstr>Apache NiFi</vt:lpstr>
      <vt:lpstr>Course objectives</vt:lpstr>
      <vt:lpstr>Introduction to Apache NiFi</vt:lpstr>
      <vt:lpstr>Apache NiFi use cases:</vt:lpstr>
      <vt:lpstr>Download Instructions for NiFi</vt:lpstr>
      <vt:lpstr>NiFi Architecture</vt:lpstr>
      <vt:lpstr>GUI Understanding</vt:lpstr>
      <vt:lpstr>GUI Understanding Continued</vt:lpstr>
      <vt:lpstr>Concept: FlowFile</vt:lpstr>
      <vt:lpstr>Concept: Processor</vt:lpstr>
      <vt:lpstr>Concept: Connector</vt:lpstr>
      <vt:lpstr>Few More Controllers</vt:lpstr>
      <vt:lpstr>NiFi basics: FlowFile, Processor, Connector</vt:lpstr>
      <vt:lpstr>Examples of File reading , transfering and loading </vt:lpstr>
      <vt:lpstr>NiFi: Categorization of processors</vt:lpstr>
      <vt:lpstr>NiFi: FlowFile Topology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NiFi</dc:title>
  <dc:creator>Microsoft Office User</dc:creator>
  <cp:lastModifiedBy>Uday</cp:lastModifiedBy>
  <cp:revision>23</cp:revision>
  <dcterms:created xsi:type="dcterms:W3CDTF">2017-01-14T00:13:05Z</dcterms:created>
  <dcterms:modified xsi:type="dcterms:W3CDTF">2024-05-06T19:51:05Z</dcterms:modified>
</cp:coreProperties>
</file>