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3" r:id="rId1"/>
  </p:sldMasterIdLst>
  <p:notesMasterIdLst>
    <p:notesMasterId r:id="rId15"/>
  </p:notesMasterIdLst>
  <p:sldIdLst>
    <p:sldId id="256" r:id="rId2"/>
    <p:sldId id="288" r:id="rId3"/>
    <p:sldId id="296" r:id="rId4"/>
    <p:sldId id="295" r:id="rId5"/>
    <p:sldId id="273" r:id="rId6"/>
    <p:sldId id="272" r:id="rId7"/>
    <p:sldId id="274" r:id="rId8"/>
    <p:sldId id="297" r:id="rId9"/>
    <p:sldId id="275" r:id="rId10"/>
    <p:sldId id="301" r:id="rId11"/>
    <p:sldId id="302" r:id="rId12"/>
    <p:sldId id="300" r:id="rId13"/>
    <p:sldId id="29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0132" autoAdjust="0"/>
  </p:normalViewPr>
  <p:slideViewPr>
    <p:cSldViewPr snapToGrid="0">
      <p:cViewPr varScale="1">
        <p:scale>
          <a:sx n="47" d="100"/>
          <a:sy n="47" d="100"/>
        </p:scale>
        <p:origin x="688" y="36"/>
      </p:cViewPr>
      <p:guideLst>
        <p:guide orient="horz" pos="2160"/>
        <p:guide pos="3840"/>
        <p:guide orient="horz" pos="22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17F02-ABD9-44CC-8563-3EDAC346BEEF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1FD40-B70A-4491-922A-15A35C0DE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97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1FD40-B70A-4491-922A-15A35C0DE9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1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1FD40-B70A-4491-922A-15A35C0DE9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26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1FD40-B70A-4491-922A-15A35C0DE9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53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1FD40-B70A-4491-922A-15A35C0DE9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13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1FD40-B70A-4491-922A-15A35C0DE9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86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Determining a person’s gender as male or female, based upon a sample of their voice seems to initially be an easy task. 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Often, the human ear can easily detect the difference between a male or female voice within the first few spoken words. 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designing a computer program to do this turns out to be a bit trickier.</a:t>
            </a:r>
            <a:endParaRPr lang="en-US" sz="1000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1FD40-B70A-4491-922A-15A35C0DE9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14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features dropped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duplicate rows dropped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1FD40-B70A-4491-922A-15A35C0DE9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09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sz="10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1FD40-B70A-4491-922A-15A35C0DE9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88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Trained a basic Log Reg model with only the mean dominant </a:t>
            </a:r>
            <a:r>
              <a:rPr lang="en-US" dirty="0" err="1"/>
              <a:t>freq</a:t>
            </a:r>
            <a:r>
              <a:rPr lang="en-US" dirty="0"/>
              <a:t> and evaluation, the accuracy of the model was 57%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1FD40-B70A-4491-922A-15A35C0DE9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67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1FD40-B70A-4491-922A-15A35C0DE9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0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1FD40-B70A-4491-922A-15A35C0DE9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79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1FD40-B70A-4491-922A-15A35C0DE9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34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1FD40-B70A-4491-922A-15A35C0DE9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52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162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364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52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422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71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49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765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508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0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920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290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53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5C00EEC-D656-4331-B918-F6D65EC241F1}"/>
              </a:ext>
            </a:extLst>
          </p:cNvPr>
          <p:cNvSpPr txBox="1"/>
          <p:nvPr/>
        </p:nvSpPr>
        <p:spPr>
          <a:xfrm>
            <a:off x="0" y="4361794"/>
            <a:ext cx="1219199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Gender Recognition By Voice</a:t>
            </a:r>
          </a:p>
          <a:p>
            <a:pPr algn="ctr"/>
            <a:r>
              <a:rPr lang="en-US" sz="3200" b="1" dirty="0"/>
              <a:t>(EDA &amp; Model Prediction)</a:t>
            </a:r>
          </a:p>
          <a:p>
            <a:pPr algn="ctr"/>
            <a:r>
              <a:rPr lang="en-US" sz="3200" dirty="0"/>
              <a:t>By Uday Pratap Yati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EAA07F-C067-4B3D-B3FF-067EB5E4C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2191999" cy="447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859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A9AD-7D8C-4D60-B275-8AB189AE2B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" y="1"/>
            <a:ext cx="12034345" cy="840828"/>
          </a:xfrm>
        </p:spPr>
        <p:txBody>
          <a:bodyPr>
            <a:normAutofit/>
          </a:bodyPr>
          <a:lstStyle/>
          <a:p>
            <a:r>
              <a:rPr lang="en-US" b="1" dirty="0"/>
              <a:t>	Conclusion: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635B85-D0B4-42A9-A076-A73762528D74}"/>
              </a:ext>
            </a:extLst>
          </p:cNvPr>
          <p:cNvSpPr txBox="1"/>
          <p:nvPr/>
        </p:nvSpPr>
        <p:spPr>
          <a:xfrm>
            <a:off x="578069" y="872363"/>
            <a:ext cx="107731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Despite being trained on a publicly available training set, the model performs very well when guessing the gender of actual recordings of speech.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 tested the performance of the model on few genuine recordings of the utterance "hello" by two different speakers (1 male, 1 female).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</a:t>
            </a:r>
            <a:r>
              <a:rPr lang="en-US" b="1" dirty="0"/>
              <a:t>model</a:t>
            </a:r>
            <a:r>
              <a:rPr lang="en-US" dirty="0"/>
              <a:t> correctly identified the gender in all 8 tests.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Where the model begins to show faults is when </a:t>
            </a:r>
            <a:r>
              <a:rPr lang="en-US" b="1" dirty="0"/>
              <a:t>gender is impersonated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On recordings where a</a:t>
            </a:r>
            <a:r>
              <a:rPr lang="en-US" b="1" dirty="0"/>
              <a:t> female might pretend to sound like a male</a:t>
            </a:r>
            <a:r>
              <a:rPr lang="en-US" dirty="0"/>
              <a:t>, the model consistently recognized the correct gender.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However, when </a:t>
            </a:r>
            <a:r>
              <a:rPr lang="en-US" b="1" dirty="0"/>
              <a:t>males pretended to sound like females</a:t>
            </a:r>
            <a:r>
              <a:rPr lang="en-US" dirty="0"/>
              <a:t>, the SVM was not as consistent.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Likewise, the SVM also</a:t>
            </a:r>
            <a:r>
              <a:rPr lang="en-US" b="1" dirty="0"/>
              <a:t> fails to detect the gender of a child</a:t>
            </a:r>
            <a:r>
              <a:rPr lang="en-US" dirty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This is most likely since the training data set </a:t>
            </a:r>
            <a:r>
              <a:rPr lang="en-US" b="1" dirty="0"/>
              <a:t>only contained points from adults</a:t>
            </a:r>
            <a:r>
              <a:rPr lang="en-US" dirty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A more </a:t>
            </a:r>
            <a:r>
              <a:rPr lang="en-US" b="1" dirty="0"/>
              <a:t>diverse data </a:t>
            </a:r>
            <a:r>
              <a:rPr lang="en-US" dirty="0"/>
              <a:t>set could solve this problem.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F3AEA7-6169-4323-9AEC-7E6725FAEE10}"/>
              </a:ext>
            </a:extLst>
          </p:cNvPr>
          <p:cNvCxnSpPr>
            <a:cxnSpLocks/>
          </p:cNvCxnSpPr>
          <p:nvPr/>
        </p:nvCxnSpPr>
        <p:spPr>
          <a:xfrm flipV="1">
            <a:off x="0" y="825500"/>
            <a:ext cx="12128500" cy="153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72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A9AD-7D8C-4D60-B275-8AB189AE2B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" y="1"/>
            <a:ext cx="12034345" cy="840828"/>
          </a:xfrm>
        </p:spPr>
        <p:txBody>
          <a:bodyPr>
            <a:normAutofit/>
          </a:bodyPr>
          <a:lstStyle/>
          <a:p>
            <a:r>
              <a:rPr lang="en-US" b="1" dirty="0"/>
              <a:t>	Demo: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F3AEA7-6169-4323-9AEC-7E6725FAEE10}"/>
              </a:ext>
            </a:extLst>
          </p:cNvPr>
          <p:cNvCxnSpPr>
            <a:cxnSpLocks/>
          </p:cNvCxnSpPr>
          <p:nvPr/>
        </p:nvCxnSpPr>
        <p:spPr>
          <a:xfrm flipV="1">
            <a:off x="0" y="825500"/>
            <a:ext cx="12128500" cy="153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2F7BEBFB-981E-4C99-AEFA-015A91FA038A}"/>
              </a:ext>
            </a:extLst>
          </p:cNvPr>
          <p:cNvGrpSpPr/>
          <p:nvPr/>
        </p:nvGrpSpPr>
        <p:grpSpPr>
          <a:xfrm>
            <a:off x="1610271" y="901700"/>
            <a:ext cx="8813800" cy="5300923"/>
            <a:chOff x="1610271" y="901700"/>
            <a:chExt cx="8813800" cy="530092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E262398-485C-4BDC-B3F8-39CCD68CB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10271" y="901700"/>
              <a:ext cx="8813800" cy="5300923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D6BFCBB-32B1-4F3B-932B-66F2779F03F5}"/>
                </a:ext>
              </a:extLst>
            </p:cNvPr>
            <p:cNvSpPr/>
            <p:nvPr/>
          </p:nvSpPr>
          <p:spPr>
            <a:xfrm>
              <a:off x="1611087" y="5834741"/>
              <a:ext cx="1407886" cy="329750"/>
            </a:xfrm>
            <a:prstGeom prst="rect">
              <a:avLst/>
            </a:prstGeom>
            <a:noFill/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2957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A9AD-7D8C-4D60-B275-8AB189AE2B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" y="1"/>
            <a:ext cx="12034345" cy="840828"/>
          </a:xfrm>
        </p:spPr>
        <p:txBody>
          <a:bodyPr>
            <a:normAutofit/>
          </a:bodyPr>
          <a:lstStyle/>
          <a:p>
            <a:r>
              <a:rPr lang="en-US" b="1" dirty="0"/>
              <a:t>	3-Layer Neural Network: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F3AEA7-6169-4323-9AEC-7E6725FAEE10}"/>
              </a:ext>
            </a:extLst>
          </p:cNvPr>
          <p:cNvCxnSpPr>
            <a:cxnSpLocks/>
          </p:cNvCxnSpPr>
          <p:nvPr/>
        </p:nvCxnSpPr>
        <p:spPr>
          <a:xfrm flipV="1">
            <a:off x="0" y="825500"/>
            <a:ext cx="12128500" cy="153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D4F9EAE-CD70-43EB-BBED-50C864D73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36" y="959573"/>
            <a:ext cx="5817564" cy="19843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1C4016-1674-4885-8441-D4626625B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00" y="3120703"/>
            <a:ext cx="5610771" cy="31659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84FFA1-89B9-485C-A356-15A6A3589C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3573" y="881876"/>
            <a:ext cx="5610771" cy="31728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9FC22A-699A-4C24-873A-680DC8AB6C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3745" y="4230715"/>
            <a:ext cx="3898083" cy="262728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599B9EA-E750-46B3-ACDA-76AEDFC1DCA6}"/>
              </a:ext>
            </a:extLst>
          </p:cNvPr>
          <p:cNvCxnSpPr/>
          <p:nvPr/>
        </p:nvCxnSpPr>
        <p:spPr>
          <a:xfrm>
            <a:off x="1190171" y="3033619"/>
            <a:ext cx="445588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109E44-8EA2-45CA-803F-4DB7F24C5C71}"/>
              </a:ext>
            </a:extLst>
          </p:cNvPr>
          <p:cNvCxnSpPr/>
          <p:nvPr/>
        </p:nvCxnSpPr>
        <p:spPr>
          <a:xfrm>
            <a:off x="1190171" y="3897217"/>
            <a:ext cx="445588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C4DEEE2-68EA-4F09-BF11-3A6A7BC78738}"/>
              </a:ext>
            </a:extLst>
          </p:cNvPr>
          <p:cNvCxnSpPr/>
          <p:nvPr/>
        </p:nvCxnSpPr>
        <p:spPr>
          <a:xfrm>
            <a:off x="7334843" y="4172659"/>
            <a:ext cx="445588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22AB2F-C15A-4FD5-9F72-9F2DA68B6832}"/>
              </a:ext>
            </a:extLst>
          </p:cNvPr>
          <p:cNvCxnSpPr/>
          <p:nvPr/>
        </p:nvCxnSpPr>
        <p:spPr>
          <a:xfrm>
            <a:off x="6299200" y="1582057"/>
            <a:ext cx="0" cy="37737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274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A9AD-7D8C-4D60-B275-8AB189AE2B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" y="1"/>
            <a:ext cx="12034345" cy="840828"/>
          </a:xfrm>
        </p:spPr>
        <p:txBody>
          <a:bodyPr>
            <a:normAutofit/>
          </a:bodyPr>
          <a:lstStyle/>
          <a:p>
            <a:r>
              <a:rPr lang="en-US" b="1" dirty="0"/>
              <a:t>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635B85-D0B4-42A9-A076-A73762528D74}"/>
              </a:ext>
            </a:extLst>
          </p:cNvPr>
          <p:cNvSpPr txBox="1"/>
          <p:nvPr/>
        </p:nvSpPr>
        <p:spPr>
          <a:xfrm>
            <a:off x="677698" y="2767280"/>
            <a:ext cx="107731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/>
              <a:t>Thank You</a:t>
            </a:r>
            <a:endParaRPr lang="en-US" sz="80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F3AEA7-6169-4323-9AEC-7E6725FAEE10}"/>
              </a:ext>
            </a:extLst>
          </p:cNvPr>
          <p:cNvCxnSpPr>
            <a:cxnSpLocks/>
          </p:cNvCxnSpPr>
          <p:nvPr/>
        </p:nvCxnSpPr>
        <p:spPr>
          <a:xfrm flipV="1">
            <a:off x="0" y="825500"/>
            <a:ext cx="12128500" cy="153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161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A9AD-7D8C-4D60-B275-8AB189AE2B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"/>
            <a:ext cx="10058400" cy="840828"/>
          </a:xfrm>
        </p:spPr>
        <p:txBody>
          <a:bodyPr>
            <a:normAutofit/>
          </a:bodyPr>
          <a:lstStyle/>
          <a:p>
            <a:r>
              <a:rPr lang="en-US" b="1" dirty="0"/>
              <a:t>	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635B85-D0B4-42A9-A076-A73762528D74}"/>
              </a:ext>
            </a:extLst>
          </p:cNvPr>
          <p:cNvSpPr txBox="1"/>
          <p:nvPr/>
        </p:nvSpPr>
        <p:spPr>
          <a:xfrm>
            <a:off x="142641" y="901391"/>
            <a:ext cx="620010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Data set :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The dataset consists of voice sample of thousands </a:t>
            </a:r>
          </a:p>
          <a:p>
            <a:pPr lvl="1"/>
            <a:r>
              <a:rPr lang="en-US" dirty="0"/>
              <a:t>      of male and female volunteers.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Goal :  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Predict the gender of the voice sample(Male/Female).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Maximize the accuracy (classification problem)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Records 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Number of records:3168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Number of features : 20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Target variable : label (male/female)</a:t>
            </a:r>
          </a:p>
          <a:p>
            <a:pPr lvl="1"/>
            <a:endParaRPr lang="en-US" dirty="0"/>
          </a:p>
          <a:p>
            <a:endParaRPr lang="en-US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C3B2799-10FA-412B-989D-EEA4FB91578A}"/>
              </a:ext>
            </a:extLst>
          </p:cNvPr>
          <p:cNvCxnSpPr>
            <a:cxnSpLocks/>
          </p:cNvCxnSpPr>
          <p:nvPr/>
        </p:nvCxnSpPr>
        <p:spPr>
          <a:xfrm flipV="1">
            <a:off x="0" y="825500"/>
            <a:ext cx="12128500" cy="153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7AB0C87-7B79-4EFA-9839-1585C3DB2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641" y="985157"/>
            <a:ext cx="5438859" cy="52070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38FF2A-1AD0-4CCB-BCC2-0D1890969614}"/>
              </a:ext>
            </a:extLst>
          </p:cNvPr>
          <p:cNvCxnSpPr/>
          <p:nvPr/>
        </p:nvCxnSpPr>
        <p:spPr>
          <a:xfrm>
            <a:off x="6342742" y="840829"/>
            <a:ext cx="0" cy="553094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674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A9AD-7D8C-4D60-B275-8AB189AE2B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"/>
            <a:ext cx="11351172" cy="840828"/>
          </a:xfrm>
        </p:spPr>
        <p:txBody>
          <a:bodyPr>
            <a:normAutofit/>
          </a:bodyPr>
          <a:lstStyle/>
          <a:p>
            <a:r>
              <a:rPr lang="en-US" dirty="0"/>
              <a:t>	</a:t>
            </a:r>
            <a:r>
              <a:rPr lang="en-US" b="1" dirty="0"/>
              <a:t>Data cleaning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E50B4B3-F9B4-453B-BAED-7BA1FD615299}"/>
              </a:ext>
            </a:extLst>
          </p:cNvPr>
          <p:cNvCxnSpPr>
            <a:cxnSpLocks/>
          </p:cNvCxnSpPr>
          <p:nvPr/>
        </p:nvCxnSpPr>
        <p:spPr>
          <a:xfrm flipV="1">
            <a:off x="0" y="825500"/>
            <a:ext cx="12128500" cy="153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7DC4024-A07B-43E1-A04E-F7A9C98C9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04" y="1336941"/>
            <a:ext cx="5790293" cy="49132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865E36E-4CBA-420B-8B98-D4C3988A3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104" y="1525628"/>
            <a:ext cx="5911396" cy="37704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22A2EC6-BF0F-4FE0-90F9-0BEA4AD9F20C}"/>
              </a:ext>
            </a:extLst>
          </p:cNvPr>
          <p:cNvSpPr/>
          <p:nvPr/>
        </p:nvSpPr>
        <p:spPr>
          <a:xfrm>
            <a:off x="1319604" y="765287"/>
            <a:ext cx="276011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Pre-Profiling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E13CE8-1C07-4959-AFC1-8E1ACDAC8C50}"/>
              </a:ext>
            </a:extLst>
          </p:cNvPr>
          <p:cNvSpPr/>
          <p:nvPr/>
        </p:nvSpPr>
        <p:spPr>
          <a:xfrm>
            <a:off x="7514267" y="765287"/>
            <a:ext cx="295920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Post-Profiling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2415FA-527A-40E5-B2EC-CE002F698335}"/>
              </a:ext>
            </a:extLst>
          </p:cNvPr>
          <p:cNvCxnSpPr/>
          <p:nvPr/>
        </p:nvCxnSpPr>
        <p:spPr>
          <a:xfrm>
            <a:off x="6096000" y="840829"/>
            <a:ext cx="0" cy="54618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730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A9AD-7D8C-4D60-B275-8AB189AE2B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"/>
            <a:ext cx="10058400" cy="840828"/>
          </a:xfrm>
        </p:spPr>
        <p:txBody>
          <a:bodyPr>
            <a:normAutofit/>
          </a:bodyPr>
          <a:lstStyle/>
          <a:p>
            <a:r>
              <a:rPr lang="en-US" b="1" dirty="0"/>
              <a:t>	Assumption and Hypothesis: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635B85-D0B4-42A9-A076-A73762528D74}"/>
              </a:ext>
            </a:extLst>
          </p:cNvPr>
          <p:cNvSpPr txBox="1"/>
          <p:nvPr/>
        </p:nvSpPr>
        <p:spPr>
          <a:xfrm>
            <a:off x="101601" y="872365"/>
            <a:ext cx="120269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An adult male has pitch within a range of 85 to 180 Hz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An adult female has pitch between 165 to 255 Hz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Assumptions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Pitch, combined with intonation (the rise and fall of the voice in speech), are important factors in classifying male versus female.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Male classified voices tend to be low and within a narrow range of pitch (i.e. relatively monotone).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Female classified voices tend to be higher in pitch and fluctuate frequency to a much greater degree.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Female classified voices often rise in frequency at the end of a sentence, as if asking a question.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Hypothesis: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Setting a threshold for frequency, sounds like a reasonable way to detect gender from voice or speech.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frequency of 200 Hz could be used as a dividing line.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Base-line Model: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Always Predict Male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Accuracy : </a:t>
            </a:r>
            <a:r>
              <a:rPr lang="en-US" b="1" dirty="0"/>
              <a:t>50%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928217F-6E26-4E66-B55A-B45220994A8D}"/>
              </a:ext>
            </a:extLst>
          </p:cNvPr>
          <p:cNvCxnSpPr>
            <a:cxnSpLocks/>
          </p:cNvCxnSpPr>
          <p:nvPr/>
        </p:nvCxnSpPr>
        <p:spPr>
          <a:xfrm flipV="1">
            <a:off x="0" y="825500"/>
            <a:ext cx="12128500" cy="153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FB9776F-1B74-429D-8B06-198EF6E2510C}"/>
              </a:ext>
            </a:extLst>
          </p:cNvPr>
          <p:cNvSpPr/>
          <p:nvPr/>
        </p:nvSpPr>
        <p:spPr>
          <a:xfrm>
            <a:off x="0" y="5948205"/>
            <a:ext cx="12128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[</a:t>
            </a:r>
            <a:r>
              <a:rPr lang="en-US" sz="1400" b="1" dirty="0">
                <a:solidFill>
                  <a:schemeClr val="accent1"/>
                </a:solidFill>
              </a:rPr>
              <a:t>1] Milan Sigmund 2008 Gender Distinction using Short Segments of Speech Signal. Int. J. of Computer Science and Network Security, Vol.8, No.10.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0999AB-46F6-4B99-A325-9C4F6356E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691" y="4376643"/>
            <a:ext cx="3563709" cy="1756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5BEA14-0DD1-4407-A863-5F2F7D257346}"/>
              </a:ext>
            </a:extLst>
          </p:cNvPr>
          <p:cNvSpPr txBox="1"/>
          <p:nvPr/>
        </p:nvSpPr>
        <p:spPr>
          <a:xfrm>
            <a:off x="6878812" y="4097171"/>
            <a:ext cx="3056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Distribution of Target Variable</a:t>
            </a:r>
          </a:p>
        </p:txBody>
      </p:sp>
    </p:spTree>
    <p:extLst>
      <p:ext uri="{BB962C8B-B14F-4D97-AF65-F5344CB8AC3E}">
        <p14:creationId xmlns:p14="http://schemas.microsoft.com/office/powerpoint/2010/main" val="179633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A9AD-7D8C-4D60-B275-8AB189AE2B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"/>
            <a:ext cx="10058400" cy="840828"/>
          </a:xfrm>
        </p:spPr>
        <p:txBody>
          <a:bodyPr>
            <a:normAutofit/>
          </a:bodyPr>
          <a:lstStyle/>
          <a:p>
            <a:r>
              <a:rPr lang="en-US" b="1" dirty="0"/>
              <a:t>	Hypothesis Testing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635B85-D0B4-42A9-A076-A73762528D74}"/>
              </a:ext>
            </a:extLst>
          </p:cNvPr>
          <p:cNvSpPr txBox="1"/>
          <p:nvPr/>
        </p:nvSpPr>
        <p:spPr>
          <a:xfrm>
            <a:off x="0" y="962600"/>
            <a:ext cx="72140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Logistic regression model</a:t>
            </a:r>
            <a:r>
              <a:rPr lang="en-US" dirty="0"/>
              <a:t>, using the average dominant frequency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Average dominant frequency (meandom) is, indeed significant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Change in frequency is helping in classification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Train Accuracy : </a:t>
            </a:r>
            <a:r>
              <a:rPr lang="en-US" b="1" dirty="0"/>
              <a:t>~ 57%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Test Accuracy : </a:t>
            </a:r>
            <a:r>
              <a:rPr lang="en-US" b="1" dirty="0"/>
              <a:t>~ 57%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This suggests there is more to detecting a voice’s gender than simply applying a threshold on how low or high a voice sounds.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E50B4B3-F9B4-453B-BAED-7BA1FD615299}"/>
              </a:ext>
            </a:extLst>
          </p:cNvPr>
          <p:cNvCxnSpPr>
            <a:cxnSpLocks/>
          </p:cNvCxnSpPr>
          <p:nvPr/>
        </p:nvCxnSpPr>
        <p:spPr>
          <a:xfrm flipV="1">
            <a:off x="0" y="825500"/>
            <a:ext cx="12128500" cy="153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D92451F-3DE8-41A9-A759-25861F82E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14" y="3317562"/>
            <a:ext cx="6067425" cy="29813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523371F-6306-4FA6-AB78-85640E40FE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595" y="899628"/>
            <a:ext cx="3891546" cy="27226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537F19-ABEA-454D-A69A-EB1FA1923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595" y="3712526"/>
            <a:ext cx="3891546" cy="25863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AF1853-64A5-46F3-BDBB-8794C75030A9}"/>
              </a:ext>
            </a:extLst>
          </p:cNvPr>
          <p:cNvSpPr txBox="1"/>
          <p:nvPr/>
        </p:nvSpPr>
        <p:spPr>
          <a:xfrm>
            <a:off x="9677783" y="471497"/>
            <a:ext cx="215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0 = Male, 1 = Female</a:t>
            </a:r>
          </a:p>
        </p:txBody>
      </p:sp>
    </p:spTree>
    <p:extLst>
      <p:ext uri="{BB962C8B-B14F-4D97-AF65-F5344CB8AC3E}">
        <p14:creationId xmlns:p14="http://schemas.microsoft.com/office/powerpoint/2010/main" val="3429017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A9AD-7D8C-4D60-B275-8AB189AE2B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"/>
            <a:ext cx="10058400" cy="840828"/>
          </a:xfrm>
        </p:spPr>
        <p:txBody>
          <a:bodyPr>
            <a:normAutofit/>
          </a:bodyPr>
          <a:lstStyle/>
          <a:p>
            <a:r>
              <a:rPr lang="en-US" b="1" dirty="0"/>
              <a:t>	Full Regression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635B85-D0B4-42A9-A076-A73762528D74}"/>
              </a:ext>
            </a:extLst>
          </p:cNvPr>
          <p:cNvSpPr txBox="1"/>
          <p:nvPr/>
        </p:nvSpPr>
        <p:spPr>
          <a:xfrm>
            <a:off x="173192" y="842815"/>
            <a:ext cx="7567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Regression analysis of all measured acoustic properties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Accuracy : </a:t>
            </a:r>
            <a:r>
              <a:rPr lang="en-US" b="1" dirty="0"/>
              <a:t>~ 97%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70C0"/>
                </a:solidFill>
              </a:rPr>
              <a:t>How many features required 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928217F-6E26-4E66-B55A-B45220994A8D}"/>
              </a:ext>
            </a:extLst>
          </p:cNvPr>
          <p:cNvCxnSpPr>
            <a:cxnSpLocks/>
          </p:cNvCxnSpPr>
          <p:nvPr/>
        </p:nvCxnSpPr>
        <p:spPr>
          <a:xfrm flipV="1">
            <a:off x="0" y="825500"/>
            <a:ext cx="12128500" cy="153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A161CE9-E8FB-4B29-95B9-97A9A09F6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965" y="932809"/>
            <a:ext cx="4015194" cy="27698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AD613D-198B-4D89-9995-F9656DFE3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4965" y="3664952"/>
            <a:ext cx="4163842" cy="26801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D67C68-3A78-4296-A076-8027D3A5DC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0047" y="3633319"/>
            <a:ext cx="5590330" cy="268017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9684B167-35E9-407E-8AC6-353A10ECC607}"/>
              </a:ext>
            </a:extLst>
          </p:cNvPr>
          <p:cNvGrpSpPr/>
          <p:nvPr/>
        </p:nvGrpSpPr>
        <p:grpSpPr>
          <a:xfrm>
            <a:off x="526253" y="1809686"/>
            <a:ext cx="6663352" cy="1804051"/>
            <a:chOff x="526253" y="1693574"/>
            <a:chExt cx="6663352" cy="180405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5D68EA5-3372-4583-BAEA-0E54A7A35C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6253" y="1700634"/>
              <a:ext cx="1752600" cy="179699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4454018-1EC4-4C0E-956C-A8F752094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33700" y="1736437"/>
              <a:ext cx="1419225" cy="173737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084D680-751E-43BE-9D5E-CF8E7D764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823154" y="1693574"/>
              <a:ext cx="1666875" cy="173737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B729865-D21C-407E-866A-DA995571E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513205" y="1695592"/>
              <a:ext cx="1676400" cy="1754408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26C46D7-9D8B-41A5-877F-2C43F803E5B1}"/>
              </a:ext>
            </a:extLst>
          </p:cNvPr>
          <p:cNvSpPr txBox="1"/>
          <p:nvPr/>
        </p:nvSpPr>
        <p:spPr>
          <a:xfrm>
            <a:off x="9593942" y="420415"/>
            <a:ext cx="215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0 = Male, 1 = Female</a:t>
            </a:r>
          </a:p>
        </p:txBody>
      </p:sp>
    </p:spTree>
    <p:extLst>
      <p:ext uri="{BB962C8B-B14F-4D97-AF65-F5344CB8AC3E}">
        <p14:creationId xmlns:p14="http://schemas.microsoft.com/office/powerpoint/2010/main" val="3189857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5F4922-AB47-4448-A4AD-55BCCE74A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797" y="869042"/>
            <a:ext cx="9332686" cy="59889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9CA9AD-7D8C-4D60-B275-8AB189AE2B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" y="1"/>
            <a:ext cx="12034345" cy="840828"/>
          </a:xfrm>
        </p:spPr>
        <p:txBody>
          <a:bodyPr>
            <a:normAutofit/>
          </a:bodyPr>
          <a:lstStyle/>
          <a:p>
            <a:r>
              <a:rPr lang="en-US" b="1" dirty="0"/>
              <a:t>	Data Visualization : Distribution: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02A3177-06B5-4B83-BAD0-10D1744774F0}"/>
              </a:ext>
            </a:extLst>
          </p:cNvPr>
          <p:cNvCxnSpPr>
            <a:cxnSpLocks/>
          </p:cNvCxnSpPr>
          <p:nvPr/>
        </p:nvCxnSpPr>
        <p:spPr>
          <a:xfrm flipV="1">
            <a:off x="0" y="825500"/>
            <a:ext cx="12128500" cy="153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62839E6-20AA-4989-937C-B8C10432D41B}"/>
              </a:ext>
            </a:extLst>
          </p:cNvPr>
          <p:cNvSpPr txBox="1"/>
          <p:nvPr/>
        </p:nvSpPr>
        <p:spPr>
          <a:xfrm>
            <a:off x="-1" y="869041"/>
            <a:ext cx="30285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Clear Separation of target var.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IQR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sfm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Sp.int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meanfun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105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A9AD-7D8C-4D60-B275-8AB189AE2B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" y="1"/>
            <a:ext cx="12034345" cy="840828"/>
          </a:xfrm>
        </p:spPr>
        <p:txBody>
          <a:bodyPr>
            <a:normAutofit/>
          </a:bodyPr>
          <a:lstStyle/>
          <a:p>
            <a:r>
              <a:rPr lang="en-US" b="1" dirty="0"/>
              <a:t>	Visualization in 2-Dimension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02A3177-06B5-4B83-BAD0-10D1744774F0}"/>
              </a:ext>
            </a:extLst>
          </p:cNvPr>
          <p:cNvCxnSpPr>
            <a:cxnSpLocks/>
          </p:cNvCxnSpPr>
          <p:nvPr/>
        </p:nvCxnSpPr>
        <p:spPr>
          <a:xfrm flipV="1">
            <a:off x="0" y="825500"/>
            <a:ext cx="12128500" cy="153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14B19EA-F2BF-48E3-9738-AE65C9DB3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396" y="1588493"/>
            <a:ext cx="4388838" cy="41244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4716BAE-D1AA-4DD8-8011-4445E7219164}"/>
              </a:ext>
            </a:extLst>
          </p:cNvPr>
          <p:cNvCxnSpPr/>
          <p:nvPr/>
        </p:nvCxnSpPr>
        <p:spPr>
          <a:xfrm>
            <a:off x="5442857" y="1378857"/>
            <a:ext cx="0" cy="44994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32EB46-E146-41D7-9E84-BFF8B2AB2A48}"/>
              </a:ext>
            </a:extLst>
          </p:cNvPr>
          <p:cNvCxnSpPr>
            <a:cxnSpLocks/>
          </p:cNvCxnSpPr>
          <p:nvPr/>
        </p:nvCxnSpPr>
        <p:spPr>
          <a:xfrm>
            <a:off x="6227081" y="3759198"/>
            <a:ext cx="541337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BB100640-D5A1-4B06-8DB0-15241DE98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7081" y="3780018"/>
            <a:ext cx="5216524" cy="25431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06B362A-8198-4869-8035-335192945E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2797" y="889596"/>
            <a:ext cx="5475919" cy="271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992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A9AD-7D8C-4D60-B275-8AB189AE2B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" y="1"/>
            <a:ext cx="12034345" cy="840828"/>
          </a:xfrm>
        </p:spPr>
        <p:txBody>
          <a:bodyPr>
            <a:normAutofit/>
          </a:bodyPr>
          <a:lstStyle/>
          <a:p>
            <a:r>
              <a:rPr lang="en-US" b="1" dirty="0"/>
              <a:t>	Model :Support vector classifier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F3AEA7-6169-4323-9AEC-7E6725FAEE10}"/>
              </a:ext>
            </a:extLst>
          </p:cNvPr>
          <p:cNvCxnSpPr>
            <a:cxnSpLocks/>
          </p:cNvCxnSpPr>
          <p:nvPr/>
        </p:nvCxnSpPr>
        <p:spPr>
          <a:xfrm flipV="1">
            <a:off x="0" y="825500"/>
            <a:ext cx="12128500" cy="153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C53F962-383F-43C4-8ACF-5351E5B59808}"/>
              </a:ext>
            </a:extLst>
          </p:cNvPr>
          <p:cNvSpPr txBox="1"/>
          <p:nvPr/>
        </p:nvSpPr>
        <p:spPr>
          <a:xfrm>
            <a:off x="9980543" y="5955846"/>
            <a:ext cx="215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0 = Male, 1 = Female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194F764-85B3-417A-9FCB-EE2B7564A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0375" y="1026612"/>
            <a:ext cx="4048125" cy="47434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B9E9E04-2179-413B-83F4-FC0638E12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1382" y="867786"/>
            <a:ext cx="3549864" cy="2904681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6D72E4A2-3CB3-41C3-A168-F123438537AC}"/>
              </a:ext>
            </a:extLst>
          </p:cNvPr>
          <p:cNvGrpSpPr/>
          <p:nvPr/>
        </p:nvGrpSpPr>
        <p:grpSpPr>
          <a:xfrm>
            <a:off x="60099" y="3746253"/>
            <a:ext cx="3872152" cy="2578142"/>
            <a:chOff x="60099" y="3746253"/>
            <a:chExt cx="3872152" cy="257814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ACE21D3-08D7-40E5-A504-6967C32FE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099" y="3746253"/>
              <a:ext cx="3872152" cy="257814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8C400ED-ACB4-4B50-A91B-244C27E1ADAB}"/>
                </a:ext>
              </a:extLst>
            </p:cNvPr>
            <p:cNvSpPr txBox="1"/>
            <p:nvPr/>
          </p:nvSpPr>
          <p:spPr>
            <a:xfrm>
              <a:off x="2202826" y="5585396"/>
              <a:ext cx="16096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Learning Curve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FC1D62E-364E-46B3-A9C3-4F0CBC4B1A80}"/>
              </a:ext>
            </a:extLst>
          </p:cNvPr>
          <p:cNvGrpSpPr/>
          <p:nvPr/>
        </p:nvGrpSpPr>
        <p:grpSpPr>
          <a:xfrm>
            <a:off x="4111627" y="3705807"/>
            <a:ext cx="3669618" cy="2578142"/>
            <a:chOff x="4111627" y="3705807"/>
            <a:chExt cx="3669618" cy="2578142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E3533DD-6CE8-40E8-8794-77B42D32B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11627" y="3705807"/>
              <a:ext cx="3669618" cy="2578142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16DAF9F-8187-44D7-B294-5B11866F62EF}"/>
                </a:ext>
              </a:extLst>
            </p:cNvPr>
            <p:cNvSpPr txBox="1"/>
            <p:nvPr/>
          </p:nvSpPr>
          <p:spPr>
            <a:xfrm>
              <a:off x="6006314" y="5048705"/>
              <a:ext cx="17566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Validation Curve</a:t>
              </a:r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E1AE532-9BE9-4206-BEF1-139B3A3361F3}"/>
              </a:ext>
            </a:extLst>
          </p:cNvPr>
          <p:cNvCxnSpPr/>
          <p:nvPr/>
        </p:nvCxnSpPr>
        <p:spPr>
          <a:xfrm>
            <a:off x="7940904" y="2002971"/>
            <a:ext cx="0" cy="335053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D601121-63FC-4454-A8E1-9FE7CCFEA67A}"/>
              </a:ext>
            </a:extLst>
          </p:cNvPr>
          <p:cNvCxnSpPr>
            <a:cxnSpLocks/>
          </p:cNvCxnSpPr>
          <p:nvPr/>
        </p:nvCxnSpPr>
        <p:spPr>
          <a:xfrm>
            <a:off x="4231382" y="1335314"/>
            <a:ext cx="0" cy="172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A028E0-5F8B-46D0-9508-BE974CB4A239}"/>
              </a:ext>
            </a:extLst>
          </p:cNvPr>
          <p:cNvCxnSpPr>
            <a:cxnSpLocks/>
          </p:cNvCxnSpPr>
          <p:nvPr/>
        </p:nvCxnSpPr>
        <p:spPr>
          <a:xfrm>
            <a:off x="4108012" y="4042226"/>
            <a:ext cx="0" cy="172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643031A-1CAE-4B66-B64D-D2FDAB5C5521}"/>
              </a:ext>
            </a:extLst>
          </p:cNvPr>
          <p:cNvCxnSpPr/>
          <p:nvPr/>
        </p:nvCxnSpPr>
        <p:spPr>
          <a:xfrm>
            <a:off x="914400" y="3678238"/>
            <a:ext cx="245291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0D847A1-856E-473E-93CA-4CF988E39459}"/>
              </a:ext>
            </a:extLst>
          </p:cNvPr>
          <p:cNvCxnSpPr/>
          <p:nvPr/>
        </p:nvCxnSpPr>
        <p:spPr>
          <a:xfrm>
            <a:off x="4927602" y="3729040"/>
            <a:ext cx="245291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579DB8C-19D9-466E-9DF3-872B783933C6}"/>
              </a:ext>
            </a:extLst>
          </p:cNvPr>
          <p:cNvGrpSpPr/>
          <p:nvPr/>
        </p:nvGrpSpPr>
        <p:grpSpPr>
          <a:xfrm>
            <a:off x="60099" y="1000063"/>
            <a:ext cx="4051527" cy="2586955"/>
            <a:chOff x="60099" y="1000063"/>
            <a:chExt cx="4051527" cy="258695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F9C210-4AD0-4745-A7AE-C9EC56134C9A}"/>
                </a:ext>
              </a:extLst>
            </p:cNvPr>
            <p:cNvGrpSpPr/>
            <p:nvPr/>
          </p:nvGrpSpPr>
          <p:grpSpPr>
            <a:xfrm>
              <a:off x="60099" y="1000063"/>
              <a:ext cx="4051527" cy="2586955"/>
              <a:chOff x="60099" y="1000063"/>
              <a:chExt cx="4051527" cy="2586955"/>
            </a:xfrm>
          </p:grpSpPr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F88B5CAF-463B-4BAE-AB4A-DA2C34F8F0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099" y="1000063"/>
                <a:ext cx="4051527" cy="2586955"/>
              </a:xfrm>
              <a:prstGeom prst="rect">
                <a:avLst/>
              </a:prstGeom>
            </p:spPr>
          </p:pic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773F1BD-5F8D-4E8F-8FBC-612C3398BD5C}"/>
                  </a:ext>
                </a:extLst>
              </p:cNvPr>
              <p:cNvSpPr/>
              <p:nvPr/>
            </p:nvSpPr>
            <p:spPr>
              <a:xfrm>
                <a:off x="1480456" y="2496457"/>
                <a:ext cx="2627555" cy="406400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Star: 5 Points 37">
              <a:extLst>
                <a:ext uri="{FF2B5EF4-FFF2-40B4-BE49-F238E27FC236}">
                  <a16:creationId xmlns:a16="http://schemas.microsoft.com/office/drawing/2014/main" id="{E2905F08-708C-4912-9F46-7673F30DF1CF}"/>
                </a:ext>
              </a:extLst>
            </p:cNvPr>
            <p:cNvSpPr/>
            <p:nvPr/>
          </p:nvSpPr>
          <p:spPr>
            <a:xfrm>
              <a:off x="1476841" y="2598057"/>
              <a:ext cx="235845" cy="203200"/>
            </a:xfrm>
            <a:prstGeom prst="star5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28895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7639</TotalTime>
  <Words>692</Words>
  <Application>Microsoft Office PowerPoint</Application>
  <PresentationFormat>Widescreen</PresentationFormat>
  <Paragraphs>100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Retrospect</vt:lpstr>
      <vt:lpstr>PowerPoint Presentation</vt:lpstr>
      <vt:lpstr> Introduction</vt:lpstr>
      <vt:lpstr> Data cleaning</vt:lpstr>
      <vt:lpstr> Assumption and Hypothesis:</vt:lpstr>
      <vt:lpstr> Hypothesis Testing</vt:lpstr>
      <vt:lpstr> Full Regression</vt:lpstr>
      <vt:lpstr> Data Visualization : Distribution:</vt:lpstr>
      <vt:lpstr> Visualization in 2-Dimension</vt:lpstr>
      <vt:lpstr> Model :Support vector classifier</vt:lpstr>
      <vt:lpstr> Conclusion:</vt:lpstr>
      <vt:lpstr> Demo:</vt:lpstr>
      <vt:lpstr> 3-Layer Neural Network: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Uday Pratap Yati</dc:creator>
  <cp:lastModifiedBy>Uday Pratap Yati</cp:lastModifiedBy>
  <cp:revision>120</cp:revision>
  <dcterms:created xsi:type="dcterms:W3CDTF">2019-11-09T14:40:55Z</dcterms:created>
  <dcterms:modified xsi:type="dcterms:W3CDTF">2020-05-08T18:24:10Z</dcterms:modified>
</cp:coreProperties>
</file>