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5" r:id="rId4"/>
    <p:sldId id="258" r:id="rId5"/>
    <p:sldId id="269" r:id="rId6"/>
    <p:sldId id="259" r:id="rId7"/>
    <p:sldId id="266" r:id="rId8"/>
    <p:sldId id="267" r:id="rId9"/>
    <p:sldId id="271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DF7F2C-052E-4D62-BC46-9374C1C27CFB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355BD55-D22D-4047-81F8-800915CEC3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11760" y="332656"/>
            <a:ext cx="6542544" cy="108012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</a:rPr>
              <a:t>Vachana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Pitamaha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Dr. P.G. </a:t>
            </a:r>
            <a:r>
              <a:rPr lang="en-US" sz="2000" dirty="0" err="1" smtClean="0">
                <a:solidFill>
                  <a:schemeClr val="tx1"/>
                </a:solidFill>
              </a:rPr>
              <a:t>Halakatti</a:t>
            </a:r>
            <a:r>
              <a:rPr lang="en-US" sz="2000" dirty="0" smtClean="0">
                <a:solidFill>
                  <a:schemeClr val="tx1"/>
                </a:solidFill>
              </a:rPr>
              <a:t> College of Engineering &amp; Technology, 		Vijayapur-586103</a:t>
            </a:r>
            <a:endParaRPr lang="en-IN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32560" y="1700808"/>
            <a:ext cx="7406640" cy="48965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Department of Computer Science and Engineering</a:t>
            </a:r>
          </a:p>
          <a:p>
            <a:r>
              <a:rPr lang="en-US" dirty="0" smtClean="0"/>
              <a:t>	 	      Final Year Project Demo on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	</a:t>
            </a:r>
            <a:r>
              <a:rPr lang="en-US" sz="3100" dirty="0" smtClean="0"/>
              <a:t>Maturity and Disease Detection of Strawberries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r>
              <a:rPr lang="en-US" dirty="0" smtClean="0"/>
              <a:t>Guided by: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Sushma.S.Toravi</a:t>
            </a:r>
            <a:r>
              <a:rPr lang="en-US" dirty="0" smtClean="0"/>
              <a:t>	                 Submitted by:</a:t>
            </a:r>
          </a:p>
          <a:p>
            <a:r>
              <a:rPr lang="en-US" dirty="0" smtClean="0"/>
              <a:t>	</a:t>
            </a:r>
            <a:r>
              <a:rPr lang="en-US" smtClean="0"/>
              <a:t>                                           </a:t>
            </a:r>
            <a:r>
              <a:rPr lang="en-US" dirty="0" err="1" smtClean="0"/>
              <a:t>Charmi</a:t>
            </a:r>
            <a:r>
              <a:rPr lang="en-US" dirty="0" smtClean="0"/>
              <a:t> </a:t>
            </a:r>
            <a:r>
              <a:rPr lang="en-US" dirty="0" err="1" smtClean="0"/>
              <a:t>Oswal</a:t>
            </a:r>
            <a:r>
              <a:rPr lang="en-US" dirty="0" smtClean="0"/>
              <a:t>(2BL16CS019)</a:t>
            </a:r>
          </a:p>
          <a:p>
            <a:r>
              <a:rPr lang="en-US" dirty="0" smtClean="0"/>
              <a:t>		                              </a:t>
            </a:r>
            <a:r>
              <a:rPr lang="en-US" dirty="0" err="1" smtClean="0"/>
              <a:t>Dhanashri</a:t>
            </a:r>
            <a:r>
              <a:rPr lang="en-US" dirty="0" smtClean="0"/>
              <a:t> </a:t>
            </a:r>
            <a:r>
              <a:rPr lang="en-US" dirty="0" err="1" smtClean="0"/>
              <a:t>Kabra</a:t>
            </a:r>
            <a:r>
              <a:rPr lang="en-US" dirty="0" smtClean="0"/>
              <a:t>(2BL16CS022)</a:t>
            </a:r>
          </a:p>
          <a:p>
            <a:r>
              <a:rPr lang="en-US" dirty="0" smtClean="0"/>
              <a:t>			                 </a:t>
            </a:r>
            <a:r>
              <a:rPr lang="en-US" dirty="0" err="1" smtClean="0"/>
              <a:t>Priyanka</a:t>
            </a:r>
            <a:r>
              <a:rPr lang="en-US" dirty="0" smtClean="0"/>
              <a:t> </a:t>
            </a:r>
            <a:r>
              <a:rPr lang="en-US" dirty="0" err="1" smtClean="0"/>
              <a:t>Dhoot</a:t>
            </a:r>
            <a:r>
              <a:rPr lang="en-US" dirty="0" smtClean="0"/>
              <a:t>(2BL16CS068)</a:t>
            </a:r>
          </a:p>
          <a:p>
            <a:endParaRPr lang="en-IN" dirty="0"/>
          </a:p>
        </p:txBody>
      </p:sp>
      <p:pic>
        <p:nvPicPr>
          <p:cNvPr id="4" name="Picture 3" descr="bld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88640"/>
            <a:ext cx="14478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[1] Liming </a:t>
            </a:r>
            <a:r>
              <a:rPr lang="en-US" sz="1200" dirty="0" err="1" smtClean="0"/>
              <a:t>Xu</a:t>
            </a:r>
            <a:r>
              <a:rPr lang="en-US" sz="1200" dirty="0" smtClean="0"/>
              <a:t>, </a:t>
            </a:r>
            <a:r>
              <a:rPr lang="en-US" sz="1200" dirty="0" err="1" smtClean="0"/>
              <a:t>Yanchao</a:t>
            </a:r>
            <a:r>
              <a:rPr lang="en-US" sz="1200" dirty="0" smtClean="0"/>
              <a:t> Zhao, “Strawberry Maturity Neural Network Detecting System Based on Genetic Algorithm”. International Federation for Information Processing, Volume 294(2009).</a:t>
            </a:r>
          </a:p>
          <a:p>
            <a:pPr>
              <a:buNone/>
            </a:pPr>
            <a:r>
              <a:rPr lang="en-US" sz="1200" dirty="0" smtClean="0"/>
              <a:t>[2] </a:t>
            </a:r>
            <a:r>
              <a:rPr lang="en-US" sz="1200" dirty="0" err="1" smtClean="0"/>
              <a:t>Xu</a:t>
            </a:r>
            <a:r>
              <a:rPr lang="en-US" sz="1200" dirty="0" smtClean="0"/>
              <a:t> Liming, Chen Liming, Wang </a:t>
            </a:r>
            <a:r>
              <a:rPr lang="en-US" sz="1200" dirty="0" err="1" smtClean="0"/>
              <a:t>Haifeng</a:t>
            </a:r>
            <a:r>
              <a:rPr lang="en-US" sz="1200" dirty="0" smtClean="0"/>
              <a:t>, “Strawberry Maturity Distinguish Based on Relationship of Extracted Color Feature Value and the Physiologic and Biochemical Indices”.  World Automation Congress(2010).</a:t>
            </a:r>
          </a:p>
          <a:p>
            <a:pPr>
              <a:buNone/>
            </a:pPr>
            <a:r>
              <a:rPr lang="en-US" sz="1200" dirty="0" smtClean="0"/>
              <a:t>[3] </a:t>
            </a:r>
            <a:r>
              <a:rPr lang="en-US" sz="1200" dirty="0" err="1" smtClean="0"/>
              <a:t>Changqi</a:t>
            </a:r>
            <a:r>
              <a:rPr lang="en-US" sz="1200" dirty="0" smtClean="0"/>
              <a:t> </a:t>
            </a:r>
            <a:r>
              <a:rPr lang="en-US" sz="1200" dirty="0" err="1" smtClean="0"/>
              <a:t>Ouyang</a:t>
            </a:r>
            <a:r>
              <a:rPr lang="en-US" sz="1200" dirty="0" smtClean="0"/>
              <a:t>, </a:t>
            </a:r>
            <a:r>
              <a:rPr lang="en-US" sz="1200" dirty="0" err="1" smtClean="0"/>
              <a:t>Daoliang</a:t>
            </a:r>
            <a:r>
              <a:rPr lang="en-US" sz="1200" dirty="0" smtClean="0"/>
              <a:t> Li, </a:t>
            </a:r>
            <a:r>
              <a:rPr lang="en-US" sz="1200" dirty="0" err="1" smtClean="0"/>
              <a:t>Jianlum</a:t>
            </a:r>
            <a:r>
              <a:rPr lang="en-US" sz="1200" dirty="0" smtClean="0"/>
              <a:t> Wang, </a:t>
            </a:r>
            <a:r>
              <a:rPr lang="en-US" sz="1200" dirty="0" err="1" smtClean="0"/>
              <a:t>Shuting</a:t>
            </a:r>
            <a:r>
              <a:rPr lang="en-US" sz="1200" dirty="0" smtClean="0"/>
              <a:t> Wang and Yu Han, “The Research of the Strawberry Disease Identification Based on Image Processing and Pattern Recognition”. CCTA 2012, Part I, IFIP AICT 392(2013).</a:t>
            </a:r>
          </a:p>
          <a:p>
            <a:pPr>
              <a:buNone/>
            </a:pPr>
            <a:r>
              <a:rPr lang="en-US" sz="1200" dirty="0" smtClean="0"/>
              <a:t>[4] </a:t>
            </a:r>
            <a:r>
              <a:rPr lang="en-US" sz="1200" dirty="0" err="1" smtClean="0"/>
              <a:t>Kranti</a:t>
            </a:r>
            <a:r>
              <a:rPr lang="en-US" sz="1200" dirty="0" smtClean="0"/>
              <a:t> </a:t>
            </a:r>
            <a:r>
              <a:rPr lang="en-US" sz="1200" dirty="0" err="1" smtClean="0"/>
              <a:t>D.Raut</a:t>
            </a:r>
            <a:r>
              <a:rPr lang="en-US" sz="1200" dirty="0" smtClean="0"/>
              <a:t> and Prof. </a:t>
            </a:r>
            <a:r>
              <a:rPr lang="en-US" sz="1200" dirty="0" err="1" smtClean="0"/>
              <a:t>Vibha</a:t>
            </a:r>
            <a:r>
              <a:rPr lang="en-US" sz="1200" dirty="0" smtClean="0"/>
              <a:t> Bora, “Assessment of Fruit Maturity using Direct Color Mapping”. </a:t>
            </a:r>
            <a:r>
              <a:rPr lang="en-IN" sz="1200" dirty="0" smtClean="0"/>
              <a:t>International </a:t>
            </a:r>
            <a:r>
              <a:rPr lang="en-IN" sz="1200" dirty="0" smtClean="0">
                <a:latin typeface="+mj-lt"/>
              </a:rPr>
              <a:t>Research Journal of Engineering and Technology (IRJET) Volume: 03 Issue: 03(2016).</a:t>
            </a:r>
            <a:endParaRPr lang="en-US" sz="1200" dirty="0" smtClean="0">
              <a:latin typeface="+mj-lt"/>
            </a:endParaRPr>
          </a:p>
          <a:p>
            <a:pPr>
              <a:buNone/>
            </a:pPr>
            <a:r>
              <a:rPr lang="en-US" sz="1200" dirty="0" smtClean="0"/>
              <a:t>[5] </a:t>
            </a:r>
            <a:r>
              <a:rPr lang="en-IN" sz="1200" dirty="0" err="1" smtClean="0"/>
              <a:t>Kranti</a:t>
            </a:r>
            <a:r>
              <a:rPr lang="en-IN" sz="1200" dirty="0" smtClean="0"/>
              <a:t> </a:t>
            </a:r>
            <a:r>
              <a:rPr lang="en-IN" sz="1200" dirty="0" err="1" smtClean="0"/>
              <a:t>D.Raut</a:t>
            </a:r>
            <a:r>
              <a:rPr lang="en-IN" sz="1200" dirty="0" smtClean="0"/>
              <a:t> and Prof. </a:t>
            </a:r>
            <a:r>
              <a:rPr lang="en-IN" sz="1200" dirty="0" err="1" smtClean="0"/>
              <a:t>Vibha</a:t>
            </a:r>
            <a:r>
              <a:rPr lang="en-IN" sz="1200" dirty="0" smtClean="0"/>
              <a:t> Bora, “Assessment of fruit maturity using digital image processing”. IJSTE - International Journal of Science Technology &amp; Engineering Volume 3 Issue 01(2016).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[6] Ayesha L. </a:t>
            </a:r>
            <a:r>
              <a:rPr lang="en-US" sz="1200" dirty="0" err="1" smtClean="0"/>
              <a:t>Tilwani</a:t>
            </a:r>
            <a:r>
              <a:rPr lang="en-US" sz="1200" dirty="0" smtClean="0"/>
              <a:t> and Prof. </a:t>
            </a:r>
            <a:r>
              <a:rPr lang="en-US" sz="1200" dirty="0" err="1" smtClean="0"/>
              <a:t>Devang</a:t>
            </a:r>
            <a:r>
              <a:rPr lang="en-US" sz="1200" dirty="0" smtClean="0"/>
              <a:t> </a:t>
            </a:r>
            <a:r>
              <a:rPr lang="en-US" sz="1200" dirty="0" err="1" smtClean="0"/>
              <a:t>G.Jani</a:t>
            </a:r>
            <a:r>
              <a:rPr lang="en-US" sz="1200" dirty="0" smtClean="0"/>
              <a:t>, “Disease Detection in Leaves using Image Processing Techniques”. </a:t>
            </a:r>
            <a:r>
              <a:rPr lang="en-IN" sz="1200" dirty="0" smtClean="0"/>
              <a:t>International Research Journal of Engineering and Technology (IRJET) Volume: 04 Issue: 04(2017).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[7] </a:t>
            </a:r>
            <a:r>
              <a:rPr lang="en-US" sz="1200" dirty="0" err="1" smtClean="0"/>
              <a:t>Hyeon</a:t>
            </a:r>
            <a:r>
              <a:rPr lang="en-US" sz="1200" dirty="0" smtClean="0"/>
              <a:t> Park, </a:t>
            </a:r>
            <a:r>
              <a:rPr lang="en-US" sz="1200" dirty="0" err="1" smtClean="0"/>
              <a:t>Eun</a:t>
            </a:r>
            <a:r>
              <a:rPr lang="en-US" sz="1200" dirty="0" smtClean="0"/>
              <a:t> </a:t>
            </a:r>
            <a:r>
              <a:rPr lang="en-US" sz="1200" dirty="0" err="1" smtClean="0"/>
              <a:t>JeeSook</a:t>
            </a:r>
            <a:r>
              <a:rPr lang="en-US" sz="1200" dirty="0" smtClean="0"/>
              <a:t> and Se-Han Kim “Crop Disease Diagnosing using Image-based Deep Learning Mechanism”. Second International Conference on Computing and Network Communications(2018).</a:t>
            </a:r>
          </a:p>
          <a:p>
            <a:pPr>
              <a:buNone/>
            </a:pPr>
            <a:r>
              <a:rPr lang="en-US" sz="1200" dirty="0" smtClean="0"/>
              <a:t>[8] Oka </a:t>
            </a:r>
            <a:r>
              <a:rPr lang="en-US" sz="1200" dirty="0" err="1" smtClean="0"/>
              <a:t>Mahendra</a:t>
            </a:r>
            <a:r>
              <a:rPr lang="en-US" sz="1200" dirty="0" smtClean="0"/>
              <a:t>, </a:t>
            </a:r>
            <a:r>
              <a:rPr lang="en-US" sz="1200" dirty="0" err="1" smtClean="0"/>
              <a:t>Hilman</a:t>
            </a:r>
            <a:r>
              <a:rPr lang="en-US" sz="1200" dirty="0" smtClean="0"/>
              <a:t> F. </a:t>
            </a:r>
            <a:r>
              <a:rPr lang="en-US" sz="1200" dirty="0" err="1" smtClean="0"/>
              <a:t>Pardede</a:t>
            </a:r>
            <a:r>
              <a:rPr lang="en-US" sz="1200" dirty="0" smtClean="0"/>
              <a:t>, Rika </a:t>
            </a:r>
            <a:r>
              <a:rPr lang="en-US" sz="1200" dirty="0" err="1" smtClean="0"/>
              <a:t>Sustika</a:t>
            </a:r>
            <a:r>
              <a:rPr lang="en-US" sz="1200" dirty="0" smtClean="0"/>
              <a:t>, R . </a:t>
            </a:r>
            <a:r>
              <a:rPr lang="en-US" sz="1200" dirty="0" err="1" smtClean="0"/>
              <a:t>Budiarianto</a:t>
            </a:r>
            <a:r>
              <a:rPr lang="en-US" sz="1200" dirty="0" smtClean="0"/>
              <a:t> </a:t>
            </a:r>
            <a:r>
              <a:rPr lang="en-US" sz="1200" dirty="0" err="1" smtClean="0"/>
              <a:t>Suryo</a:t>
            </a:r>
            <a:r>
              <a:rPr lang="en-US" sz="1200" dirty="0" smtClean="0"/>
              <a:t> </a:t>
            </a:r>
            <a:r>
              <a:rPr lang="en-US" sz="1200" dirty="0" err="1" smtClean="0"/>
              <a:t>Kumso</a:t>
            </a:r>
            <a:r>
              <a:rPr lang="en-US" sz="1200" dirty="0" smtClean="0"/>
              <a:t>, “Comparison of Features for Strawberry Grading Classification with Novel Dataset”. Inter</a:t>
            </a:r>
            <a:r>
              <a:rPr lang="en-IN" sz="1200" dirty="0" smtClean="0"/>
              <a:t>national Conference on Computer, Control, Informatics and its Applications(2018).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[9] </a:t>
            </a:r>
            <a:r>
              <a:rPr lang="en-US" sz="1200" dirty="0" err="1" smtClean="0"/>
              <a:t>Dwi</a:t>
            </a:r>
            <a:r>
              <a:rPr lang="en-US" sz="1200" dirty="0" smtClean="0"/>
              <a:t> </a:t>
            </a:r>
            <a:r>
              <a:rPr lang="en-US" sz="1200" dirty="0" err="1" smtClean="0"/>
              <a:t>Esti</a:t>
            </a:r>
            <a:r>
              <a:rPr lang="en-US" sz="1200" dirty="0" smtClean="0"/>
              <a:t> </a:t>
            </a:r>
            <a:r>
              <a:rPr lang="en-US" sz="1200" dirty="0" err="1" smtClean="0"/>
              <a:t>Kusumandari</a:t>
            </a:r>
            <a:r>
              <a:rPr lang="en-US" sz="1200" dirty="0" smtClean="0"/>
              <a:t>, Muhammad </a:t>
            </a:r>
            <a:r>
              <a:rPr lang="en-US" sz="1200" dirty="0" err="1" smtClean="0"/>
              <a:t>Adzkia</a:t>
            </a:r>
            <a:r>
              <a:rPr lang="en-US" sz="1200" dirty="0" smtClean="0"/>
              <a:t>, </a:t>
            </a:r>
            <a:r>
              <a:rPr lang="en-US" sz="1200" dirty="0" err="1" smtClean="0"/>
              <a:t>Sanggam</a:t>
            </a:r>
            <a:r>
              <a:rPr lang="en-US" sz="1200" dirty="0" smtClean="0"/>
              <a:t> P. </a:t>
            </a:r>
            <a:r>
              <a:rPr lang="en-US" sz="1200" dirty="0" err="1" smtClean="0"/>
              <a:t>Gultom</a:t>
            </a:r>
            <a:r>
              <a:rPr lang="en-US" sz="1200" dirty="0" smtClean="0"/>
              <a:t>, Mardi Turnip, </a:t>
            </a:r>
            <a:r>
              <a:rPr lang="en-US" sz="1200" dirty="0" err="1" smtClean="0"/>
              <a:t>Arjon</a:t>
            </a:r>
            <a:r>
              <a:rPr lang="en-US" sz="1200" dirty="0" smtClean="0"/>
              <a:t> Turnip, “Detection of Strawberry Plant Disease Based on Leaf Spot Using Color Segmentation”. IOP Conf. Series: Journal of Physics: Conf. Series 1230(2019).</a:t>
            </a:r>
            <a:endParaRPr lang="en-IN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Existing System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Literature Survey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Proposed System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Applications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References</a:t>
            </a:r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disease detection in fruits and vegetables play an important role in cultivation. </a:t>
            </a:r>
          </a:p>
          <a:p>
            <a:r>
              <a:rPr lang="en-US" dirty="0" smtClean="0"/>
              <a:t>Fruit disease are the crucial factor and causes 20-30% reduction of the productivity in case of its infection. </a:t>
            </a:r>
          </a:p>
          <a:p>
            <a:r>
              <a:rPr lang="en-IN" dirty="0" smtClean="0"/>
              <a:t>Fruits are also unfit for human consumption when they mature beyond permissible limit which can be termed as rotten.</a:t>
            </a:r>
          </a:p>
          <a:p>
            <a:r>
              <a:rPr lang="en-IN" dirty="0" smtClean="0"/>
              <a:t>Various image processing methods and deep learning methods are applied to identify the maturity of the fruit using RGB values and also the infection in the fruit is detected.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6912768" cy="504056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822960"/>
          <a:ext cx="8229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</a:t>
                      </a:r>
                      <a:r>
                        <a:rPr lang="en-US" sz="1200" baseline="0" dirty="0" smtClean="0"/>
                        <a:t> and Author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Methodology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Advantage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Disadvantage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2009, 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Liming 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Xu,Yanchao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Zhao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Strawberry Maturity Neural Network Detecting System Based on Genetic Algorithm.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H frequency is analysed and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neural network system is used to detect maturity which uses genetic algorithm.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Maturity of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fruit at different light intensities can be found.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Fruit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classified only into to three maturity categories.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images for testing data were used, providing the accuracy 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91.7%.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2010,</a:t>
                      </a:r>
                    </a:p>
                    <a:p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Liming, Chen Liming, Wang 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Haifeng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Strawberry Maturity Distinguish Based on Relationship of Extracted Colour Feature Value and the Physiological and Biochemical Indices.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frequency a* of a strawberry at certain light intensity   is found to be correlated to various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indices of 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strawberry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hence both maturity and indices value is calculated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Calibri"/>
                          <a:ea typeface="Calibri"/>
                          <a:cs typeface="Times New Roman"/>
                        </a:rPr>
                        <a:t>The physiological and biochemical features can be predicted along with the maturity of the fruit.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Fruit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classified only into to three maturity categories.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system leads to the accuracy of 92% in detecting the maturity of the fruit and 80% in predicting the physiological values.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2013, </a:t>
                      </a:r>
                    </a:p>
                    <a:p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Changqi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Ouyang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Daoliang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Li, 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Jianum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Wang, 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Shuting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Wang, Yu 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Research of the Strawberry Disease Identification Based on Image Processing and Pattern Recognition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Synthesis</a:t>
                      </a:r>
                      <a:r>
                        <a:rPr lang="en-US" sz="1200" baseline="0" dirty="0" smtClean="0"/>
                        <a:t> segmentation algorithm  and OSTU .The methods of gray morphology and logical operation and mean shift segmentation  for the image  and SVM and BP neural network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support vector machine has a higher recognition rate than the BP neural network so that support vector machine is used as the </a:t>
                      </a:r>
                      <a:r>
                        <a:rPr lang="en-US" sz="1200" baseline="0" dirty="0" err="1" smtClean="0"/>
                        <a:t>classsifier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algorithm</a:t>
                      </a:r>
                      <a:r>
                        <a:rPr lang="en-US" sz="1200" baseline="0" dirty="0" smtClean="0"/>
                        <a:t> obtained effective segmentation result to the online images of the common kinds of </a:t>
                      </a:r>
                      <a:r>
                        <a:rPr lang="en-US" sz="1200" baseline="0" dirty="0" err="1" smtClean="0"/>
                        <a:t>dieased</a:t>
                      </a:r>
                      <a:r>
                        <a:rPr lang="en-US" sz="1200" baseline="0" smtClean="0"/>
                        <a:t>.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576" y="1412776"/>
          <a:ext cx="8219430" cy="503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905"/>
                <a:gridCol w="1369905"/>
                <a:gridCol w="1369905"/>
                <a:gridCol w="1369905"/>
                <a:gridCol w="1369905"/>
                <a:gridCol w="1369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</a:t>
                      </a:r>
                      <a:r>
                        <a:rPr lang="en-US" sz="1200" baseline="0" dirty="0" smtClean="0"/>
                        <a:t> and Author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Methodology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Advantage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Disadvantage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2016,</a:t>
                      </a:r>
                    </a:p>
                    <a:p>
                      <a:r>
                        <a:rPr lang="en-US" sz="1200" dirty="0" err="1" smtClean="0"/>
                        <a:t>Kranti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D.Raut</a:t>
                      </a:r>
                      <a:r>
                        <a:rPr lang="en-US" sz="1200" baseline="0" dirty="0" smtClean="0"/>
                        <a:t> and Prof. </a:t>
                      </a:r>
                      <a:r>
                        <a:rPr lang="en-US" sz="1200" baseline="0" dirty="0" err="1" smtClean="0"/>
                        <a:t>Vibha</a:t>
                      </a:r>
                      <a:r>
                        <a:rPr lang="en-US" sz="1200" baseline="0" dirty="0" smtClean="0"/>
                        <a:t> Bora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Assessment</a:t>
                      </a:r>
                      <a:r>
                        <a:rPr lang="en-US" sz="1200" baseline="0" dirty="0" smtClean="0"/>
                        <a:t> of Fruit Maturity using Direct Color Mapping.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preprocessing</a:t>
                      </a:r>
                      <a:r>
                        <a:rPr lang="en-US" sz="1200" baseline="0" dirty="0" smtClean="0"/>
                        <a:t> of the image is done using MATLAB and the RGB values are used to find the maturity of the strawberry.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Does</a:t>
                      </a:r>
                      <a:r>
                        <a:rPr lang="en-US" sz="1200" baseline="0" dirty="0" smtClean="0"/>
                        <a:t> not disturb the plant and is cost effective and easy.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Fruit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classified only into to three maturity categories.</a:t>
                      </a:r>
                      <a:endParaRPr lang="en-IN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has the accuracy of</a:t>
                      </a:r>
                      <a:r>
                        <a:rPr lang="en-US" sz="1200" baseline="0" dirty="0" smtClean="0"/>
                        <a:t> 58%.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2016,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Kranti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D.Raut</a:t>
                      </a:r>
                      <a:r>
                        <a:rPr lang="en-US" sz="1200" baseline="0" dirty="0" smtClean="0"/>
                        <a:t> and Prof. </a:t>
                      </a:r>
                      <a:r>
                        <a:rPr lang="en-US" sz="1200" baseline="0" dirty="0" err="1" smtClean="0"/>
                        <a:t>Vibha</a:t>
                      </a:r>
                      <a:r>
                        <a:rPr lang="en-US" sz="1200" baseline="0" dirty="0" smtClean="0"/>
                        <a:t> Bora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Assessment</a:t>
                      </a:r>
                      <a:r>
                        <a:rPr lang="en-US" sz="1200" baseline="0" dirty="0" smtClean="0"/>
                        <a:t> of fruit maturity using digital image processing.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make use of image processing and artificial neural network and </a:t>
                      </a:r>
                    </a:p>
                    <a:p>
                      <a:r>
                        <a:rPr lang="en-US" sz="1200" dirty="0" smtClean="0"/>
                        <a:t>MATLAB</a:t>
                      </a:r>
                      <a:r>
                        <a:rPr lang="en-US" sz="1200" baseline="0" dirty="0" smtClean="0"/>
                        <a:t> software for image analysis and ANN for modeling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Low cost and a versatile way to measure color of many foods more than traditional way.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</a:t>
                      </a:r>
                      <a:r>
                        <a:rPr lang="en-US" sz="1200" baseline="0" dirty="0" smtClean="0"/>
                        <a:t> technique provides lesser accuracy despite of low cost.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</a:t>
                      </a:r>
                      <a:r>
                        <a:rPr lang="en-US" sz="1200" dirty="0" smtClean="0"/>
                        <a:t>has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accuracy of 60% in strawberry fruit.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2017,</a:t>
                      </a:r>
                    </a:p>
                    <a:p>
                      <a:r>
                        <a:rPr lang="en-US" sz="1200" dirty="0" smtClean="0"/>
                        <a:t>Ayesha L. </a:t>
                      </a:r>
                      <a:r>
                        <a:rPr lang="en-US" sz="1200" dirty="0" err="1" smtClean="0"/>
                        <a:t>Tilwani</a:t>
                      </a:r>
                      <a:r>
                        <a:rPr lang="en-US" sz="1200" dirty="0" smtClean="0"/>
                        <a:t> and Prof.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Devang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G.Jani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Disease</a:t>
                      </a:r>
                      <a:r>
                        <a:rPr lang="en-US" sz="1200" baseline="0" dirty="0" smtClean="0"/>
                        <a:t> Detection in Leaves using Image Processing Techniques.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GLCM, SVM, K-means algorithms are used for extraction, classification and segmentation respectively.</a:t>
                      </a:r>
                      <a:endParaRPr kumimoji="0" lang="en-IN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is easy to make modifications</a:t>
                      </a:r>
                      <a:r>
                        <a:rPr lang="en-US" sz="1200" baseline="0" dirty="0" smtClean="0"/>
                        <a:t> and provides best accuracy with minimum dataset.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</a:t>
                      </a:r>
                      <a:r>
                        <a:rPr lang="en-US" sz="1200" baseline="0" dirty="0" smtClean="0"/>
                        <a:t> many algorithms used in the system makes it complex.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provides the accuracy of 92%.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458032" cy="1143000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</a:t>
                      </a:r>
                      <a:r>
                        <a:rPr lang="en-US" sz="1200" baseline="0" dirty="0" smtClean="0"/>
                        <a:t> and Author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Methodology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Advantage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Disadvantage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2018,</a:t>
                      </a:r>
                    </a:p>
                    <a:p>
                      <a:r>
                        <a:rPr lang="en-US" sz="1200" dirty="0" err="1" smtClean="0"/>
                        <a:t>Hyeon</a:t>
                      </a:r>
                      <a:r>
                        <a:rPr lang="en-US" sz="1200" baseline="0" dirty="0" smtClean="0"/>
                        <a:t> Park, </a:t>
                      </a:r>
                      <a:r>
                        <a:rPr lang="en-US" sz="1200" baseline="0" dirty="0" err="1" smtClean="0"/>
                        <a:t>Eun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JeeSook</a:t>
                      </a:r>
                      <a:r>
                        <a:rPr lang="en-US" sz="1200" baseline="0" dirty="0" smtClean="0"/>
                        <a:t> and Se-Han Kim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Crop Disease Diagnosing using Image-based</a:t>
                      </a:r>
                      <a:r>
                        <a:rPr lang="en-US" sz="1200" baseline="0" dirty="0" smtClean="0"/>
                        <a:t> Deep Learning Mechanism.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CNN algorithm is used to classify the healthy and disease strawberry, also uses </a:t>
                      </a:r>
                      <a:r>
                        <a:rPr lang="en-US" sz="1200" baseline="0" dirty="0" err="1" smtClean="0"/>
                        <a:t>TensorFlow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Keras</a:t>
                      </a:r>
                      <a:r>
                        <a:rPr lang="en-US" sz="1200" baseline="0" dirty="0" smtClean="0"/>
                        <a:t> to built the neural network.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Better accuracy than previous methods.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Only the fruit is checked for the disease,</a:t>
                      </a:r>
                      <a:r>
                        <a:rPr lang="en-US" sz="1200" baseline="0" dirty="0" smtClean="0"/>
                        <a:t> not the other parts of crop.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the accuracy of 92%.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2018,</a:t>
                      </a:r>
                    </a:p>
                    <a:p>
                      <a:r>
                        <a:rPr lang="en-US" sz="1200" dirty="0" smtClean="0"/>
                        <a:t>Oka </a:t>
                      </a:r>
                      <a:r>
                        <a:rPr lang="en-US" sz="1200" dirty="0" err="1" smtClean="0"/>
                        <a:t>Mahendra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Hilman</a:t>
                      </a:r>
                      <a:r>
                        <a:rPr lang="en-US" sz="1200" dirty="0" smtClean="0"/>
                        <a:t> F. </a:t>
                      </a:r>
                      <a:r>
                        <a:rPr lang="en-US" sz="1200" dirty="0" err="1" smtClean="0"/>
                        <a:t>Pardede</a:t>
                      </a:r>
                      <a:r>
                        <a:rPr lang="en-US" sz="1200" dirty="0" smtClean="0"/>
                        <a:t>, Rika </a:t>
                      </a:r>
                      <a:r>
                        <a:rPr lang="en-US" sz="1200" dirty="0" err="1" smtClean="0"/>
                        <a:t>Sustika</a:t>
                      </a:r>
                      <a:r>
                        <a:rPr lang="en-US" sz="1200" dirty="0" smtClean="0"/>
                        <a:t>, R 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Budiarianto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Suryo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Kumso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Comparison of Features for Strawberry Grading Classification with Novel Dataset.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SVM</a:t>
                      </a:r>
                      <a:r>
                        <a:rPr lang="en-US" sz="1200" baseline="0" dirty="0" smtClean="0"/>
                        <a:t> algorithm is used to classify the fruit as good or disease. The color features of the strawberry are compared with the various  models.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method uses dynamic images not</a:t>
                      </a:r>
                      <a:r>
                        <a:rPr lang="en-US" sz="1200" baseline="0" dirty="0" smtClean="0"/>
                        <a:t> the static image.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different amount of </a:t>
                      </a:r>
                      <a:r>
                        <a:rPr lang="en-US" sz="1200" dirty="0" err="1" smtClean="0"/>
                        <a:t>keypoints</a:t>
                      </a:r>
                      <a:r>
                        <a:rPr lang="en-US" sz="1200" baseline="0" dirty="0" smtClean="0"/>
                        <a:t> for each sample image makes it difficult while classifying using SVM.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algorithm</a:t>
                      </a:r>
                      <a:r>
                        <a:rPr lang="en-US" sz="1200" baseline="0" dirty="0" smtClean="0"/>
                        <a:t> provides the best accuracy of  90.73% when SURF feature model is used.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2019,</a:t>
                      </a:r>
                    </a:p>
                    <a:p>
                      <a:r>
                        <a:rPr lang="en-US" sz="1200" dirty="0" err="1" smtClean="0"/>
                        <a:t>Dwi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Esti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Kusumandari</a:t>
                      </a:r>
                      <a:r>
                        <a:rPr lang="en-US" sz="1200" baseline="0" dirty="0" smtClean="0"/>
                        <a:t>, Muhammad </a:t>
                      </a:r>
                      <a:r>
                        <a:rPr lang="en-US" sz="1200" baseline="0" dirty="0" err="1" smtClean="0"/>
                        <a:t>Adzkia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Sanggam</a:t>
                      </a:r>
                      <a:r>
                        <a:rPr lang="en-US" sz="1200" baseline="0" dirty="0" smtClean="0"/>
                        <a:t> P. </a:t>
                      </a:r>
                      <a:r>
                        <a:rPr lang="en-US" sz="1200" baseline="0" dirty="0" err="1" smtClean="0"/>
                        <a:t>Gultom</a:t>
                      </a:r>
                      <a:r>
                        <a:rPr lang="en-US" sz="1200" baseline="0" dirty="0" smtClean="0"/>
                        <a:t>, Mardi Turnip, </a:t>
                      </a:r>
                      <a:r>
                        <a:rPr lang="en-US" sz="1200" baseline="0" dirty="0" err="1" smtClean="0"/>
                        <a:t>Arjon</a:t>
                      </a:r>
                      <a:r>
                        <a:rPr lang="en-US" sz="1200" baseline="0" dirty="0" smtClean="0"/>
                        <a:t> Turnip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Detection</a:t>
                      </a:r>
                      <a:r>
                        <a:rPr lang="en-US" sz="1200" baseline="0" dirty="0" smtClean="0"/>
                        <a:t> of Strawberry Plant Disease Based on Leaf Spot Using Color Segmentation.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image improvement followed by color segmentation to HSV color space then the regional segmentation to determine the deformed area .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Detects</a:t>
                      </a:r>
                      <a:r>
                        <a:rPr lang="en-US" sz="1200" baseline="0" dirty="0" smtClean="0"/>
                        <a:t> disease from both leaf and fruit.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There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are applications with better accuracy.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method provides the accuracy of 85%.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5085184"/>
            <a:ext cx="7498080" cy="12961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Makes use of image processing algorithms. Whose efficiency is less as compared to Machine Learning algorithms.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1909763"/>
            <a:ext cx="50196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The main objective of this project is to check the maturity of strawberry fruit and to detect disease in strawberries both under single application.</a:t>
            </a:r>
          </a:p>
          <a:p>
            <a:r>
              <a:rPr lang="en-US" sz="3600" dirty="0" smtClean="0"/>
              <a:t>Various Machine Learning algorithms are used in the proposed system.</a:t>
            </a:r>
          </a:p>
          <a:p>
            <a:endParaRPr lang="en-US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12510"/>
            <a:ext cx="7674818" cy="373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603</TotalTime>
  <Words>1274</Words>
  <Application>Microsoft Office PowerPoint</Application>
  <PresentationFormat>On-screen Show (4:3)</PresentationFormat>
  <Paragraphs>130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  Vachana Pitamaha  Dr. P.G. Halakatti College of Engineering &amp; Technology,   Vijayapur-586103</vt:lpstr>
      <vt:lpstr>Contents</vt:lpstr>
      <vt:lpstr>Introduction </vt:lpstr>
      <vt:lpstr>Literature Survey</vt:lpstr>
      <vt:lpstr>Literature Survey</vt:lpstr>
      <vt:lpstr>Literature Survey</vt:lpstr>
      <vt:lpstr>Existing System</vt:lpstr>
      <vt:lpstr>Proposed System</vt:lpstr>
      <vt:lpstr>Methodology</vt:lpstr>
      <vt:lpstr>References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Shantilal</dc:creator>
  <cp:lastModifiedBy>Shantilal</cp:lastModifiedBy>
  <cp:revision>50</cp:revision>
  <dcterms:created xsi:type="dcterms:W3CDTF">2019-11-13T06:34:56Z</dcterms:created>
  <dcterms:modified xsi:type="dcterms:W3CDTF">2019-11-20T09:11:48Z</dcterms:modified>
</cp:coreProperties>
</file>