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2" r:id="rId3"/>
    <p:sldId id="271" r:id="rId4"/>
    <p:sldId id="259" r:id="rId5"/>
    <p:sldId id="273" r:id="rId6"/>
    <p:sldId id="272" r:id="rId7"/>
    <p:sldId id="260" r:id="rId8"/>
    <p:sldId id="265" r:id="rId9"/>
    <p:sldId id="261" r:id="rId10"/>
    <p:sldId id="274" r:id="rId11"/>
    <p:sldId id="262" r:id="rId12"/>
    <p:sldId id="263" r:id="rId13"/>
    <p:sldId id="275" r:id="rId14"/>
    <p:sldId id="264" r:id="rId15"/>
    <p:sldId id="266" r:id="rId16"/>
    <p:sldId id="277" r:id="rId17"/>
    <p:sldId id="276" r:id="rId18"/>
    <p:sldId id="281" r:id="rId19"/>
    <p:sldId id="278" r:id="rId20"/>
    <p:sldId id="267" r:id="rId21"/>
    <p:sldId id="268" r:id="rId22"/>
    <p:sldId id="279" r:id="rId23"/>
    <p:sldId id="269" r:id="rId24"/>
    <p:sldId id="280" r:id="rId25"/>
    <p:sldId id="257" r:id="rId26"/>
    <p:sldId id="284" r:id="rId27"/>
    <p:sldId id="258" r:id="rId28"/>
    <p:sldId id="283" r:id="rId29"/>
    <p:sldId id="285" r:id="rId30"/>
    <p:sldId id="286" r:id="rId31"/>
    <p:sldId id="287" r:id="rId32"/>
    <p:sldId id="288" r:id="rId33"/>
    <p:sldId id="289" r:id="rId34"/>
    <p:sldId id="290" r:id="rId35"/>
    <p:sldId id="291" r:id="rId36"/>
    <p:sldId id="293" r:id="rId37"/>
    <p:sldId id="294"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66" d="100"/>
          <a:sy n="66" d="100"/>
        </p:scale>
        <p:origin x="6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5:43.0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85,'205'-11,"-64"1,379 4,-431 6,-56-2,60-10,-59 6,57-2,-87 8,37 0,0-2,67-11,-57 6,0 2,1 3,64 4,-20 0,1208-2,-1267 2,56 9,24 2,395-11,-248-4,3505 2,-3746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0:46.229"/>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53,'758'16,"-518"-6,244-20,409-8,-600 20,-204 3,-1 4,127 28,67 8,357-32,-433-15,-144-1,0-2,-1-3,0-2,0-3,-2-3,65-25,-110 35,1 2,1 0,-1 0,1 2,30-2,-12 5,58 8,191 23,437-6,-612-26,217-13,-156 1,-84 6,16-4,31-1,-98 9,208-16,-148 9,178 6,-140 5,11-1,159-3,-155-9,30-2,280 13,-224 27,-161-15,116 3,1609-15,-684-2,246 2,-1336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1:56.99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1 135,'94'2,"108"-4,-29-24,-119 15,1 3,64-1,-65 9,-15 2,0-3,67-9,-46-2,-4 0,93-7,-22 6,6-1,431 12,-288 4,-196-2,-57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1:59.80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54,'1634'0,"-1605"-2,54-9,12-1,-17 10,48-2,477-19,-513 23,110 2,237 32,170 54,-504-78,185-8,-156-4,736 2,-628 14,-5 1,42-17,-254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2:01.74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0,'2567'0,"-2546"0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2:04.65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1 108,'2'-2,"0"0,1 0,-1 0,1 1,-1-1,1 1,0-1,0 1,0 0,0 0,5-1,37-3,-23 4,448-36,-342 29,67-1,64-4,274-3,-433 16,148 17,-145-8,34 4,195 46,-185-29,266 18,147-33,405-15,-362-3,-578 2,1-1,27-7,28-3,-11 10,-48 3,-1-2,0 0,1-1,27-7,-18 2,1 2,0 2,0 0,54 4,-51-1,-12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2:32.0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0 164,'2833'0,"-2816"-1,0-1,27-6,18-2,427 1,-283 12,2501-3,-2491-13,-33 0,-132 11,0-2,0-3,-1-1,0-3,55-20,-66 19,0 2,2 1,-1 3,1 1,77 0,758 7,-814 1,-1 3,73 16,-46-6,10 4,121 41,-129-30,36 11,-105-37,-1-1,1-1,1 0,27-1,267-6,-293 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2:36.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0 111,'616'0,"-581"-1,58-11,15-1,306 10,-213 5,-201-2,63 0,89-11,-51-2,45-7,-80 12,1 4,100 5,-69 0,1059 0,-1070 0,149 22,-191-14,-28-5,0 0,0-2,26 2,14-8,-1-2,91-22,-91 15,1 3,110-6,3578 19,-2709-3,-487 14,50-1,965-13,-1541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08.8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1 564,'1929'0,"-1925"0,0 0,1 0,-1 0,0-1,1 0,-1 0,0 0,0 0,0-1,0 1,0-1,0 0,0-1,-1 1,1 0,-1-1,0 0,1 0,-1 0,0 0,-1-1,1 1,-1-1,3-4,8-10,1 0,0 1,1 0,0 1,19-14,-27 23,0 0,-1 0,0 0,9-16,-8 14,-1-1,14-14,-4 9,25-28,-38 39,0 1,0-1,-1 1,0-1,0 0,0 0,0 0,0 0,-1-1,2-5,-3 9,0-1,-1 1,1 0,0-1,0 1,-1-1,1 1,-1 0,1 0,-1-1,1 1,-1 0,0 0,0 0,1 0,-1-1,0 1,0 1,0-1,0 0,0 0,-1 0,1 0,0 1,0-1,0 0,-1 1,1-1,0 1,-1 0,-1-1,1 0,-1 1,1-1,-1 0,0 1,0 0,1 0,-1 0,0 0,1 0,-1 0,0 1,1-1,-1 1,-5 2,8-3,0 0,-1 0,1 0,0 0,0 0,-1 0,1 1,0-1,0 0,-1 0,1 0,0 1,0-1,0 0,-1 0,1 0,0 1,0-1,0 0,0 1,-1-1,1 0,0 0,0 1,0-1,0 0,0 1,0-1,0 0,0 1,0-1,0 0,0 0,0 1,0-1,0 0,0 1,0-1,1 0,-1 0,0 1,0-1,0 0,0 1,1-1,-1 0,0 0,0 0,0 1,1-1,-1 0,0 0,20 10,9-2,0-2,0-1,1-2,43 1,-37-3,762 6,-446-10,-240 4,130-3,-193-3,-1-2,0-3,66-20,34-1,-100 24,61-19,-84 20,0 1,1 2,-1 0,1 1,37 4,39-4,-83 0,-1-2,0 0,33-12,-34 10,1 0,0 1,0 1,19-1,206 3,-117 4,441-2,-541-1,0-2,33-7,-31 5,47-4,399 8,-225 3,1315-2,-1264 14,7 0,3762-15,-4043 0,-1-2,34-7,-32 5,50-4,486 8,-267 3,864-2,-1137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17.5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1 164,'18'-9,"1"1,1 0,-1 2,35-8,359-37,-312 41,-1-2,-43 4,66 0,-94 8,15 0,86-10,-63 1,83-1,70 11,-72 1,-31-2,-1 5,189 33,-250-30,1-3,1-2,68-6,-19 1,3471 2,-3522 3,0 3,89 20,-60-9,182 47,-210-50,0-2,0-3,79 3,176-13,-135-2,345 3,-478-2,53-9,32-2,24 13,154-10,128-7,-398 15,0-2,60-13,6-1,50 6,194 10,-166 4,-68-1,139-2,-131-12,12 0,421 10,-280 5,2392-2,-2586-4,112-19,15-1,-53 10,93-2,480 17,-684 1,72 12,-43-3,-42-5,1 1,51 19,-53-15,1-2,0-1,34 5,-38-12,12 1,-35-2,0 0,0 1,0-1,-1 1,1-1,0 1,0-1,0 1,-1 0,1 0,0 0,-1 0,3 2,-4-3,0 0,0 1,0-1,-1 1,1-1,0 0,0 1,0-1,0 0,0 1,-1-1,1 0,0 1,0-1,-1 0,1 1,0-1,0 0,-1 0,1 1,0-1,-1 0,1 0,0 0,-1 1,1-1,-1 0,1 0,0 0,-1 0,1 0,0 0,-1 0,1 0,-1 0,1 0,0 0,-1 0,0 0,-18 3,-60 1,54-4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24.9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0 111,'2'0,"0"-1,0 1,0-1,0 1,0-1,0 0,-1 0,1 0,0 0,-1 0,1 0,0-1,-1 1,0 0,1-1,1-2,10-8,-6 7,1 0,-1 1,1 0,0 0,0 1,13-3,55-10,-53 11,58-7,125-4,83 17,-127 1,-36-3,123 3,-198 4,88 21,-44-7,-75-15,-1 0,27 13,-24-10,32 9,25 7,-58-17,-1 0,1-2,0 0,28 2,227-6,-131-3,-82 3,-10 0,0-2,65-10,-61 4,70 0,-36 3,13-7,20-2,451 10,-296 5,2378-2,-2614-2,58-10,29-2,-76 14,-28 1,0-2,0 0,33-8,-36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6:37.94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83,'3'2,"0"0,-1 0,1 0,0 0,0-1,1 0,-1 1,0-1,0 0,1-1,3 2,41 3,-35-5,344 5,-197-7,1825 2,-1719-15,-148 6,292-50,-337 45,-12 7,0 2,108 6,-61 1,339-4,451 5,-610 9,93 1,191-13,-337 17,-166-9,102 15,97 8,390-28,-349-5,643 2,-917 2,56 10,14 1,-11-12,-44-1,69 9,-38 0,99-3,-51-3,-16 10,-75-7,53 1,908-6,-449-3,-524 1,0-2,33-7,-32 5,48-4,-38 9,-12 0,0-1,43-7,-42 2,-3 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29.0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0 271,'6'-5,"-1"1,1 0,0 0,1 0,-1 0,1 1,-1 0,1 1,0-1,0 1,9-1,14-2,40-1,-54 5,396-3,-216 7,513-3,-556-14,-15 1,240 13,-176 1,-160-3,54-9,4-1,198-16,-246 23,74-16,39-5,32 22,54-6,320-7,-402 18,123-25,-142 7,503 3,-416 16,234-2,-448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40.70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1,'483'0,"-457"1,0 1,33 8,-31-4,47 2,411-6,-234-4,1202 2,-1431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3:44.64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1,'3291'0,"-3268"0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4:28.51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0 183,'6'-1,"-1"1,0-1,0 0,0-1,0 1,0-1,0 0,6-3,19-8,87-19,1 4,160-16,77 14,-278 20,-57 6,0 1,0 1,0 0,1 2,-1 0,30 5,-9 6,-1 1,50 23,-60-23,0-2,2-2,-1-1,1-1,58 2,-28-2,100 20,-77-10,67 6,1-7,162-5,666-11,-517 1,-440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3:14:31.30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29,'5'0,"0"-1,0 0,0 0,0 0,6-3,16-4,51 0,0 3,120 8,-1 24,-138-16,106 6,311-17,-203-2,-233 4,55 9,29 3,208-15,-296 3,-1 2,-1 1,42 11,-32-6,58 6,222-12,-178-6,1019 2,-1138-2,1-1,38-8,-15 1,-27 5,0-1,37-15,-33 10,-8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7:26.71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1,'3026'0,"-2992"1,52 10,5 1,305-7,-219-7,542 2,-545 13,4 1,343-15,-498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9:42.31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2,'77'-1,"87"3,-127 3,-1 2,65 21,-69-18,1-1,-1-1,61 6,-57-11,0 2,49 13,-48-9,0-2,40 3,49 3,34 2,222-16,-352-1,0-1,0-1,45-14,-38 9,54-7,90-9,30-4,-80 16,75-2,1566 16,-1743-3,-1 0,32-8,-29 4,46-2,388 7,-226 2,-59-1,-157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9:48.97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1,'811'34,"119"-15,-835-19,-55 2,53 9,19 1,344-9,-237-5,-197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49:51.65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1,'68'3,"0"4,0 2,102 29,-26-11,220 15,185-33,-336-11,3621 2,-3762-3,126-23,-128 15,157-20,-146 23,114 6,-152 2,-17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0:03.405"/>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1,'2309'0,"-2271"0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0:06.64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0,'4362'0,"-4276"4,111 20,-83-8,-43-7,41 5,139 1,-157-17,172 3,-143 12,34 0,109-14,-243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3T22:50:30.887"/>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0 191,'341'19,"-193"-7,66 4,509 17,-692-35,49-10,20 0,171 10,106-6,449-38,-782 47,703 17,628 104,-1233-107,134-8,-166-9,-72-1,0-1,0-2,42-12,-15 3,231-42,-234 45,-36 5,45-4,137-9,-169 13,-1-1,0-1,48-20,-35 10,0 1,1 3,1 2,59-6,-7 6,249-26,164 32,-301 9,517-2,-704 2,0 1,0 2,40 11,8 1,66 11,-32-4,222 16,-258-34,-1 3,118 30,-121-21,2-4,130 9,-102-23,-33-1,82 9,136 11,3-20,-93-1,-172 2,-2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5" name="Footer Placeholder 4"/>
          <p:cNvSpPr>
            <a:spLocks noGrp="1"/>
          </p:cNvSpPr>
          <p:nvPr>
            <p:ph type="ftr" sz="quarter" idx="11"/>
          </p:nvPr>
        </p:nvSpPr>
        <p:spPr>
          <a:xfrm>
            <a:off x="1127124" y="329307"/>
            <a:ext cx="5943668" cy="309201"/>
          </a:xfrm>
        </p:spPr>
        <p:txBody>
          <a:bodyPr/>
          <a:lstStyle/>
          <a:p>
            <a:endParaRPr lang="en-IN" dirty="0"/>
          </a:p>
        </p:txBody>
      </p:sp>
      <p:sp>
        <p:nvSpPr>
          <p:cNvPr id="6" name="Slide Number Placeholder 5"/>
          <p:cNvSpPr>
            <a:spLocks noGrp="1"/>
          </p:cNvSpPr>
          <p:nvPr>
            <p:ph type="sldNum" sz="quarter" idx="12"/>
          </p:nvPr>
        </p:nvSpPr>
        <p:spPr>
          <a:xfrm>
            <a:off x="9924392" y="134930"/>
            <a:ext cx="811019" cy="503578"/>
          </a:xfrm>
        </p:spPr>
        <p:txBody>
          <a:bodyPr/>
          <a:lstStyle/>
          <a:p>
            <a:fld id="{FFDF3E9D-8E5D-4E6D-8539-9E8D08405423}" type="slidenum">
              <a:rPr lang="en-IN" smtClean="0"/>
              <a:t>‹#›</a:t>
            </a:fld>
            <a:endParaRPr lang="en-IN"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8789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DF3E9D-8E5D-4E6D-8539-9E8D08405423}" type="slidenum">
              <a:rPr lang="en-IN" smtClean="0"/>
              <a:t>‹#›</a:t>
            </a:fld>
            <a:endParaRPr lang="en-IN"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067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DF3E9D-8E5D-4E6D-8539-9E8D08405423}" type="slidenum">
              <a:rPr lang="en-IN" smtClean="0"/>
              <a:t>‹#›</a:t>
            </a:fld>
            <a:endParaRPr lang="en-IN"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028594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F7E79627-415B-4E7F-A565-6453BBCBB1FC}" type="datetimeFigureOut">
              <a:rPr lang="en-IN" smtClean="0"/>
              <a:t>15-11-2023</a:t>
            </a:fld>
            <a:endParaRPr lang="en-IN" dirty="0"/>
          </a:p>
        </p:txBody>
      </p:sp>
      <p:sp>
        <p:nvSpPr>
          <p:cNvPr id="5" name="Footer Placeholder 4"/>
          <p:cNvSpPr>
            <a:spLocks noGrp="1"/>
          </p:cNvSpPr>
          <p:nvPr>
            <p:ph type="ftr" sz="quarter" idx="11"/>
          </p:nvPr>
        </p:nvSpPr>
        <p:spPr/>
        <p:txBody>
          <a:bodyPr/>
          <a:lstStyle>
            <a:lvl1pPr>
              <a:defRPr sz="1200"/>
            </a:lvl1pPr>
          </a:lstStyle>
          <a:p>
            <a:endParaRPr lang="en-IN" dirty="0"/>
          </a:p>
        </p:txBody>
      </p:sp>
      <p:sp>
        <p:nvSpPr>
          <p:cNvPr id="6" name="Slide Number Placeholder 5"/>
          <p:cNvSpPr>
            <a:spLocks noGrp="1"/>
          </p:cNvSpPr>
          <p:nvPr>
            <p:ph type="sldNum" sz="quarter" idx="12"/>
          </p:nvPr>
        </p:nvSpPr>
        <p:spPr/>
        <p:txBody>
          <a:bodyPr/>
          <a:lstStyle/>
          <a:p>
            <a:fld id="{FFDF3E9D-8E5D-4E6D-8539-9E8D08405423}" type="slidenum">
              <a:rPr lang="en-IN" smtClean="0"/>
              <a:t>‹#›</a:t>
            </a:fld>
            <a:endParaRPr lang="en-IN"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257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FDF3E9D-8E5D-4E6D-8539-9E8D08405423}" type="slidenum">
              <a:rPr lang="en-IN" smtClean="0"/>
              <a:t>‹#›</a:t>
            </a:fld>
            <a:endParaRPr lang="en-IN"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7371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DF3E9D-8E5D-4E6D-8539-9E8D08405423}" type="slidenum">
              <a:rPr lang="en-IN" smtClean="0"/>
              <a:t>‹#›</a:t>
            </a:fld>
            <a:endParaRPr lang="en-IN"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649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FDF3E9D-8E5D-4E6D-8539-9E8D08405423}" type="slidenum">
              <a:rPr lang="en-IN" smtClean="0"/>
              <a:t>‹#›</a:t>
            </a:fld>
            <a:endParaRPr lang="en-IN"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56208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FDF3E9D-8E5D-4E6D-8539-9E8D08405423}" type="slidenum">
              <a:rPr lang="en-IN" smtClean="0"/>
              <a:t>‹#›</a:t>
            </a:fld>
            <a:endParaRPr lang="en-IN"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7947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FDF3E9D-8E5D-4E6D-8539-9E8D08405423}" type="slidenum">
              <a:rPr lang="en-IN" smtClean="0"/>
              <a:t>‹#›</a:t>
            </a:fld>
            <a:endParaRPr lang="en-IN" dirty="0"/>
          </a:p>
        </p:txBody>
      </p:sp>
    </p:spTree>
    <p:extLst>
      <p:ext uri="{BB962C8B-B14F-4D97-AF65-F5344CB8AC3E}">
        <p14:creationId xmlns:p14="http://schemas.microsoft.com/office/powerpoint/2010/main" val="37332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E79627-415B-4E7F-A565-6453BBCBB1FC}" type="datetimeFigureOut">
              <a:rPr lang="en-IN" smtClean="0"/>
              <a:t>15-11-2023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FDF3E9D-8E5D-4E6D-8539-9E8D08405423}" type="slidenum">
              <a:rPr lang="en-IN" smtClean="0"/>
              <a:t>‹#›</a:t>
            </a:fld>
            <a:endParaRPr lang="en-IN"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7664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F7E79627-415B-4E7F-A565-6453BBCBB1FC}" type="datetimeFigureOut">
              <a:rPr lang="en-IN" smtClean="0"/>
              <a:t>15-11-2023</a:t>
            </a:fld>
            <a:endParaRPr lang="en-IN" dirty="0"/>
          </a:p>
        </p:txBody>
      </p:sp>
      <p:sp>
        <p:nvSpPr>
          <p:cNvPr id="6" name="Footer Placeholder 5"/>
          <p:cNvSpPr>
            <a:spLocks noGrp="1"/>
          </p:cNvSpPr>
          <p:nvPr>
            <p:ph type="ftr" sz="quarter" idx="11"/>
          </p:nvPr>
        </p:nvSpPr>
        <p:spPr>
          <a:xfrm>
            <a:off x="1125300" y="318640"/>
            <a:ext cx="4877818" cy="320931"/>
          </a:xfrm>
        </p:spPr>
        <p:txBody>
          <a:bodyPr/>
          <a:lstStyle/>
          <a:p>
            <a:endParaRPr lang="en-IN" dirty="0"/>
          </a:p>
        </p:txBody>
      </p:sp>
      <p:sp>
        <p:nvSpPr>
          <p:cNvPr id="7" name="Slide Number Placeholder 6"/>
          <p:cNvSpPr>
            <a:spLocks noGrp="1"/>
          </p:cNvSpPr>
          <p:nvPr>
            <p:ph type="sldNum" sz="quarter" idx="12"/>
          </p:nvPr>
        </p:nvSpPr>
        <p:spPr>
          <a:xfrm>
            <a:off x="6176794" y="137408"/>
            <a:ext cx="811019" cy="503578"/>
          </a:xfrm>
        </p:spPr>
        <p:txBody>
          <a:bodyPr/>
          <a:lstStyle/>
          <a:p>
            <a:fld id="{FFDF3E9D-8E5D-4E6D-8539-9E8D08405423}" type="slidenum">
              <a:rPr lang="en-IN" smtClean="0"/>
              <a:t>‹#›</a:t>
            </a:fld>
            <a:endParaRPr lang="en-IN"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06343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7E79627-415B-4E7F-A565-6453BBCBB1FC}" type="datetimeFigureOut">
              <a:rPr lang="en-IN" smtClean="0"/>
              <a:t>15-11-2023</a:t>
            </a:fld>
            <a:endParaRPr lang="en-IN"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FFDF3E9D-8E5D-4E6D-8539-9E8D08405423}" type="slidenum">
              <a:rPr lang="en-IN" smtClean="0"/>
              <a:t>‹#›</a:t>
            </a:fld>
            <a:endParaRPr lang="en-IN" dirty="0"/>
          </a:p>
        </p:txBody>
      </p:sp>
    </p:spTree>
    <p:extLst>
      <p:ext uri="{BB962C8B-B14F-4D97-AF65-F5344CB8AC3E}">
        <p14:creationId xmlns:p14="http://schemas.microsoft.com/office/powerpoint/2010/main" val="4070129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9.png"/><Relationship Id="rId18" Type="http://schemas.openxmlformats.org/officeDocument/2006/relationships/customXml" Target="../ink/ink8.xml"/><Relationship Id="rId3" Type="http://schemas.openxmlformats.org/officeDocument/2006/relationships/image" Target="../media/image15.png"/><Relationship Id="rId21" Type="http://schemas.openxmlformats.org/officeDocument/2006/relationships/image" Target="../media/image23.png"/><Relationship Id="rId7" Type="http://schemas.openxmlformats.org/officeDocument/2006/relationships/image" Target="../media/image16.png"/><Relationship Id="rId12" Type="http://schemas.openxmlformats.org/officeDocument/2006/relationships/customXml" Target="../ink/ink5.xml"/><Relationship Id="rId17" Type="http://schemas.openxmlformats.org/officeDocument/2006/relationships/image" Target="../media/image21.png"/><Relationship Id="rId2" Type="http://schemas.openxmlformats.org/officeDocument/2006/relationships/image" Target="../media/image14.png"/><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8.png"/><Relationship Id="rId5" Type="http://schemas.openxmlformats.org/officeDocument/2006/relationships/image" Target="../media/image150.png"/><Relationship Id="rId15" Type="http://schemas.openxmlformats.org/officeDocument/2006/relationships/image" Target="../media/image20.png"/><Relationship Id="rId23" Type="http://schemas.openxmlformats.org/officeDocument/2006/relationships/image" Target="../media/image24.png"/><Relationship Id="rId10" Type="http://schemas.openxmlformats.org/officeDocument/2006/relationships/customXml" Target="../ink/ink4.xml"/><Relationship Id="rId19" Type="http://schemas.openxmlformats.org/officeDocument/2006/relationships/image" Target="../media/image22.png"/><Relationship Id="rId4" Type="http://schemas.openxmlformats.org/officeDocument/2006/relationships/customXml" Target="../ink/ink1.xml"/><Relationship Id="rId9" Type="http://schemas.openxmlformats.org/officeDocument/2006/relationships/image" Target="../media/image17.png"/><Relationship Id="rId14" Type="http://schemas.openxmlformats.org/officeDocument/2006/relationships/customXml" Target="../ink/ink6.xml"/><Relationship Id="rId22" Type="http://schemas.openxmlformats.org/officeDocument/2006/relationships/customXml" Target="../ink/ink10.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31.png"/><Relationship Id="rId18" Type="http://schemas.openxmlformats.org/officeDocument/2006/relationships/customXml" Target="../ink/ink18.xml"/><Relationship Id="rId26" Type="http://schemas.openxmlformats.org/officeDocument/2006/relationships/customXml" Target="../ink/ink22.xml"/><Relationship Id="rId3" Type="http://schemas.openxmlformats.org/officeDocument/2006/relationships/image" Target="../media/image27.png"/><Relationship Id="rId21" Type="http://schemas.openxmlformats.org/officeDocument/2006/relationships/image" Target="../media/image35.png"/><Relationship Id="rId7" Type="http://schemas.openxmlformats.org/officeDocument/2006/relationships/image" Target="../media/image28.png"/><Relationship Id="rId12" Type="http://schemas.openxmlformats.org/officeDocument/2006/relationships/customXml" Target="../ink/ink15.xml"/><Relationship Id="rId17" Type="http://schemas.openxmlformats.org/officeDocument/2006/relationships/image" Target="../media/image33.png"/><Relationship Id="rId25" Type="http://schemas.openxmlformats.org/officeDocument/2006/relationships/image" Target="../media/image37.png"/><Relationship Id="rId2" Type="http://schemas.openxmlformats.org/officeDocument/2006/relationships/image" Target="../media/image26.png"/><Relationship Id="rId16" Type="http://schemas.openxmlformats.org/officeDocument/2006/relationships/customXml" Target="../ink/ink17.xml"/><Relationship Id="rId20" Type="http://schemas.openxmlformats.org/officeDocument/2006/relationships/customXml" Target="../ink/ink19.xml"/><Relationship Id="rId29"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12.xml"/><Relationship Id="rId11" Type="http://schemas.openxmlformats.org/officeDocument/2006/relationships/image" Target="../media/image30.png"/><Relationship Id="rId24" Type="http://schemas.openxmlformats.org/officeDocument/2006/relationships/customXml" Target="../ink/ink21.xml"/><Relationship Id="rId5" Type="http://schemas.openxmlformats.org/officeDocument/2006/relationships/image" Target="../media/image270.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23.xml"/><Relationship Id="rId10" Type="http://schemas.openxmlformats.org/officeDocument/2006/relationships/customXml" Target="../ink/ink14.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11.xml"/><Relationship Id="rId9" Type="http://schemas.openxmlformats.org/officeDocument/2006/relationships/image" Target="../media/image29.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38.png"/><Relationship Id="rId30" Type="http://schemas.openxmlformats.org/officeDocument/2006/relationships/customXml" Target="../ink/ink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hyperlink" Target="https://drive.google.com/file/d/19RKHoXxJZ1xyQulxOmOdBq9oS8ZLwuno/view?usp=drive_link" TargetMode="External"/><Relationship Id="rId2" Type="http://schemas.openxmlformats.org/officeDocument/2006/relationships/hyperlink" Target="https://drive.google.com/file/d/1sy-DuWq3n5519SgodCDY04F6lkMyoUET/view?usp=drive_link" TargetMode="External"/><Relationship Id="rId1" Type="http://schemas.openxmlformats.org/officeDocument/2006/relationships/slideLayout" Target="../slideLayouts/slideLayout2.xml"/><Relationship Id="rId4" Type="http://schemas.openxmlformats.org/officeDocument/2006/relationships/hyperlink" Target="https://www.kaggle.com/datasets/benroshan/ecommerce-data"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C042-68E8-0C82-40F2-794E8A535495}"/>
              </a:ext>
            </a:extLst>
          </p:cNvPr>
          <p:cNvSpPr>
            <a:spLocks noGrp="1"/>
          </p:cNvSpPr>
          <p:nvPr>
            <p:ph type="ctrTitle" idx="4294967295"/>
          </p:nvPr>
        </p:nvSpPr>
        <p:spPr>
          <a:xfrm>
            <a:off x="0" y="363538"/>
            <a:ext cx="12658725" cy="1693862"/>
          </a:xfrm>
        </p:spPr>
        <p:txBody>
          <a:bodyPr>
            <a:noAutofit/>
          </a:bodyPr>
          <a:lstStyle/>
          <a:p>
            <a:pPr algn="ctr"/>
            <a:r>
              <a:rPr lang="en-US" sz="3400" b="1" dirty="0"/>
              <a:t>Evolution of Spark SQL and an Exploration into its Performance Evaluation </a:t>
            </a:r>
            <a:endParaRPr lang="en-IN" sz="3400" b="1" dirty="0"/>
          </a:p>
        </p:txBody>
      </p:sp>
      <p:sp>
        <p:nvSpPr>
          <p:cNvPr id="8" name="TextBox 7">
            <a:extLst>
              <a:ext uri="{FF2B5EF4-FFF2-40B4-BE49-F238E27FC236}">
                <a16:creationId xmlns:a16="http://schemas.microsoft.com/office/drawing/2014/main" id="{882EB1E4-BC5F-1C8A-8DE3-19076A9B0E1A}"/>
              </a:ext>
            </a:extLst>
          </p:cNvPr>
          <p:cNvSpPr txBox="1"/>
          <p:nvPr/>
        </p:nvSpPr>
        <p:spPr>
          <a:xfrm>
            <a:off x="358826" y="1896177"/>
            <a:ext cx="4136172" cy="523220"/>
          </a:xfrm>
          <a:prstGeom prst="rect">
            <a:avLst/>
          </a:prstGeom>
          <a:noFill/>
        </p:spPr>
        <p:txBody>
          <a:bodyPr wrap="square" rtlCol="0">
            <a:spAutoFit/>
          </a:bodyPr>
          <a:lstStyle/>
          <a:p>
            <a:pPr algn="ctr"/>
            <a:r>
              <a:rPr lang="en-IN" sz="2800" b="1" dirty="0"/>
              <a:t>GROUP  - 12</a:t>
            </a:r>
          </a:p>
        </p:txBody>
      </p:sp>
      <p:sp>
        <p:nvSpPr>
          <p:cNvPr id="9" name="TextBox 8">
            <a:extLst>
              <a:ext uri="{FF2B5EF4-FFF2-40B4-BE49-F238E27FC236}">
                <a16:creationId xmlns:a16="http://schemas.microsoft.com/office/drawing/2014/main" id="{4C13F067-FA9B-5A23-40CE-FE4663D415FB}"/>
              </a:ext>
            </a:extLst>
          </p:cNvPr>
          <p:cNvSpPr txBox="1"/>
          <p:nvPr/>
        </p:nvSpPr>
        <p:spPr>
          <a:xfrm>
            <a:off x="154003" y="3104802"/>
            <a:ext cx="5236143" cy="2585323"/>
          </a:xfrm>
          <a:prstGeom prst="rect">
            <a:avLst/>
          </a:prstGeom>
          <a:noFill/>
        </p:spPr>
        <p:txBody>
          <a:bodyPr wrap="square" rtlCol="0">
            <a:spAutoFit/>
          </a:bodyPr>
          <a:lstStyle/>
          <a:p>
            <a:r>
              <a:rPr lang="en-IN" b="1" dirty="0"/>
              <a:t>Team Members:-</a:t>
            </a:r>
          </a:p>
          <a:p>
            <a:endParaRPr lang="en-IN" b="1" dirty="0"/>
          </a:p>
          <a:p>
            <a:r>
              <a:rPr lang="en-IN" dirty="0"/>
              <a:t>Uday Surya Deveswar Reddy K – M15791036</a:t>
            </a:r>
            <a:br>
              <a:rPr lang="en-IN" dirty="0"/>
            </a:br>
            <a:r>
              <a:rPr lang="en-IN" dirty="0"/>
              <a:t> </a:t>
            </a:r>
          </a:p>
          <a:p>
            <a:r>
              <a:rPr lang="en-IN" dirty="0"/>
              <a:t>Naveengandhi Ch – M15802874</a:t>
            </a:r>
            <a:br>
              <a:rPr lang="en-IN" dirty="0"/>
            </a:br>
            <a:endParaRPr lang="en-IN" dirty="0"/>
          </a:p>
          <a:p>
            <a:r>
              <a:rPr lang="en-IN" dirty="0"/>
              <a:t>Selvaharshini Easwaran – M15791351</a:t>
            </a:r>
            <a:br>
              <a:rPr lang="en-IN" dirty="0"/>
            </a:br>
            <a:endParaRPr lang="en-IN" dirty="0"/>
          </a:p>
          <a:p>
            <a:pPr algn="just"/>
            <a:r>
              <a:rPr lang="en-IN" dirty="0"/>
              <a:t>Shivananda Reddy M – M15803260</a:t>
            </a:r>
          </a:p>
        </p:txBody>
      </p:sp>
      <p:pic>
        <p:nvPicPr>
          <p:cNvPr id="4" name="Picture 3">
            <a:extLst>
              <a:ext uri="{FF2B5EF4-FFF2-40B4-BE49-F238E27FC236}">
                <a16:creationId xmlns:a16="http://schemas.microsoft.com/office/drawing/2014/main" id="{06A22DB1-2A2E-83BC-9951-B77C1C05E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146" y="1896177"/>
            <a:ext cx="6275672" cy="4310599"/>
          </a:xfrm>
          <a:prstGeom prst="rect">
            <a:avLst/>
          </a:prstGeom>
        </p:spPr>
      </p:pic>
    </p:spTree>
    <p:extLst>
      <p:ext uri="{BB962C8B-B14F-4D97-AF65-F5344CB8AC3E}">
        <p14:creationId xmlns:p14="http://schemas.microsoft.com/office/powerpoint/2010/main" val="26376608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2606-FCFE-A35A-6826-A5AF0AC6AAD2}"/>
              </a:ext>
            </a:extLst>
          </p:cNvPr>
          <p:cNvSpPr>
            <a:spLocks noGrp="1"/>
          </p:cNvSpPr>
          <p:nvPr>
            <p:ph type="title"/>
          </p:nvPr>
        </p:nvSpPr>
        <p:spPr>
          <a:xfrm>
            <a:off x="1451579" y="1029903"/>
            <a:ext cx="9603275" cy="823851"/>
          </a:xfrm>
        </p:spPr>
        <p:txBody>
          <a:bodyPr>
            <a:normAutofit/>
          </a:bodyPr>
          <a:lstStyle/>
          <a:p>
            <a:pPr algn="ctr"/>
            <a:r>
              <a:rPr lang="en-IN" sz="4000" b="1" dirty="0"/>
              <a:t>Data storage in spark </a:t>
            </a:r>
          </a:p>
        </p:txBody>
      </p:sp>
      <p:sp>
        <p:nvSpPr>
          <p:cNvPr id="3" name="Content Placeholder 2">
            <a:extLst>
              <a:ext uri="{FF2B5EF4-FFF2-40B4-BE49-F238E27FC236}">
                <a16:creationId xmlns:a16="http://schemas.microsoft.com/office/drawing/2014/main" id="{87F87083-F862-4C9D-2950-B318E72C1B0A}"/>
              </a:ext>
            </a:extLst>
          </p:cNvPr>
          <p:cNvSpPr>
            <a:spLocks noGrp="1"/>
          </p:cNvSpPr>
          <p:nvPr>
            <p:ph idx="1"/>
          </p:nvPr>
        </p:nvSpPr>
        <p:spPr/>
        <p:txBody>
          <a:bodyPr>
            <a:normAutofit fontScale="85000" lnSpcReduction="20000"/>
          </a:bodyPr>
          <a:lstStyle/>
          <a:p>
            <a:pPr algn="just"/>
            <a:r>
              <a:rPr lang="en-US" sz="2600" dirty="0">
                <a:latin typeface="Arial" panose="020B0604020202020204" pitchFamily="34" charset="0"/>
                <a:cs typeface="Arial" panose="020B0604020202020204" pitchFamily="34" charset="0"/>
              </a:rPr>
              <a:t>Spark SQL does not have its own storage system; instead, on it using its built-in metadata storage as its data storage backend.</a:t>
            </a:r>
          </a:p>
          <a:p>
            <a:pPr algn="just"/>
            <a:r>
              <a:rPr lang="en-US" sz="2600" dirty="0">
                <a:latin typeface="Arial" panose="020B0604020202020204" pitchFamily="34" charset="0"/>
                <a:cs typeface="Arial" panose="020B0604020202020204" pitchFamily="34" charset="0"/>
              </a:rPr>
              <a:t> The warehouse directory is a location on HDFS where spark stores table data and managed tables metadata.</a:t>
            </a:r>
          </a:p>
          <a:p>
            <a:pPr algn="just"/>
            <a:r>
              <a:rPr lang="en-US" sz="2600" dirty="0">
                <a:latin typeface="Arial" panose="020B0604020202020204" pitchFamily="34" charset="0"/>
                <a:cs typeface="Arial" panose="020B0604020202020204" pitchFamily="34" charset="0"/>
              </a:rPr>
              <a:t>The support of procedural language is necessary in spark to create schema in the spark SQL.</a:t>
            </a:r>
          </a:p>
          <a:p>
            <a:pPr algn="just"/>
            <a:r>
              <a:rPr lang="en-US" sz="2600" dirty="0">
                <a:latin typeface="Arial" panose="020B0604020202020204" pitchFamily="34" charset="0"/>
                <a:cs typeface="Arial" panose="020B0604020202020204" pitchFamily="34" charset="0"/>
              </a:rPr>
              <a:t>In this work, we utilized Scala programming language as a support to the SQL for creation of tables.</a:t>
            </a:r>
          </a:p>
          <a:p>
            <a:endParaRPr lang="en-IN" dirty="0"/>
          </a:p>
        </p:txBody>
      </p:sp>
    </p:spTree>
    <p:extLst>
      <p:ext uri="{BB962C8B-B14F-4D97-AF65-F5344CB8AC3E}">
        <p14:creationId xmlns:p14="http://schemas.microsoft.com/office/powerpoint/2010/main" val="68575154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4C18-D4E0-4F1D-7ADF-EAC7BFC138D4}"/>
              </a:ext>
            </a:extLst>
          </p:cNvPr>
          <p:cNvSpPr>
            <a:spLocks noGrp="1"/>
          </p:cNvSpPr>
          <p:nvPr>
            <p:ph type="title"/>
          </p:nvPr>
        </p:nvSpPr>
        <p:spPr>
          <a:xfrm>
            <a:off x="1451579" y="1232034"/>
            <a:ext cx="9603275" cy="621720"/>
          </a:xfrm>
        </p:spPr>
        <p:txBody>
          <a:bodyPr/>
          <a:lstStyle/>
          <a:p>
            <a:pPr algn="ctr"/>
            <a:r>
              <a:rPr lang="en-IN" b="1" dirty="0"/>
              <a:t>Database schema </a:t>
            </a:r>
          </a:p>
        </p:txBody>
      </p:sp>
      <p:sp>
        <p:nvSpPr>
          <p:cNvPr id="3" name="Content Placeholder 2">
            <a:extLst>
              <a:ext uri="{FF2B5EF4-FFF2-40B4-BE49-F238E27FC236}">
                <a16:creationId xmlns:a16="http://schemas.microsoft.com/office/drawing/2014/main" id="{C7568D70-9BA9-9940-7AF5-A5642B65C7DD}"/>
              </a:ext>
            </a:extLst>
          </p:cNvPr>
          <p:cNvSpPr>
            <a:spLocks noGrp="1"/>
          </p:cNvSpPr>
          <p:nvPr>
            <p:ph idx="1"/>
          </p:nvPr>
        </p:nvSpPr>
        <p:spPr>
          <a:xfrm>
            <a:off x="550447" y="1894932"/>
            <a:ext cx="10422353" cy="1226330"/>
          </a:xfrm>
        </p:spPr>
        <p:txBody>
          <a:bodyPr/>
          <a:lstStyle/>
          <a:p>
            <a:pPr marL="0" indent="0" algn="just">
              <a:buNone/>
            </a:pPr>
            <a:r>
              <a:rPr lang="en-IN" dirty="0">
                <a:latin typeface="Times New Roman" panose="02020603050405020304" pitchFamily="18" charset="0"/>
                <a:cs typeface="Times New Roman" panose="02020603050405020304" pitchFamily="18" charset="0"/>
              </a:rPr>
              <a:t>There are certain steps need to be follow when one wants to create schema in spark SQL from various other file formats. The process has been represented in the below figure:-</a:t>
            </a:r>
          </a:p>
        </p:txBody>
      </p:sp>
      <p:pic>
        <p:nvPicPr>
          <p:cNvPr id="5" name="Picture 4">
            <a:extLst>
              <a:ext uri="{FF2B5EF4-FFF2-40B4-BE49-F238E27FC236}">
                <a16:creationId xmlns:a16="http://schemas.microsoft.com/office/drawing/2014/main" id="{2BB8ED47-ABA1-84BC-FD04-0C5306169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150" y="2667805"/>
            <a:ext cx="9010650" cy="3248025"/>
          </a:xfrm>
          <a:prstGeom prst="rect">
            <a:avLst/>
          </a:prstGeom>
        </p:spPr>
      </p:pic>
    </p:spTree>
    <p:extLst>
      <p:ext uri="{BB962C8B-B14F-4D97-AF65-F5344CB8AC3E}">
        <p14:creationId xmlns:p14="http://schemas.microsoft.com/office/powerpoint/2010/main" val="3008045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178A-C7F1-A98B-E324-2E806528F1AA}"/>
              </a:ext>
            </a:extLst>
          </p:cNvPr>
          <p:cNvSpPr>
            <a:spLocks noGrp="1"/>
          </p:cNvSpPr>
          <p:nvPr>
            <p:ph type="title"/>
          </p:nvPr>
        </p:nvSpPr>
        <p:spPr>
          <a:xfrm>
            <a:off x="1451579" y="1068404"/>
            <a:ext cx="9603275" cy="785350"/>
          </a:xfrm>
        </p:spPr>
        <p:txBody>
          <a:bodyPr>
            <a:normAutofit/>
          </a:bodyPr>
          <a:lstStyle/>
          <a:p>
            <a:pPr algn="ctr"/>
            <a:r>
              <a:rPr lang="en-IN" sz="4000" b="1" dirty="0">
                <a:cs typeface="Times New Roman" panose="02020603050405020304" pitchFamily="18" charset="0"/>
              </a:rPr>
              <a:t>QUERY PROCESSING IN SPARK SQL </a:t>
            </a:r>
          </a:p>
        </p:txBody>
      </p:sp>
      <p:sp>
        <p:nvSpPr>
          <p:cNvPr id="3" name="Content Placeholder 2">
            <a:extLst>
              <a:ext uri="{FF2B5EF4-FFF2-40B4-BE49-F238E27FC236}">
                <a16:creationId xmlns:a16="http://schemas.microsoft.com/office/drawing/2014/main" id="{E4534781-14A3-DFBF-2D6A-A06DF49E40B7}"/>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In spark SQL, when an employee or analyst wants to retrieve data with specific conditions, the query goes through various phases.</a:t>
            </a:r>
          </a:p>
          <a:p>
            <a:r>
              <a:rPr lang="en-US" dirty="0">
                <a:latin typeface="Arial" panose="020B0604020202020204" pitchFamily="34" charset="0"/>
                <a:cs typeface="Arial" panose="020B0604020202020204" pitchFamily="34" charset="0"/>
              </a:rPr>
              <a:t>For example, analyst wants to count number of orders received from each state.</a:t>
            </a:r>
          </a:p>
          <a:p>
            <a:pPr marL="0" indent="0">
              <a:buNone/>
            </a:pPr>
            <a:endParaRPr lang="en-US" dirty="0"/>
          </a:p>
          <a:p>
            <a:endParaRPr lang="en-IN" dirty="0"/>
          </a:p>
        </p:txBody>
      </p:sp>
      <p:sp>
        <p:nvSpPr>
          <p:cNvPr id="5" name="Rectangle 4">
            <a:extLst>
              <a:ext uri="{FF2B5EF4-FFF2-40B4-BE49-F238E27FC236}">
                <a16:creationId xmlns:a16="http://schemas.microsoft.com/office/drawing/2014/main" id="{0E2E7618-E973-DBEE-C528-9E121EFB94F0}"/>
              </a:ext>
            </a:extLst>
          </p:cNvPr>
          <p:cNvSpPr/>
          <p:nvPr/>
        </p:nvSpPr>
        <p:spPr>
          <a:xfrm>
            <a:off x="664144" y="4069079"/>
            <a:ext cx="2820202" cy="1029903"/>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SELECT State, COUNT(*) as TotalOrders FROM ListofOrders GROUP BY State</a:t>
            </a:r>
            <a:endParaRPr lang="en-IN" dirty="0"/>
          </a:p>
        </p:txBody>
      </p:sp>
      <p:pic>
        <p:nvPicPr>
          <p:cNvPr id="7" name="Picture 6">
            <a:extLst>
              <a:ext uri="{FF2B5EF4-FFF2-40B4-BE49-F238E27FC236}">
                <a16:creationId xmlns:a16="http://schemas.microsoft.com/office/drawing/2014/main" id="{3AD364B0-8FC9-44ED-EE93-26C510C68047}"/>
              </a:ext>
            </a:extLst>
          </p:cNvPr>
          <p:cNvPicPr>
            <a:picLocks noChangeAspect="1"/>
          </p:cNvPicPr>
          <p:nvPr/>
        </p:nvPicPr>
        <p:blipFill>
          <a:blip r:embed="rId2"/>
          <a:stretch>
            <a:fillRect/>
          </a:stretch>
        </p:blipFill>
        <p:spPr>
          <a:xfrm>
            <a:off x="4439374" y="3845292"/>
            <a:ext cx="6301047" cy="1477479"/>
          </a:xfrm>
          <a:prstGeom prst="rect">
            <a:avLst/>
          </a:prstGeom>
          <a:solidFill>
            <a:schemeClr val="bg2"/>
          </a:solidFill>
        </p:spPr>
      </p:pic>
      <p:cxnSp>
        <p:nvCxnSpPr>
          <p:cNvPr id="9" name="Straight Arrow Connector 8">
            <a:extLst>
              <a:ext uri="{FF2B5EF4-FFF2-40B4-BE49-F238E27FC236}">
                <a16:creationId xmlns:a16="http://schemas.microsoft.com/office/drawing/2014/main" id="{6966EADD-F9C8-C855-2527-F48B86C014BC}"/>
              </a:ext>
            </a:extLst>
          </p:cNvPr>
          <p:cNvCxnSpPr>
            <a:stCxn id="5" idx="3"/>
            <a:endCxn id="7" idx="1"/>
          </p:cNvCxnSpPr>
          <p:nvPr/>
        </p:nvCxnSpPr>
        <p:spPr>
          <a:xfrm>
            <a:off x="3484346" y="4584031"/>
            <a:ext cx="95502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63584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9CDD-84B7-5778-9B38-7936AD4C56BA}"/>
              </a:ext>
            </a:extLst>
          </p:cNvPr>
          <p:cNvSpPr>
            <a:spLocks noGrp="1"/>
          </p:cNvSpPr>
          <p:nvPr>
            <p:ph type="title"/>
          </p:nvPr>
        </p:nvSpPr>
        <p:spPr>
          <a:xfrm>
            <a:off x="1451579" y="1001027"/>
            <a:ext cx="9603275" cy="852727"/>
          </a:xfrm>
        </p:spPr>
        <p:txBody>
          <a:bodyPr>
            <a:normAutofit/>
          </a:bodyPr>
          <a:lstStyle/>
          <a:p>
            <a:pPr algn="ctr"/>
            <a:r>
              <a:rPr lang="en-IN" sz="4000" b="1" dirty="0"/>
              <a:t>Query processing (contd..)</a:t>
            </a:r>
          </a:p>
        </p:txBody>
      </p:sp>
      <p:sp>
        <p:nvSpPr>
          <p:cNvPr id="3" name="Content Placeholder 2">
            <a:extLst>
              <a:ext uri="{FF2B5EF4-FFF2-40B4-BE49-F238E27FC236}">
                <a16:creationId xmlns:a16="http://schemas.microsoft.com/office/drawing/2014/main" id="{01594B8A-0F54-EC2C-2A6E-C8486C66AA5C}"/>
              </a:ext>
            </a:extLst>
          </p:cNvPr>
          <p:cNvSpPr>
            <a:spLocks noGrp="1"/>
          </p:cNvSpPr>
          <p:nvPr>
            <p:ph idx="1"/>
          </p:nvPr>
        </p:nvSpPr>
        <p:spPr/>
        <p:txBody>
          <a:bodyPr>
            <a:normAutofit fontScale="85000" lnSpcReduction="20000"/>
          </a:bodyPr>
          <a:lstStyle/>
          <a:p>
            <a:pPr algn="just"/>
            <a:r>
              <a:rPr lang="en-US" sz="2400" dirty="0">
                <a:solidFill>
                  <a:srgbClr val="374151"/>
                </a:solidFill>
                <a:latin typeface="Arial" panose="020B0604020202020204" pitchFamily="34" charset="0"/>
                <a:cs typeface="Arial" panose="020B0604020202020204" pitchFamily="34" charset="0"/>
              </a:rPr>
              <a:t>SQL query is analyzed for its components: SELECT, FROM, and GROUP BY clauses. It selects 'state' column and counts orders, grouping by 'state.’</a:t>
            </a:r>
          </a:p>
          <a:p>
            <a:pPr algn="just"/>
            <a:r>
              <a:rPr lang="en-US" sz="2400" dirty="0">
                <a:solidFill>
                  <a:srgbClr val="374151"/>
                </a:solidFill>
                <a:latin typeface="Arial" panose="020B0604020202020204" pitchFamily="34" charset="0"/>
                <a:cs typeface="Arial" panose="020B0604020202020204" pitchFamily="34" charset="0"/>
              </a:rPr>
              <a:t>High-level plan is formed, specifying 'state' selection and count operation, followed by grouping based on 'state.’ Then it undergoes optimization.</a:t>
            </a:r>
          </a:p>
          <a:p>
            <a:pPr algn="just"/>
            <a:r>
              <a:rPr lang="en-US" sz="2400" dirty="0">
                <a:solidFill>
                  <a:srgbClr val="374151"/>
                </a:solidFill>
                <a:latin typeface="Arial" panose="020B0604020202020204" pitchFamily="34" charset="0"/>
                <a:cs typeface="Arial" panose="020B0604020202020204" pitchFamily="34" charset="0"/>
              </a:rPr>
              <a:t>Optimized plan is converted into physical execution plan, detailing distributed operations for aggregating order counts per state.</a:t>
            </a:r>
          </a:p>
          <a:p>
            <a:pPr algn="just"/>
            <a:r>
              <a:rPr lang="en-US" sz="2400" dirty="0">
                <a:solidFill>
                  <a:srgbClr val="374151"/>
                </a:solidFill>
                <a:latin typeface="Arial" panose="020B0604020202020204" pitchFamily="34" charset="0"/>
                <a:cs typeface="Arial" panose="020B0604020202020204" pitchFamily="34" charset="0"/>
              </a:rPr>
              <a:t>The query is executed in parallel across cluster nodes, calculating counts for each state individually. Intermediate counts are then combined, resulting in the final total order counts per state.</a:t>
            </a: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294719657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D79A-DB6C-E94B-B4CE-5BA88294D2EE}"/>
              </a:ext>
            </a:extLst>
          </p:cNvPr>
          <p:cNvSpPr>
            <a:spLocks noGrp="1"/>
          </p:cNvSpPr>
          <p:nvPr>
            <p:ph type="title"/>
          </p:nvPr>
        </p:nvSpPr>
        <p:spPr>
          <a:xfrm>
            <a:off x="1451579" y="1087655"/>
            <a:ext cx="9603275" cy="766099"/>
          </a:xfrm>
        </p:spPr>
        <p:txBody>
          <a:bodyPr/>
          <a:lstStyle/>
          <a:p>
            <a:pPr algn="ctr"/>
            <a:r>
              <a:rPr lang="en-IN" b="1" dirty="0"/>
              <a:t>SCENARIO 2</a:t>
            </a:r>
          </a:p>
        </p:txBody>
      </p:sp>
      <p:sp>
        <p:nvSpPr>
          <p:cNvPr id="3" name="Content Placeholder 2">
            <a:extLst>
              <a:ext uri="{FF2B5EF4-FFF2-40B4-BE49-F238E27FC236}">
                <a16:creationId xmlns:a16="http://schemas.microsoft.com/office/drawing/2014/main" id="{75265238-3ADF-A5B4-ABCF-A6DD0E75F5D9}"/>
              </a:ext>
            </a:extLst>
          </p:cNvPr>
          <p:cNvSpPr>
            <a:spLocks noGrp="1"/>
          </p:cNvSpPr>
          <p:nvPr>
            <p:ph idx="1"/>
          </p:nvPr>
        </p:nvSpPr>
        <p:spPr>
          <a:xfrm>
            <a:off x="5560194" y="2198654"/>
            <a:ext cx="6651058" cy="3807510"/>
          </a:xfrm>
        </p:spPr>
        <p:txBody>
          <a:bodyPr>
            <a:normAutofit lnSpcReduction="10000"/>
          </a:bodyPr>
          <a:lstStyle/>
          <a:p>
            <a:pPr algn="just"/>
            <a:r>
              <a:rPr lang="en-US" dirty="0">
                <a:latin typeface="Arial" panose="020B0604020202020204" pitchFamily="34" charset="0"/>
                <a:cs typeface="Arial" panose="020B0604020202020204" pitchFamily="34" charset="0"/>
              </a:rPr>
              <a:t>We examine into the important role of the Spark SQL Catalyst Optimizer in enhancing query performance.</a:t>
            </a:r>
          </a:p>
          <a:p>
            <a:pPr algn="just"/>
            <a:r>
              <a:rPr lang="en-US" dirty="0">
                <a:latin typeface="Arial" panose="020B0604020202020204" pitchFamily="34" charset="0"/>
                <a:cs typeface="Arial" panose="020B0604020202020204" pitchFamily="34" charset="0"/>
              </a:rPr>
              <a:t>Explored how this optimizer works at the logical plan level, employing techniques to improve execution efficiency. </a:t>
            </a:r>
          </a:p>
          <a:p>
            <a:pPr algn="just"/>
            <a:r>
              <a:rPr lang="en-US" dirty="0">
                <a:latin typeface="Arial" panose="020B0604020202020204" pitchFamily="34" charset="0"/>
                <a:cs typeface="Arial" panose="020B0604020202020204" pitchFamily="34" charset="0"/>
              </a:rPr>
              <a:t>Highlight how Catalyst Optimizer leverages techniques like filter pushdown and join reordering to boost query performance.</a:t>
            </a:r>
          </a:p>
          <a:p>
            <a:pPr algn="just"/>
            <a:r>
              <a:rPr lang="en-US" dirty="0">
                <a:latin typeface="Arial" panose="020B0604020202020204" pitchFamily="34" charset="0"/>
                <a:cs typeface="Arial" panose="020B0604020202020204" pitchFamily="34" charset="0"/>
              </a:rPr>
              <a:t>Showcase the impact of these optimizations within the context of a specific query.</a:t>
            </a:r>
            <a:endParaRPr lang="en-IN"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091F23F8-9CAE-BF8E-27BB-715B139E04D7}"/>
              </a:ext>
            </a:extLst>
          </p:cNvPr>
          <p:cNvPicPr>
            <a:picLocks noChangeAspect="1"/>
          </p:cNvPicPr>
          <p:nvPr/>
        </p:nvPicPr>
        <p:blipFill>
          <a:blip r:embed="rId2"/>
          <a:stretch>
            <a:fillRect/>
          </a:stretch>
        </p:blipFill>
        <p:spPr>
          <a:xfrm>
            <a:off x="211756" y="2525956"/>
            <a:ext cx="5281061" cy="2988514"/>
          </a:xfrm>
          <a:prstGeom prst="rect">
            <a:avLst/>
          </a:prstGeom>
        </p:spPr>
      </p:pic>
    </p:spTree>
    <p:extLst>
      <p:ext uri="{BB962C8B-B14F-4D97-AF65-F5344CB8AC3E}">
        <p14:creationId xmlns:p14="http://schemas.microsoft.com/office/powerpoint/2010/main" val="36840240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72C0-9AA8-2B49-7A16-4A033BC45A4A}"/>
              </a:ext>
            </a:extLst>
          </p:cNvPr>
          <p:cNvSpPr>
            <a:spLocks noGrp="1"/>
          </p:cNvSpPr>
          <p:nvPr>
            <p:ph type="title"/>
          </p:nvPr>
        </p:nvSpPr>
        <p:spPr/>
        <p:txBody>
          <a:bodyPr>
            <a:normAutofit/>
          </a:bodyPr>
          <a:lstStyle/>
          <a:p>
            <a:pPr algn="ctr"/>
            <a:r>
              <a:rPr lang="en-IN" sz="4000" b="1" dirty="0"/>
              <a:t>CATALYST OPTIMIZER</a:t>
            </a:r>
          </a:p>
        </p:txBody>
      </p:sp>
      <p:sp>
        <p:nvSpPr>
          <p:cNvPr id="3" name="Content Placeholder 2">
            <a:extLst>
              <a:ext uri="{FF2B5EF4-FFF2-40B4-BE49-F238E27FC236}">
                <a16:creationId xmlns:a16="http://schemas.microsoft.com/office/drawing/2014/main" id="{53A7E44B-DED1-4B81-66F1-511E58289A6B}"/>
              </a:ext>
            </a:extLst>
          </p:cNvPr>
          <p:cNvSpPr>
            <a:spLocks noGrp="1"/>
          </p:cNvSpPr>
          <p:nvPr>
            <p:ph idx="1"/>
          </p:nvPr>
        </p:nvSpPr>
        <p:spPr>
          <a:xfrm>
            <a:off x="166834" y="2448912"/>
            <a:ext cx="7073410" cy="4052235"/>
          </a:xfrm>
        </p:spPr>
        <p:txBody>
          <a:bodyPr>
            <a:normAutofit/>
          </a:bodyPr>
          <a:lstStyle/>
          <a:p>
            <a:pPr algn="just"/>
            <a:r>
              <a:rPr lang="en-US" sz="2200" dirty="0">
                <a:latin typeface="Arial" panose="020B0604020202020204" pitchFamily="34" charset="0"/>
                <a:cs typeface="Arial" panose="020B0604020202020204" pitchFamily="34" charset="0"/>
              </a:rPr>
              <a:t>The optimizer aims to enhance the logical query plan by applying predetermined rule-based optimizations.</a:t>
            </a:r>
          </a:p>
          <a:p>
            <a:pPr algn="just"/>
            <a:r>
              <a:rPr lang="en-US" sz="2200" dirty="0">
                <a:latin typeface="Arial" panose="020B0604020202020204" pitchFamily="34" charset="0"/>
                <a:cs typeface="Arial" panose="020B0604020202020204" pitchFamily="34" charset="0"/>
              </a:rPr>
              <a:t>The optimizer creates multiple optimized physical plans from the initial logical plan.</a:t>
            </a:r>
          </a:p>
          <a:p>
            <a:pPr algn="just"/>
            <a:r>
              <a:rPr lang="en-US" sz="2200" dirty="0">
                <a:latin typeface="Arial" panose="020B0604020202020204" pitchFamily="34" charset="0"/>
                <a:cs typeface="Arial" panose="020B0604020202020204" pitchFamily="34" charset="0"/>
              </a:rPr>
              <a:t>The chosen plan is transformed into bytecode using Scala's quasiquotes, with cost-based optimization for efficiency.</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p>
        </p:txBody>
      </p:sp>
      <p:sp>
        <p:nvSpPr>
          <p:cNvPr id="6" name="Rectangle: Rounded Corners 5">
            <a:extLst>
              <a:ext uri="{FF2B5EF4-FFF2-40B4-BE49-F238E27FC236}">
                <a16:creationId xmlns:a16="http://schemas.microsoft.com/office/drawing/2014/main" id="{4C3BA748-9B99-0437-A518-047864A81773}"/>
              </a:ext>
            </a:extLst>
          </p:cNvPr>
          <p:cNvSpPr/>
          <p:nvPr/>
        </p:nvSpPr>
        <p:spPr>
          <a:xfrm>
            <a:off x="8585735" y="2046616"/>
            <a:ext cx="1500177" cy="8373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07E8F453-FBAE-982D-552C-EAD0E61BD072}"/>
              </a:ext>
            </a:extLst>
          </p:cNvPr>
          <p:cNvSpPr/>
          <p:nvPr/>
        </p:nvSpPr>
        <p:spPr>
          <a:xfrm>
            <a:off x="7686795" y="3420800"/>
            <a:ext cx="1500178" cy="8373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8AC222A-678C-8B61-9B3C-1EDA747B09F7}"/>
              </a:ext>
            </a:extLst>
          </p:cNvPr>
          <p:cNvSpPr/>
          <p:nvPr/>
        </p:nvSpPr>
        <p:spPr>
          <a:xfrm>
            <a:off x="9633524" y="3436664"/>
            <a:ext cx="1500178" cy="8373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C112342-A912-B2AE-58F2-5199A10013D9}"/>
              </a:ext>
            </a:extLst>
          </p:cNvPr>
          <p:cNvSpPr/>
          <p:nvPr/>
        </p:nvSpPr>
        <p:spPr>
          <a:xfrm>
            <a:off x="8585735" y="4886425"/>
            <a:ext cx="1500179" cy="8373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F51483E-F97B-7F63-3A85-661DE3A405D1}"/>
              </a:ext>
            </a:extLst>
          </p:cNvPr>
          <p:cNvSpPr/>
          <p:nvPr/>
        </p:nvSpPr>
        <p:spPr>
          <a:xfrm>
            <a:off x="10694346" y="4886425"/>
            <a:ext cx="1500180" cy="83739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6D3C1950-0BA0-4F83-6917-440356D69CCD}"/>
              </a:ext>
            </a:extLst>
          </p:cNvPr>
          <p:cNvCxnSpPr>
            <a:stCxn id="6" idx="2"/>
            <a:endCxn id="7" idx="0"/>
          </p:cNvCxnSpPr>
          <p:nvPr/>
        </p:nvCxnSpPr>
        <p:spPr>
          <a:xfrm flipH="1">
            <a:off x="8436884" y="2884014"/>
            <a:ext cx="898940" cy="536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1B0A943-3D5E-79E7-849C-0B6796C7202E}"/>
              </a:ext>
            </a:extLst>
          </p:cNvPr>
          <p:cNvCxnSpPr>
            <a:cxnSpLocks/>
            <a:endCxn id="8" idx="0"/>
          </p:cNvCxnSpPr>
          <p:nvPr/>
        </p:nvCxnSpPr>
        <p:spPr>
          <a:xfrm>
            <a:off x="9335823" y="2885439"/>
            <a:ext cx="1047790" cy="551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91FD4B-9C60-E991-88C4-A6027E6889E9}"/>
              </a:ext>
            </a:extLst>
          </p:cNvPr>
          <p:cNvCxnSpPr>
            <a:stCxn id="8" idx="2"/>
            <a:endCxn id="9" idx="0"/>
          </p:cNvCxnSpPr>
          <p:nvPr/>
        </p:nvCxnSpPr>
        <p:spPr>
          <a:xfrm flipH="1">
            <a:off x="9335825" y="4274062"/>
            <a:ext cx="1047788" cy="61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72D2F65-D440-9132-D24E-9515A1C4D71C}"/>
              </a:ext>
            </a:extLst>
          </p:cNvPr>
          <p:cNvCxnSpPr>
            <a:stCxn id="8" idx="2"/>
            <a:endCxn id="10" idx="0"/>
          </p:cNvCxnSpPr>
          <p:nvPr/>
        </p:nvCxnSpPr>
        <p:spPr>
          <a:xfrm>
            <a:off x="10383613" y="4274062"/>
            <a:ext cx="1060823" cy="612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41B2437-B86F-A2C4-182A-93FBD45457E0}"/>
              </a:ext>
            </a:extLst>
          </p:cNvPr>
          <p:cNvSpPr txBox="1"/>
          <p:nvPr/>
        </p:nvSpPr>
        <p:spPr>
          <a:xfrm>
            <a:off x="9023992" y="2275877"/>
            <a:ext cx="631263" cy="369332"/>
          </a:xfrm>
          <a:prstGeom prst="rect">
            <a:avLst/>
          </a:prstGeom>
          <a:noFill/>
        </p:spPr>
        <p:txBody>
          <a:bodyPr wrap="none" rtlCol="0">
            <a:spAutoFit/>
          </a:bodyPr>
          <a:lstStyle/>
          <a:p>
            <a:r>
              <a:rPr lang="en-IN" b="1" dirty="0"/>
              <a:t>Add</a:t>
            </a:r>
          </a:p>
        </p:txBody>
      </p:sp>
      <p:sp>
        <p:nvSpPr>
          <p:cNvPr id="25" name="TextBox 24">
            <a:extLst>
              <a:ext uri="{FF2B5EF4-FFF2-40B4-BE49-F238E27FC236}">
                <a16:creationId xmlns:a16="http://schemas.microsoft.com/office/drawing/2014/main" id="{02A62AFC-0288-D3B4-5F20-FC20C77471DA}"/>
              </a:ext>
            </a:extLst>
          </p:cNvPr>
          <p:cNvSpPr txBox="1"/>
          <p:nvPr/>
        </p:nvSpPr>
        <p:spPr>
          <a:xfrm>
            <a:off x="7682511" y="3654833"/>
            <a:ext cx="1508746" cy="369332"/>
          </a:xfrm>
          <a:prstGeom prst="rect">
            <a:avLst/>
          </a:prstGeom>
          <a:noFill/>
        </p:spPr>
        <p:txBody>
          <a:bodyPr wrap="none" rtlCol="0">
            <a:spAutoFit/>
          </a:bodyPr>
          <a:lstStyle/>
          <a:p>
            <a:r>
              <a:rPr lang="en-IN" b="1" dirty="0"/>
              <a:t>Attribute(x)</a:t>
            </a:r>
          </a:p>
        </p:txBody>
      </p:sp>
      <p:sp>
        <p:nvSpPr>
          <p:cNvPr id="26" name="TextBox 25">
            <a:extLst>
              <a:ext uri="{FF2B5EF4-FFF2-40B4-BE49-F238E27FC236}">
                <a16:creationId xmlns:a16="http://schemas.microsoft.com/office/drawing/2014/main" id="{6CEF05ED-772D-53E7-3C63-229CB9131BBE}"/>
              </a:ext>
            </a:extLst>
          </p:cNvPr>
          <p:cNvSpPr txBox="1"/>
          <p:nvPr/>
        </p:nvSpPr>
        <p:spPr>
          <a:xfrm>
            <a:off x="10067981" y="3670697"/>
            <a:ext cx="631263" cy="369332"/>
          </a:xfrm>
          <a:prstGeom prst="rect">
            <a:avLst/>
          </a:prstGeom>
          <a:noFill/>
        </p:spPr>
        <p:txBody>
          <a:bodyPr wrap="none" rtlCol="0">
            <a:spAutoFit/>
          </a:bodyPr>
          <a:lstStyle/>
          <a:p>
            <a:r>
              <a:rPr lang="en-IN" b="1" dirty="0"/>
              <a:t>Add</a:t>
            </a:r>
          </a:p>
        </p:txBody>
      </p:sp>
      <p:sp>
        <p:nvSpPr>
          <p:cNvPr id="27" name="TextBox 26">
            <a:extLst>
              <a:ext uri="{FF2B5EF4-FFF2-40B4-BE49-F238E27FC236}">
                <a16:creationId xmlns:a16="http://schemas.microsoft.com/office/drawing/2014/main" id="{7A5536F2-14BE-2567-7C26-5018975DC7C5}"/>
              </a:ext>
            </a:extLst>
          </p:cNvPr>
          <p:cNvSpPr txBox="1"/>
          <p:nvPr/>
        </p:nvSpPr>
        <p:spPr>
          <a:xfrm>
            <a:off x="8886354" y="5111460"/>
            <a:ext cx="1088760" cy="369332"/>
          </a:xfrm>
          <a:prstGeom prst="rect">
            <a:avLst/>
          </a:prstGeom>
          <a:noFill/>
        </p:spPr>
        <p:txBody>
          <a:bodyPr wrap="none" rtlCol="0">
            <a:spAutoFit/>
          </a:bodyPr>
          <a:lstStyle/>
          <a:p>
            <a:r>
              <a:rPr lang="en-IN" b="1" dirty="0"/>
              <a:t>Literal 1</a:t>
            </a:r>
          </a:p>
        </p:txBody>
      </p:sp>
      <p:sp>
        <p:nvSpPr>
          <p:cNvPr id="28" name="TextBox 27">
            <a:extLst>
              <a:ext uri="{FF2B5EF4-FFF2-40B4-BE49-F238E27FC236}">
                <a16:creationId xmlns:a16="http://schemas.microsoft.com/office/drawing/2014/main" id="{305445FA-05C1-2E87-784F-95DE1D6E7751}"/>
              </a:ext>
            </a:extLst>
          </p:cNvPr>
          <p:cNvSpPr txBox="1"/>
          <p:nvPr/>
        </p:nvSpPr>
        <p:spPr>
          <a:xfrm>
            <a:off x="10936406" y="5111460"/>
            <a:ext cx="1088760" cy="369332"/>
          </a:xfrm>
          <a:prstGeom prst="rect">
            <a:avLst/>
          </a:prstGeom>
          <a:noFill/>
        </p:spPr>
        <p:txBody>
          <a:bodyPr wrap="none" rtlCol="0">
            <a:spAutoFit/>
          </a:bodyPr>
          <a:lstStyle/>
          <a:p>
            <a:r>
              <a:rPr lang="en-IN" b="1" dirty="0"/>
              <a:t>Literal 2</a:t>
            </a:r>
          </a:p>
        </p:txBody>
      </p:sp>
    </p:spTree>
    <p:extLst>
      <p:ext uri="{BB962C8B-B14F-4D97-AF65-F5344CB8AC3E}">
        <p14:creationId xmlns:p14="http://schemas.microsoft.com/office/powerpoint/2010/main" val="169434082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21B31-972C-F72C-DFC7-F87B98C9DCA8}"/>
              </a:ext>
            </a:extLst>
          </p:cNvPr>
          <p:cNvSpPr>
            <a:spLocks noGrp="1"/>
          </p:cNvSpPr>
          <p:nvPr>
            <p:ph type="title"/>
          </p:nvPr>
        </p:nvSpPr>
        <p:spPr/>
        <p:txBody>
          <a:bodyPr>
            <a:normAutofit/>
          </a:bodyPr>
          <a:lstStyle/>
          <a:p>
            <a:pPr algn="ctr"/>
            <a:r>
              <a:rPr lang="en-IN" sz="4000" b="1" dirty="0"/>
              <a:t>Query OPTIMIZATION - 1</a:t>
            </a:r>
          </a:p>
        </p:txBody>
      </p:sp>
      <p:sp>
        <p:nvSpPr>
          <p:cNvPr id="5" name="Content Placeholder 4">
            <a:extLst>
              <a:ext uri="{FF2B5EF4-FFF2-40B4-BE49-F238E27FC236}">
                <a16:creationId xmlns:a16="http://schemas.microsoft.com/office/drawing/2014/main" id="{E379DEC4-6DFA-7D9F-D5E2-B154EFE2466A}"/>
              </a:ext>
            </a:extLst>
          </p:cNvPr>
          <p:cNvSpPr>
            <a:spLocks noGrp="1"/>
          </p:cNvSpPr>
          <p:nvPr>
            <p:ph idx="1"/>
          </p:nvPr>
        </p:nvSpPr>
        <p:spPr>
          <a:xfrm>
            <a:off x="0" y="1774291"/>
            <a:ext cx="7257447" cy="4028933"/>
          </a:xfrm>
        </p:spPr>
        <p:txBody>
          <a:bodyPr>
            <a:noAutofit/>
          </a:bodyPr>
          <a:lstStyle/>
          <a:p>
            <a:pPr>
              <a:buFont typeface="Wingdings" panose="05000000000000000000" pitchFamily="2" charset="2"/>
              <a:buChar char="Ø"/>
            </a:pPr>
            <a:r>
              <a:rPr lang="en-IN" sz="1600" b="1" dirty="0">
                <a:latin typeface="Arial" panose="020B0604020202020204" pitchFamily="34" charset="0"/>
                <a:cs typeface="Arial" panose="020B0604020202020204" pitchFamily="34" charset="0"/>
              </a:rPr>
              <a:t>Objective</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Retrieve data on Electronics orders, details, and sales targets for a specific month.</a:t>
            </a:r>
          </a:p>
          <a:p>
            <a:pPr algn="l">
              <a:buFont typeface="Wingdings" panose="05000000000000000000" pitchFamily="2" charset="2"/>
              <a:buChar char="Ø"/>
            </a:pPr>
            <a:r>
              <a:rPr lang="en-IN" sz="1600" b="1" dirty="0">
                <a:latin typeface="Arial" panose="020B0604020202020204" pitchFamily="34" charset="0"/>
                <a:cs typeface="Arial" panose="020B0604020202020204" pitchFamily="34" charset="0"/>
              </a:rPr>
              <a:t>Query Breakdown (Joins)</a:t>
            </a:r>
          </a:p>
          <a:p>
            <a:pPr marL="0" indent="0" algn="l">
              <a:buNone/>
            </a:pPr>
            <a:r>
              <a:rPr lang="en-IN" sz="1600" dirty="0">
                <a:latin typeface="Arial" panose="020B0604020202020204" pitchFamily="34" charset="0"/>
                <a:cs typeface="Arial" panose="020B0604020202020204" pitchFamily="34" charset="0"/>
              </a:rPr>
              <a:t>          1. </a:t>
            </a:r>
            <a:r>
              <a:rPr lang="en-US" sz="1600" dirty="0">
                <a:latin typeface="Arial" panose="020B0604020202020204" pitchFamily="34" charset="0"/>
                <a:cs typeface="Arial" panose="020B0604020202020204" pitchFamily="34" charset="0"/>
              </a:rPr>
              <a:t>ListOfOrders (LO) with OrderDetails (OD) on Order ID.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2. Result joined with SalesTarget (ST) based on matching month and category.</a:t>
            </a:r>
          </a:p>
          <a:p>
            <a:pPr algn="l">
              <a:buFont typeface="Wingdings" panose="05000000000000000000" pitchFamily="2" charset="2"/>
              <a:buChar char="Ø"/>
            </a:pPr>
            <a:r>
              <a:rPr lang="en-IN" sz="1600" b="1" i="0" dirty="0">
                <a:effectLst/>
                <a:latin typeface="Arial" panose="020B0604020202020204" pitchFamily="34" charset="0"/>
                <a:cs typeface="Arial" panose="020B0604020202020204" pitchFamily="34" charset="0"/>
              </a:rPr>
              <a:t>Filtering Criteria</a:t>
            </a:r>
            <a:br>
              <a:rPr lang="en-IN" sz="1600" b="1" i="0" dirty="0">
                <a:effectLst/>
                <a:latin typeface="Arial" panose="020B0604020202020204" pitchFamily="34" charset="0"/>
                <a:cs typeface="Arial" panose="020B0604020202020204" pitchFamily="34" charset="0"/>
              </a:rPr>
            </a:br>
            <a:r>
              <a:rPr lang="en-IN" sz="1600" b="1" i="0" dirty="0">
                <a:effectLst/>
                <a:latin typeface="Arial" panose="020B0604020202020204" pitchFamily="34" charset="0"/>
                <a:cs typeface="Arial" panose="020B0604020202020204" pitchFamily="34" charset="0"/>
              </a:rPr>
              <a:t>         </a:t>
            </a:r>
            <a:r>
              <a:rPr lang="en-IN" sz="1600" i="0" dirty="0">
                <a:effectLst/>
                <a:latin typeface="Arial" panose="020B0604020202020204" pitchFamily="34" charset="0"/>
                <a:cs typeface="Arial" panose="020B0604020202020204" pitchFamily="34" charset="0"/>
              </a:rPr>
              <a:t>I. Category:- Electronics</a:t>
            </a:r>
            <a:br>
              <a:rPr lang="en-IN" sz="1600" i="0" dirty="0">
                <a:effectLst/>
                <a:latin typeface="Arial" panose="020B0604020202020204" pitchFamily="34" charset="0"/>
                <a:cs typeface="Arial" panose="020B0604020202020204" pitchFamily="34" charset="0"/>
              </a:rPr>
            </a:br>
            <a:r>
              <a:rPr lang="en-IN" sz="1600" i="0" dirty="0">
                <a:effectLst/>
                <a:latin typeface="Arial" panose="020B0604020202020204" pitchFamily="34" charset="0"/>
                <a:cs typeface="Arial" panose="020B0604020202020204" pitchFamily="34" charset="0"/>
              </a:rPr>
              <a:t>         II. Month:- January</a:t>
            </a:r>
          </a:p>
          <a:p>
            <a:pPr algn="l">
              <a:buFont typeface="Wingdings" panose="05000000000000000000" pitchFamily="2" charset="2"/>
              <a:buChar char="Ø"/>
            </a:pPr>
            <a:r>
              <a:rPr lang="en-IN" sz="1600" b="1" dirty="0">
                <a:latin typeface="Arial" panose="020B0604020202020204" pitchFamily="34" charset="0"/>
                <a:cs typeface="Arial" panose="020B0604020202020204" pitchFamily="34" charset="0"/>
              </a:rPr>
              <a:t>Query Logic</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Matches orders with details and aligns them with sales targets for the specified category and month.</a:t>
            </a:r>
            <a:br>
              <a:rPr lang="en-IN"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2EF1B8A-80A8-C2A4-E59C-BC324C9AD821}"/>
              </a:ext>
            </a:extLst>
          </p:cNvPr>
          <p:cNvPicPr>
            <a:picLocks noChangeAspect="1"/>
          </p:cNvPicPr>
          <p:nvPr/>
        </p:nvPicPr>
        <p:blipFill>
          <a:blip r:embed="rId2"/>
          <a:stretch>
            <a:fillRect/>
          </a:stretch>
        </p:blipFill>
        <p:spPr>
          <a:xfrm>
            <a:off x="7114767" y="2160363"/>
            <a:ext cx="4908389" cy="3401865"/>
          </a:xfrm>
          <a:prstGeom prst="rect">
            <a:avLst/>
          </a:prstGeom>
        </p:spPr>
      </p:pic>
      <p:cxnSp>
        <p:nvCxnSpPr>
          <p:cNvPr id="11" name="Straight Connector 10">
            <a:extLst>
              <a:ext uri="{FF2B5EF4-FFF2-40B4-BE49-F238E27FC236}">
                <a16:creationId xmlns:a16="http://schemas.microsoft.com/office/drawing/2014/main" id="{06922531-44AB-4C3C-ED4F-D43B20C032C2}"/>
              </a:ext>
            </a:extLst>
          </p:cNvPr>
          <p:cNvCxnSpPr/>
          <p:nvPr/>
        </p:nvCxnSpPr>
        <p:spPr>
          <a:xfrm>
            <a:off x="7257447" y="5284269"/>
            <a:ext cx="3022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7AE9B46-C701-40D5-7976-F3A76F371899}"/>
              </a:ext>
            </a:extLst>
          </p:cNvPr>
          <p:cNvCxnSpPr>
            <a:cxnSpLocks/>
          </p:cNvCxnSpPr>
          <p:nvPr/>
        </p:nvCxnSpPr>
        <p:spPr>
          <a:xfrm flipH="1" flipV="1">
            <a:off x="2762451" y="3224463"/>
            <a:ext cx="4330163" cy="1780674"/>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6" name="Rectangle 5">
            <a:extLst>
              <a:ext uri="{FF2B5EF4-FFF2-40B4-BE49-F238E27FC236}">
                <a16:creationId xmlns:a16="http://schemas.microsoft.com/office/drawing/2014/main" id="{596D5610-6C70-1D56-95D9-6A0EF8D1427A}"/>
              </a:ext>
            </a:extLst>
          </p:cNvPr>
          <p:cNvSpPr/>
          <p:nvPr/>
        </p:nvSpPr>
        <p:spPr>
          <a:xfrm>
            <a:off x="7092614" y="4572000"/>
            <a:ext cx="4765710" cy="712268"/>
          </a:xfrm>
          <a:prstGeom prst="rect">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A04157-11D3-938D-8583-5379ED392740}"/>
              </a:ext>
            </a:extLst>
          </p:cNvPr>
          <p:cNvSpPr/>
          <p:nvPr/>
        </p:nvSpPr>
        <p:spPr>
          <a:xfrm>
            <a:off x="7092614" y="5284268"/>
            <a:ext cx="3414965" cy="27796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Arrow Connector 15">
            <a:extLst>
              <a:ext uri="{FF2B5EF4-FFF2-40B4-BE49-F238E27FC236}">
                <a16:creationId xmlns:a16="http://schemas.microsoft.com/office/drawing/2014/main" id="{138D7FE3-6717-DCC9-08EC-B2EBF868BF42}"/>
              </a:ext>
            </a:extLst>
          </p:cNvPr>
          <p:cNvCxnSpPr>
            <a:cxnSpLocks/>
          </p:cNvCxnSpPr>
          <p:nvPr/>
        </p:nvCxnSpPr>
        <p:spPr>
          <a:xfrm flipH="1" flipV="1">
            <a:off x="2762451" y="5027126"/>
            <a:ext cx="4352316" cy="435211"/>
          </a:xfrm>
          <a:prstGeom prst="straightConnector1">
            <a:avLst/>
          </a:prstGeom>
          <a:ln w="38100">
            <a:solidFill>
              <a:srgbClr val="7030A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699179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1ED40F-FBA4-664A-1B8C-B0AFCFE0D271}"/>
              </a:ext>
            </a:extLst>
          </p:cNvPr>
          <p:cNvPicPr>
            <a:picLocks noChangeAspect="1"/>
          </p:cNvPicPr>
          <p:nvPr/>
        </p:nvPicPr>
        <p:blipFill>
          <a:blip r:embed="rId2"/>
          <a:stretch>
            <a:fillRect/>
          </a:stretch>
        </p:blipFill>
        <p:spPr>
          <a:xfrm>
            <a:off x="0" y="1065263"/>
            <a:ext cx="5852160" cy="3841947"/>
          </a:xfrm>
          <a:prstGeom prst="rect">
            <a:avLst/>
          </a:prstGeom>
        </p:spPr>
      </p:pic>
      <p:pic>
        <p:nvPicPr>
          <p:cNvPr id="7" name="Picture 6">
            <a:extLst>
              <a:ext uri="{FF2B5EF4-FFF2-40B4-BE49-F238E27FC236}">
                <a16:creationId xmlns:a16="http://schemas.microsoft.com/office/drawing/2014/main" id="{C3C2A44C-5F0D-AFA3-B285-8295B68357CA}"/>
              </a:ext>
            </a:extLst>
          </p:cNvPr>
          <p:cNvPicPr>
            <a:picLocks noChangeAspect="1"/>
          </p:cNvPicPr>
          <p:nvPr/>
        </p:nvPicPr>
        <p:blipFill>
          <a:blip r:embed="rId3"/>
          <a:stretch>
            <a:fillRect/>
          </a:stretch>
        </p:blipFill>
        <p:spPr>
          <a:xfrm>
            <a:off x="5928745" y="1065263"/>
            <a:ext cx="6263255" cy="3841947"/>
          </a:xfrm>
          <a:prstGeom prst="rect">
            <a:avLst/>
          </a:prstGeom>
        </p:spPr>
      </p:pic>
      <p:sp>
        <p:nvSpPr>
          <p:cNvPr id="18" name="TextBox 17">
            <a:extLst>
              <a:ext uri="{FF2B5EF4-FFF2-40B4-BE49-F238E27FC236}">
                <a16:creationId xmlns:a16="http://schemas.microsoft.com/office/drawing/2014/main" id="{5142F985-D432-4F0D-12FB-E54AF3BACD53}"/>
              </a:ext>
            </a:extLst>
          </p:cNvPr>
          <p:cNvSpPr txBox="1"/>
          <p:nvPr/>
        </p:nvSpPr>
        <p:spPr>
          <a:xfrm>
            <a:off x="558341" y="5117194"/>
            <a:ext cx="4494922" cy="400110"/>
          </a:xfrm>
          <a:prstGeom prst="rect">
            <a:avLst/>
          </a:prstGeom>
          <a:noFill/>
        </p:spPr>
        <p:txBody>
          <a:bodyPr wrap="square" rtlCol="0">
            <a:spAutoFit/>
          </a:bodyPr>
          <a:lstStyle/>
          <a:p>
            <a:pPr algn="ctr"/>
            <a:r>
              <a:rPr lang="en-IN" sz="2000" b="1" dirty="0"/>
              <a:t>Unoptimized logical plan</a:t>
            </a:r>
          </a:p>
        </p:txBody>
      </p:sp>
      <p:sp>
        <p:nvSpPr>
          <p:cNvPr id="19" name="TextBox 18">
            <a:extLst>
              <a:ext uri="{FF2B5EF4-FFF2-40B4-BE49-F238E27FC236}">
                <a16:creationId xmlns:a16="http://schemas.microsoft.com/office/drawing/2014/main" id="{262FC04B-6DD3-D428-FC84-E18466798021}"/>
              </a:ext>
            </a:extLst>
          </p:cNvPr>
          <p:cNvSpPr txBox="1"/>
          <p:nvPr/>
        </p:nvSpPr>
        <p:spPr>
          <a:xfrm>
            <a:off x="6774619" y="5018375"/>
            <a:ext cx="4494922" cy="400110"/>
          </a:xfrm>
          <a:prstGeom prst="rect">
            <a:avLst/>
          </a:prstGeom>
          <a:noFill/>
        </p:spPr>
        <p:txBody>
          <a:bodyPr wrap="square" rtlCol="0">
            <a:spAutoFit/>
          </a:bodyPr>
          <a:lstStyle/>
          <a:p>
            <a:pPr algn="ctr"/>
            <a:r>
              <a:rPr lang="en-IN" sz="2000" b="1" dirty="0"/>
              <a:t>Optimized logical plan</a:t>
            </a:r>
          </a:p>
        </p:txBody>
      </p:sp>
      <p:sp>
        <p:nvSpPr>
          <p:cNvPr id="20" name="TextBox 19">
            <a:extLst>
              <a:ext uri="{FF2B5EF4-FFF2-40B4-BE49-F238E27FC236}">
                <a16:creationId xmlns:a16="http://schemas.microsoft.com/office/drawing/2014/main" id="{B0C32550-26ED-22A6-CCC5-B12281097105}"/>
              </a:ext>
            </a:extLst>
          </p:cNvPr>
          <p:cNvSpPr txBox="1"/>
          <p:nvPr/>
        </p:nvSpPr>
        <p:spPr>
          <a:xfrm>
            <a:off x="2878181" y="106674"/>
            <a:ext cx="7087519" cy="707886"/>
          </a:xfrm>
          <a:prstGeom prst="rect">
            <a:avLst/>
          </a:prstGeom>
          <a:noFill/>
        </p:spPr>
        <p:txBody>
          <a:bodyPr wrap="square" rtlCol="0">
            <a:spAutoFit/>
          </a:bodyPr>
          <a:lstStyle/>
          <a:p>
            <a:r>
              <a:rPr lang="en-IN" sz="4000" b="1" dirty="0"/>
              <a:t>Query -1 (Optimization)</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A8E78D6-1190-7A15-F0D4-D12C79E7A1F5}"/>
                  </a:ext>
                </a:extLst>
              </p14:cNvPr>
              <p14:cNvContentPartPr/>
              <p14:nvPr/>
            </p14:nvContentPartPr>
            <p14:xfrm>
              <a:off x="172781" y="2096602"/>
              <a:ext cx="2838960" cy="30960"/>
            </p14:xfrm>
          </p:contentPart>
        </mc:Choice>
        <mc:Fallback xmlns="">
          <p:pic>
            <p:nvPicPr>
              <p:cNvPr id="13" name="Ink 12">
                <a:extLst>
                  <a:ext uri="{FF2B5EF4-FFF2-40B4-BE49-F238E27FC236}">
                    <a16:creationId xmlns:a16="http://schemas.microsoft.com/office/drawing/2014/main" id="{6A8E78D6-1190-7A15-F0D4-D12C79E7A1F5}"/>
                  </a:ext>
                </a:extLst>
              </p:cNvPr>
              <p:cNvPicPr/>
              <p:nvPr/>
            </p:nvPicPr>
            <p:blipFill>
              <a:blip r:embed="rId5"/>
              <a:stretch>
                <a:fillRect/>
              </a:stretch>
            </p:blipFill>
            <p:spPr>
              <a:xfrm>
                <a:off x="137141" y="2024962"/>
                <a:ext cx="29106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18841BE8-1EF7-FAE3-067A-F5A4EE847331}"/>
                  </a:ext>
                </a:extLst>
              </p14:cNvPr>
              <p14:cNvContentPartPr/>
              <p14:nvPr/>
            </p14:nvContentPartPr>
            <p14:xfrm>
              <a:off x="6420221" y="3541282"/>
              <a:ext cx="4395960" cy="69120"/>
            </p14:xfrm>
          </p:contentPart>
        </mc:Choice>
        <mc:Fallback xmlns="">
          <p:pic>
            <p:nvPicPr>
              <p:cNvPr id="22" name="Ink 21">
                <a:extLst>
                  <a:ext uri="{FF2B5EF4-FFF2-40B4-BE49-F238E27FC236}">
                    <a16:creationId xmlns:a16="http://schemas.microsoft.com/office/drawing/2014/main" id="{18841BE8-1EF7-FAE3-067A-F5A4EE847331}"/>
                  </a:ext>
                </a:extLst>
              </p:cNvPr>
              <p:cNvPicPr/>
              <p:nvPr/>
            </p:nvPicPr>
            <p:blipFill>
              <a:blip r:embed="rId7"/>
              <a:stretch>
                <a:fillRect/>
              </a:stretch>
            </p:blipFill>
            <p:spPr>
              <a:xfrm>
                <a:off x="6384221" y="3469282"/>
                <a:ext cx="446760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000CA071-9FA2-8086-B2F2-12092FB047E0}"/>
                  </a:ext>
                </a:extLst>
              </p14:cNvPr>
              <p14:cNvContentPartPr/>
              <p14:nvPr/>
            </p14:nvContentPartPr>
            <p14:xfrm>
              <a:off x="355661" y="2463802"/>
              <a:ext cx="1953360" cy="19800"/>
            </p14:xfrm>
          </p:contentPart>
        </mc:Choice>
        <mc:Fallback xmlns="">
          <p:pic>
            <p:nvPicPr>
              <p:cNvPr id="23" name="Ink 22">
                <a:extLst>
                  <a:ext uri="{FF2B5EF4-FFF2-40B4-BE49-F238E27FC236}">
                    <a16:creationId xmlns:a16="http://schemas.microsoft.com/office/drawing/2014/main" id="{000CA071-9FA2-8086-B2F2-12092FB047E0}"/>
                  </a:ext>
                </a:extLst>
              </p:cNvPr>
              <p:cNvPicPr/>
              <p:nvPr/>
            </p:nvPicPr>
            <p:blipFill>
              <a:blip r:embed="rId9"/>
              <a:stretch>
                <a:fillRect/>
              </a:stretch>
            </p:blipFill>
            <p:spPr>
              <a:xfrm>
                <a:off x="302021" y="2356162"/>
                <a:ext cx="2061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4BC83707-F1C5-D84B-78C7-1D70FA55A843}"/>
                  </a:ext>
                </a:extLst>
              </p14:cNvPr>
              <p14:cNvContentPartPr/>
              <p14:nvPr/>
            </p14:nvContentPartPr>
            <p14:xfrm>
              <a:off x="6237341" y="2626882"/>
              <a:ext cx="1982520" cy="59040"/>
            </p14:xfrm>
          </p:contentPart>
        </mc:Choice>
        <mc:Fallback xmlns="">
          <p:pic>
            <p:nvPicPr>
              <p:cNvPr id="26" name="Ink 25">
                <a:extLst>
                  <a:ext uri="{FF2B5EF4-FFF2-40B4-BE49-F238E27FC236}">
                    <a16:creationId xmlns:a16="http://schemas.microsoft.com/office/drawing/2014/main" id="{4BC83707-F1C5-D84B-78C7-1D70FA55A843}"/>
                  </a:ext>
                </a:extLst>
              </p:cNvPr>
              <p:cNvPicPr/>
              <p:nvPr/>
            </p:nvPicPr>
            <p:blipFill>
              <a:blip r:embed="rId11"/>
              <a:stretch>
                <a:fillRect/>
              </a:stretch>
            </p:blipFill>
            <p:spPr>
              <a:xfrm>
                <a:off x="6183341" y="2519242"/>
                <a:ext cx="209016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1B73F49F-6539-687F-3931-D04BE1A3F747}"/>
                  </a:ext>
                </a:extLst>
              </p14:cNvPr>
              <p14:cNvContentPartPr/>
              <p14:nvPr/>
            </p14:nvContentPartPr>
            <p14:xfrm>
              <a:off x="452501" y="2666122"/>
              <a:ext cx="1000440" cy="29520"/>
            </p14:xfrm>
          </p:contentPart>
        </mc:Choice>
        <mc:Fallback xmlns="">
          <p:pic>
            <p:nvPicPr>
              <p:cNvPr id="27" name="Ink 26">
                <a:extLst>
                  <a:ext uri="{FF2B5EF4-FFF2-40B4-BE49-F238E27FC236}">
                    <a16:creationId xmlns:a16="http://schemas.microsoft.com/office/drawing/2014/main" id="{1B73F49F-6539-687F-3931-D04BE1A3F747}"/>
                  </a:ext>
                </a:extLst>
              </p:cNvPr>
              <p:cNvPicPr/>
              <p:nvPr/>
            </p:nvPicPr>
            <p:blipFill>
              <a:blip r:embed="rId13"/>
              <a:stretch>
                <a:fillRect/>
              </a:stretch>
            </p:blipFill>
            <p:spPr>
              <a:xfrm>
                <a:off x="398501" y="2558482"/>
                <a:ext cx="110808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0162C1B5-3541-EBFB-7087-D978EB23FFEB}"/>
                  </a:ext>
                </a:extLst>
              </p14:cNvPr>
              <p14:cNvContentPartPr/>
              <p14:nvPr/>
            </p14:nvContentPartPr>
            <p14:xfrm>
              <a:off x="577421" y="2849002"/>
              <a:ext cx="2300760" cy="48960"/>
            </p14:xfrm>
          </p:contentPart>
        </mc:Choice>
        <mc:Fallback xmlns="">
          <p:pic>
            <p:nvPicPr>
              <p:cNvPr id="28" name="Ink 27">
                <a:extLst>
                  <a:ext uri="{FF2B5EF4-FFF2-40B4-BE49-F238E27FC236}">
                    <a16:creationId xmlns:a16="http://schemas.microsoft.com/office/drawing/2014/main" id="{0162C1B5-3541-EBFB-7087-D978EB23FFEB}"/>
                  </a:ext>
                </a:extLst>
              </p:cNvPr>
              <p:cNvPicPr/>
              <p:nvPr/>
            </p:nvPicPr>
            <p:blipFill>
              <a:blip r:embed="rId15"/>
              <a:stretch>
                <a:fillRect/>
              </a:stretch>
            </p:blipFill>
            <p:spPr>
              <a:xfrm>
                <a:off x="523421" y="2741362"/>
                <a:ext cx="240840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921A4E0-AFAE-1F39-9429-765F7F1BFE4C}"/>
                  </a:ext>
                </a:extLst>
              </p14:cNvPr>
              <p14:cNvContentPartPr/>
              <p14:nvPr/>
            </p14:nvContentPartPr>
            <p14:xfrm>
              <a:off x="442421" y="3436162"/>
              <a:ext cx="845280" cy="360"/>
            </p14:xfrm>
          </p:contentPart>
        </mc:Choice>
        <mc:Fallback xmlns="">
          <p:pic>
            <p:nvPicPr>
              <p:cNvPr id="31" name="Ink 30">
                <a:extLst>
                  <a:ext uri="{FF2B5EF4-FFF2-40B4-BE49-F238E27FC236}">
                    <a16:creationId xmlns:a16="http://schemas.microsoft.com/office/drawing/2014/main" id="{A921A4E0-AFAE-1F39-9429-765F7F1BFE4C}"/>
                  </a:ext>
                </a:extLst>
              </p:cNvPr>
              <p:cNvPicPr/>
              <p:nvPr/>
            </p:nvPicPr>
            <p:blipFill>
              <a:blip r:embed="rId17"/>
              <a:stretch>
                <a:fillRect/>
              </a:stretch>
            </p:blipFill>
            <p:spPr>
              <a:xfrm>
                <a:off x="388781" y="3328522"/>
                <a:ext cx="952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D8A57D2F-3774-9F2C-DE2A-C1CEA76C98FE}"/>
                  </a:ext>
                </a:extLst>
              </p14:cNvPr>
              <p14:cNvContentPartPr/>
              <p14:nvPr/>
            </p14:nvContentPartPr>
            <p14:xfrm>
              <a:off x="596501" y="3590242"/>
              <a:ext cx="2203920" cy="38880"/>
            </p14:xfrm>
          </p:contentPart>
        </mc:Choice>
        <mc:Fallback xmlns="">
          <p:pic>
            <p:nvPicPr>
              <p:cNvPr id="32" name="Ink 31">
                <a:extLst>
                  <a:ext uri="{FF2B5EF4-FFF2-40B4-BE49-F238E27FC236}">
                    <a16:creationId xmlns:a16="http://schemas.microsoft.com/office/drawing/2014/main" id="{D8A57D2F-3774-9F2C-DE2A-C1CEA76C98FE}"/>
                  </a:ext>
                </a:extLst>
              </p:cNvPr>
              <p:cNvPicPr/>
              <p:nvPr/>
            </p:nvPicPr>
            <p:blipFill>
              <a:blip r:embed="rId19"/>
              <a:stretch>
                <a:fillRect/>
              </a:stretch>
            </p:blipFill>
            <p:spPr>
              <a:xfrm>
                <a:off x="542501" y="3482242"/>
                <a:ext cx="231156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028D1C9E-82A3-616D-ACB5-2226450ECC34}"/>
                  </a:ext>
                </a:extLst>
              </p14:cNvPr>
              <p14:cNvContentPartPr/>
              <p14:nvPr/>
            </p14:nvContentPartPr>
            <p14:xfrm>
              <a:off x="6420221" y="2834602"/>
              <a:ext cx="4263120" cy="126720"/>
            </p14:xfrm>
          </p:contentPart>
        </mc:Choice>
        <mc:Fallback xmlns="">
          <p:pic>
            <p:nvPicPr>
              <p:cNvPr id="33" name="Ink 32">
                <a:extLst>
                  <a:ext uri="{FF2B5EF4-FFF2-40B4-BE49-F238E27FC236}">
                    <a16:creationId xmlns:a16="http://schemas.microsoft.com/office/drawing/2014/main" id="{028D1C9E-82A3-616D-ACB5-2226450ECC34}"/>
                  </a:ext>
                </a:extLst>
              </p:cNvPr>
              <p:cNvPicPr/>
              <p:nvPr/>
            </p:nvPicPr>
            <p:blipFill>
              <a:blip r:embed="rId21"/>
              <a:stretch>
                <a:fillRect/>
              </a:stretch>
            </p:blipFill>
            <p:spPr>
              <a:xfrm>
                <a:off x="6366221" y="2726602"/>
                <a:ext cx="437076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7857EE2B-BB96-AA07-82B1-D8C11974A026}"/>
                  </a:ext>
                </a:extLst>
              </p14:cNvPr>
              <p14:cNvContentPartPr/>
              <p14:nvPr/>
            </p14:nvContentPartPr>
            <p14:xfrm>
              <a:off x="6150581" y="4264162"/>
              <a:ext cx="4907880" cy="58320"/>
            </p14:xfrm>
          </p:contentPart>
        </mc:Choice>
        <mc:Fallback xmlns="">
          <p:pic>
            <p:nvPicPr>
              <p:cNvPr id="34" name="Ink 33">
                <a:extLst>
                  <a:ext uri="{FF2B5EF4-FFF2-40B4-BE49-F238E27FC236}">
                    <a16:creationId xmlns:a16="http://schemas.microsoft.com/office/drawing/2014/main" id="{7857EE2B-BB96-AA07-82B1-D8C11974A026}"/>
                  </a:ext>
                </a:extLst>
              </p:cNvPr>
              <p:cNvPicPr/>
              <p:nvPr/>
            </p:nvPicPr>
            <p:blipFill>
              <a:blip r:embed="rId23"/>
              <a:stretch>
                <a:fillRect/>
              </a:stretch>
            </p:blipFill>
            <p:spPr>
              <a:xfrm>
                <a:off x="6096581" y="4156522"/>
                <a:ext cx="5015520" cy="273960"/>
              </a:xfrm>
              <a:prstGeom prst="rect">
                <a:avLst/>
              </a:prstGeom>
            </p:spPr>
          </p:pic>
        </mc:Fallback>
      </mc:AlternateContent>
    </p:spTree>
    <p:extLst>
      <p:ext uri="{BB962C8B-B14F-4D97-AF65-F5344CB8AC3E}">
        <p14:creationId xmlns:p14="http://schemas.microsoft.com/office/powerpoint/2010/main" val="27042098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additive="base">
                                        <p:cTn id="55" dur="500" fill="hold"/>
                                        <p:tgtEl>
                                          <p:spTgt spid="33"/>
                                        </p:tgtEl>
                                        <p:attrNameLst>
                                          <p:attrName>ppt_x</p:attrName>
                                        </p:attrNameLst>
                                      </p:cBhvr>
                                      <p:tavLst>
                                        <p:tav tm="0">
                                          <p:val>
                                            <p:strVal val="#ppt_x"/>
                                          </p:val>
                                        </p:tav>
                                        <p:tav tm="100000">
                                          <p:val>
                                            <p:strVal val="#ppt_x"/>
                                          </p:val>
                                        </p:tav>
                                      </p:tavLst>
                                    </p:anim>
                                    <p:anim calcmode="lin" valueType="num">
                                      <p:cBhvr additive="base">
                                        <p:cTn id="5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ppt_x"/>
                                          </p:val>
                                        </p:tav>
                                        <p:tav tm="100000">
                                          <p:val>
                                            <p:strVal val="#ppt_x"/>
                                          </p:val>
                                        </p:tav>
                                      </p:tavLst>
                                    </p:anim>
                                    <p:anim calcmode="lin" valueType="num">
                                      <p:cBhvr additive="base">
                                        <p:cTn id="6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96E568-8B43-393F-3720-874090112326}"/>
              </a:ext>
            </a:extLst>
          </p:cNvPr>
          <p:cNvSpPr>
            <a:spLocks noGrp="1"/>
          </p:cNvSpPr>
          <p:nvPr>
            <p:ph type="title"/>
          </p:nvPr>
        </p:nvSpPr>
        <p:spPr>
          <a:xfrm>
            <a:off x="1451579" y="933651"/>
            <a:ext cx="9603275" cy="920103"/>
          </a:xfrm>
        </p:spPr>
        <p:txBody>
          <a:bodyPr/>
          <a:lstStyle/>
          <a:p>
            <a:pPr algn="ctr"/>
            <a:r>
              <a:rPr lang="en-IN" b="1" dirty="0"/>
              <a:t>QUERY OPTIMIZATION - 2</a:t>
            </a:r>
          </a:p>
        </p:txBody>
      </p:sp>
      <p:sp>
        <p:nvSpPr>
          <p:cNvPr id="5" name="Content Placeholder 4">
            <a:extLst>
              <a:ext uri="{FF2B5EF4-FFF2-40B4-BE49-F238E27FC236}">
                <a16:creationId xmlns:a16="http://schemas.microsoft.com/office/drawing/2014/main" id="{0A439457-D5B8-7DC9-E4B9-AE3E90B07B64}"/>
              </a:ext>
            </a:extLst>
          </p:cNvPr>
          <p:cNvSpPr>
            <a:spLocks noGrp="1"/>
          </p:cNvSpPr>
          <p:nvPr>
            <p:ph idx="1"/>
          </p:nvPr>
        </p:nvSpPr>
        <p:spPr>
          <a:xfrm>
            <a:off x="113668" y="1977231"/>
            <a:ext cx="6070564" cy="4125186"/>
          </a:xfrm>
        </p:spPr>
        <p:txBody>
          <a:bodyPr>
            <a:normAutofit fontScale="92500" lnSpcReduction="20000"/>
          </a:bodyPr>
          <a:lstStyle/>
          <a:p>
            <a:pPr>
              <a:buFont typeface="Wingdings" panose="05000000000000000000" pitchFamily="2" charset="2"/>
              <a:buChar char="Ø"/>
            </a:pPr>
            <a:r>
              <a:rPr lang="en-IN" sz="1800" b="1" dirty="0">
                <a:latin typeface="Arial" panose="020B0604020202020204" pitchFamily="34" charset="0"/>
                <a:cs typeface="Arial" panose="020B0604020202020204" pitchFamily="34" charset="0"/>
              </a:rPr>
              <a:t>Objective</a:t>
            </a:r>
            <a:br>
              <a:rPr lang="en-IN"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Identify the top 3 customers with the highest total profit for each category and month, including order details.</a:t>
            </a:r>
          </a:p>
          <a:p>
            <a:pPr>
              <a:buFont typeface="Wingdings" panose="05000000000000000000" pitchFamily="2" charset="2"/>
              <a:buChar char="Ø"/>
            </a:pPr>
            <a:r>
              <a:rPr lang="en-US" sz="1800" b="1" dirty="0">
                <a:latin typeface="Arial" panose="020B0604020202020204" pitchFamily="34" charset="0"/>
                <a:cs typeface="Arial" panose="020B0604020202020204" pitchFamily="34" charset="0"/>
              </a:rPr>
              <a:t>Query Breakdown</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1. Utilizes a Common Table Expression (CTE) named "RankedProfits" for ranking profits within each category and month.</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2. Employs a JOIN operation between ListOfOrders (LO) and OrderDetails (OD) on the "Order ID" to retrieve relevant information.</a:t>
            </a:r>
          </a:p>
          <a:p>
            <a:pPr>
              <a:buFont typeface="Wingdings" panose="05000000000000000000" pitchFamily="2" charset="2"/>
              <a:buChar char="Ø"/>
            </a:pPr>
            <a:r>
              <a:rPr lang="en-US" sz="1800" b="1" dirty="0">
                <a:latin typeface="Arial" panose="020B0604020202020204" pitchFamily="34" charset="0"/>
                <a:cs typeface="Arial" panose="020B0604020202020204" pitchFamily="34" charset="0"/>
              </a:rPr>
              <a:t>Query Logic</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ROW_NUMBER() function is used within the CTE, and it is partitioned by both the category and the month of the order date.</a:t>
            </a:r>
          </a:p>
          <a:p>
            <a:pPr>
              <a:buFont typeface="Wingdings" panose="05000000000000000000" pitchFamily="2" charset="2"/>
              <a:buChar char="Ø"/>
            </a:pPr>
            <a:endParaRPr lang="en-US" dirty="0"/>
          </a:p>
          <a:p>
            <a:pPr>
              <a:buFont typeface="Wingdings" panose="05000000000000000000" pitchFamily="2" charset="2"/>
              <a:buChar char="Ø"/>
            </a:pPr>
            <a:endParaRPr lang="en-US" b="1" dirty="0"/>
          </a:p>
          <a:p>
            <a:pPr>
              <a:buFont typeface="Wingdings" panose="05000000000000000000" pitchFamily="2" charset="2"/>
              <a:buChar char="Ø"/>
            </a:pPr>
            <a:endParaRPr lang="en-US" b="1" dirty="0"/>
          </a:p>
          <a:p>
            <a:pPr>
              <a:buFont typeface="Wingdings" panose="05000000000000000000" pitchFamily="2" charset="2"/>
              <a:buChar char="Ø"/>
            </a:pPr>
            <a:endParaRPr lang="en-IN" b="1" dirty="0"/>
          </a:p>
        </p:txBody>
      </p:sp>
      <p:pic>
        <p:nvPicPr>
          <p:cNvPr id="3" name="Picture 2">
            <a:extLst>
              <a:ext uri="{FF2B5EF4-FFF2-40B4-BE49-F238E27FC236}">
                <a16:creationId xmlns:a16="http://schemas.microsoft.com/office/drawing/2014/main" id="{0546FA6D-1A65-723C-52C0-C9CBAE591BB3}"/>
              </a:ext>
            </a:extLst>
          </p:cNvPr>
          <p:cNvPicPr>
            <a:picLocks noChangeAspect="1"/>
          </p:cNvPicPr>
          <p:nvPr/>
        </p:nvPicPr>
        <p:blipFill>
          <a:blip r:embed="rId2"/>
          <a:stretch>
            <a:fillRect/>
          </a:stretch>
        </p:blipFill>
        <p:spPr>
          <a:xfrm>
            <a:off x="6516304" y="1977230"/>
            <a:ext cx="5674090" cy="4158867"/>
          </a:xfrm>
          <a:prstGeom prst="rect">
            <a:avLst/>
          </a:prstGeom>
        </p:spPr>
      </p:pic>
      <p:cxnSp>
        <p:nvCxnSpPr>
          <p:cNvPr id="32" name="Straight Arrow Connector 31">
            <a:extLst>
              <a:ext uri="{FF2B5EF4-FFF2-40B4-BE49-F238E27FC236}">
                <a16:creationId xmlns:a16="http://schemas.microsoft.com/office/drawing/2014/main" id="{BE35CE86-0009-7203-4173-4E9AC70EDC8B}"/>
              </a:ext>
            </a:extLst>
          </p:cNvPr>
          <p:cNvCxnSpPr>
            <a:cxnSpLocks/>
          </p:cNvCxnSpPr>
          <p:nvPr/>
        </p:nvCxnSpPr>
        <p:spPr>
          <a:xfrm flipH="1">
            <a:off x="5534526" y="3429000"/>
            <a:ext cx="1159845" cy="1739766"/>
          </a:xfrm>
          <a:prstGeom prst="straightConnector1">
            <a:avLst/>
          </a:prstGeom>
          <a:ln w="76200">
            <a:tailEnd type="triangle"/>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9E1F2961-CCCB-0C5F-0794-D4B32BE0068E}"/>
              </a:ext>
            </a:extLst>
          </p:cNvPr>
          <p:cNvCxnSpPr>
            <a:cxnSpLocks/>
          </p:cNvCxnSpPr>
          <p:nvPr/>
        </p:nvCxnSpPr>
        <p:spPr>
          <a:xfrm flipH="1">
            <a:off x="5024387" y="3128211"/>
            <a:ext cx="1467854" cy="300789"/>
          </a:xfrm>
          <a:prstGeom prst="straightConnector1">
            <a:avLst/>
          </a:prstGeom>
          <a:ln w="76200">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6" name="Rectangle 5">
            <a:extLst>
              <a:ext uri="{FF2B5EF4-FFF2-40B4-BE49-F238E27FC236}">
                <a16:creationId xmlns:a16="http://schemas.microsoft.com/office/drawing/2014/main" id="{6E20D717-6F61-BC02-5FCD-F1F13C4FC283}"/>
              </a:ext>
            </a:extLst>
          </p:cNvPr>
          <p:cNvSpPr/>
          <p:nvPr/>
        </p:nvSpPr>
        <p:spPr>
          <a:xfrm>
            <a:off x="6516304" y="1977230"/>
            <a:ext cx="5476774" cy="2508143"/>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C63BC11-C8AF-ED4F-C43E-172582423F74}"/>
              </a:ext>
            </a:extLst>
          </p:cNvPr>
          <p:cNvSpPr/>
          <p:nvPr/>
        </p:nvSpPr>
        <p:spPr>
          <a:xfrm>
            <a:off x="6718434" y="3128211"/>
            <a:ext cx="5188017" cy="548640"/>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94435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1DD53-EF44-6089-C9A7-2002F891CACB}"/>
              </a:ext>
            </a:extLst>
          </p:cNvPr>
          <p:cNvSpPr txBox="1"/>
          <p:nvPr/>
        </p:nvSpPr>
        <p:spPr>
          <a:xfrm>
            <a:off x="2934781" y="75676"/>
            <a:ext cx="7211719" cy="707886"/>
          </a:xfrm>
          <a:prstGeom prst="rect">
            <a:avLst/>
          </a:prstGeom>
          <a:noFill/>
        </p:spPr>
        <p:txBody>
          <a:bodyPr wrap="square" rtlCol="0">
            <a:spAutoFit/>
          </a:bodyPr>
          <a:lstStyle/>
          <a:p>
            <a:r>
              <a:rPr lang="en-IN" sz="4000" b="1" dirty="0"/>
              <a:t>Query -2 (Optimization)</a:t>
            </a:r>
          </a:p>
        </p:txBody>
      </p:sp>
      <p:pic>
        <p:nvPicPr>
          <p:cNvPr id="4" name="Picture 3">
            <a:extLst>
              <a:ext uri="{FF2B5EF4-FFF2-40B4-BE49-F238E27FC236}">
                <a16:creationId xmlns:a16="http://schemas.microsoft.com/office/drawing/2014/main" id="{97688741-B88D-2AC2-50C8-F77D7C3183EA}"/>
              </a:ext>
            </a:extLst>
          </p:cNvPr>
          <p:cNvPicPr>
            <a:picLocks noChangeAspect="1"/>
          </p:cNvPicPr>
          <p:nvPr/>
        </p:nvPicPr>
        <p:blipFill>
          <a:blip r:embed="rId2"/>
          <a:stretch>
            <a:fillRect/>
          </a:stretch>
        </p:blipFill>
        <p:spPr>
          <a:xfrm>
            <a:off x="98117" y="1000000"/>
            <a:ext cx="5628915" cy="4447899"/>
          </a:xfrm>
          <a:prstGeom prst="rect">
            <a:avLst/>
          </a:prstGeom>
        </p:spPr>
      </p:pic>
      <p:pic>
        <p:nvPicPr>
          <p:cNvPr id="6" name="Picture 5">
            <a:extLst>
              <a:ext uri="{FF2B5EF4-FFF2-40B4-BE49-F238E27FC236}">
                <a16:creationId xmlns:a16="http://schemas.microsoft.com/office/drawing/2014/main" id="{F27DC503-F493-11FC-A77E-076D1ED0D988}"/>
              </a:ext>
            </a:extLst>
          </p:cNvPr>
          <p:cNvPicPr>
            <a:picLocks noChangeAspect="1"/>
          </p:cNvPicPr>
          <p:nvPr/>
        </p:nvPicPr>
        <p:blipFill>
          <a:blip r:embed="rId3"/>
          <a:stretch>
            <a:fillRect/>
          </a:stretch>
        </p:blipFill>
        <p:spPr>
          <a:xfrm>
            <a:off x="5782616" y="999999"/>
            <a:ext cx="6409384" cy="4447899"/>
          </a:xfrm>
          <a:prstGeom prst="rect">
            <a:avLst/>
          </a:prstGeom>
        </p:spPr>
      </p:pic>
      <p:sp>
        <p:nvSpPr>
          <p:cNvPr id="20" name="TextBox 19">
            <a:extLst>
              <a:ext uri="{FF2B5EF4-FFF2-40B4-BE49-F238E27FC236}">
                <a16:creationId xmlns:a16="http://schemas.microsoft.com/office/drawing/2014/main" id="{862AF275-8B70-490D-AEBF-33333A89B1FB}"/>
              </a:ext>
            </a:extLst>
          </p:cNvPr>
          <p:cNvSpPr txBox="1"/>
          <p:nvPr/>
        </p:nvSpPr>
        <p:spPr>
          <a:xfrm>
            <a:off x="750941" y="5506219"/>
            <a:ext cx="4494922" cy="400110"/>
          </a:xfrm>
          <a:prstGeom prst="rect">
            <a:avLst/>
          </a:prstGeom>
          <a:noFill/>
        </p:spPr>
        <p:txBody>
          <a:bodyPr wrap="square" rtlCol="0">
            <a:spAutoFit/>
          </a:bodyPr>
          <a:lstStyle/>
          <a:p>
            <a:pPr algn="ctr"/>
            <a:r>
              <a:rPr lang="en-IN" sz="2000" b="1" dirty="0"/>
              <a:t>Unoptimized logical plan</a:t>
            </a:r>
          </a:p>
        </p:txBody>
      </p:sp>
      <p:sp>
        <p:nvSpPr>
          <p:cNvPr id="22" name="TextBox 21">
            <a:extLst>
              <a:ext uri="{FF2B5EF4-FFF2-40B4-BE49-F238E27FC236}">
                <a16:creationId xmlns:a16="http://schemas.microsoft.com/office/drawing/2014/main" id="{418B419A-D4FA-8542-C715-7CD8DAE716FE}"/>
              </a:ext>
            </a:extLst>
          </p:cNvPr>
          <p:cNvSpPr txBox="1"/>
          <p:nvPr/>
        </p:nvSpPr>
        <p:spPr>
          <a:xfrm>
            <a:off x="6946139" y="5494909"/>
            <a:ext cx="4494922" cy="400110"/>
          </a:xfrm>
          <a:prstGeom prst="rect">
            <a:avLst/>
          </a:prstGeom>
          <a:noFill/>
        </p:spPr>
        <p:txBody>
          <a:bodyPr wrap="square" rtlCol="0">
            <a:spAutoFit/>
          </a:bodyPr>
          <a:lstStyle/>
          <a:p>
            <a:pPr algn="ctr"/>
            <a:r>
              <a:rPr lang="en-IN" sz="2000" b="1" dirty="0"/>
              <a:t>Optimized logical plan</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802B4BC-6656-E8AE-A164-929498E4BE54}"/>
                  </a:ext>
                </a:extLst>
              </p14:cNvPr>
              <p14:cNvContentPartPr/>
              <p14:nvPr/>
            </p14:nvContentPartPr>
            <p14:xfrm>
              <a:off x="1010501" y="3185242"/>
              <a:ext cx="865440" cy="49680"/>
            </p14:xfrm>
          </p:contentPart>
        </mc:Choice>
        <mc:Fallback xmlns="">
          <p:pic>
            <p:nvPicPr>
              <p:cNvPr id="3" name="Ink 2">
                <a:extLst>
                  <a:ext uri="{FF2B5EF4-FFF2-40B4-BE49-F238E27FC236}">
                    <a16:creationId xmlns:a16="http://schemas.microsoft.com/office/drawing/2014/main" id="{2802B4BC-6656-E8AE-A164-929498E4BE54}"/>
                  </a:ext>
                </a:extLst>
              </p:cNvPr>
              <p:cNvPicPr/>
              <p:nvPr/>
            </p:nvPicPr>
            <p:blipFill>
              <a:blip r:embed="rId5"/>
              <a:stretch>
                <a:fillRect/>
              </a:stretch>
            </p:blipFill>
            <p:spPr>
              <a:xfrm>
                <a:off x="956861" y="3077242"/>
                <a:ext cx="9730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C443E2CF-D2B8-67A3-C603-606109778B49}"/>
                  </a:ext>
                </a:extLst>
              </p14:cNvPr>
              <p14:cNvContentPartPr/>
              <p14:nvPr/>
            </p14:nvContentPartPr>
            <p14:xfrm>
              <a:off x="1125701" y="3349402"/>
              <a:ext cx="2213640" cy="58680"/>
            </p14:xfrm>
          </p:contentPart>
        </mc:Choice>
        <mc:Fallback xmlns="">
          <p:pic>
            <p:nvPicPr>
              <p:cNvPr id="5" name="Ink 4">
                <a:extLst>
                  <a:ext uri="{FF2B5EF4-FFF2-40B4-BE49-F238E27FC236}">
                    <a16:creationId xmlns:a16="http://schemas.microsoft.com/office/drawing/2014/main" id="{C443E2CF-D2B8-67A3-C603-606109778B49}"/>
                  </a:ext>
                </a:extLst>
              </p:cNvPr>
              <p:cNvPicPr/>
              <p:nvPr/>
            </p:nvPicPr>
            <p:blipFill>
              <a:blip r:embed="rId7"/>
              <a:stretch>
                <a:fillRect/>
              </a:stretch>
            </p:blipFill>
            <p:spPr>
              <a:xfrm>
                <a:off x="1072061" y="3241402"/>
                <a:ext cx="232128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E4B780B-92E1-6A0A-638E-76331C87525A}"/>
                  </a:ext>
                </a:extLst>
              </p14:cNvPr>
              <p14:cNvContentPartPr/>
              <p14:nvPr/>
            </p14:nvContentPartPr>
            <p14:xfrm>
              <a:off x="1048661" y="3888682"/>
              <a:ext cx="932040" cy="360"/>
            </p14:xfrm>
          </p:contentPart>
        </mc:Choice>
        <mc:Fallback xmlns="">
          <p:pic>
            <p:nvPicPr>
              <p:cNvPr id="7" name="Ink 6">
                <a:extLst>
                  <a:ext uri="{FF2B5EF4-FFF2-40B4-BE49-F238E27FC236}">
                    <a16:creationId xmlns:a16="http://schemas.microsoft.com/office/drawing/2014/main" id="{BE4B780B-92E1-6A0A-638E-76331C87525A}"/>
                  </a:ext>
                </a:extLst>
              </p:cNvPr>
              <p:cNvPicPr/>
              <p:nvPr/>
            </p:nvPicPr>
            <p:blipFill>
              <a:blip r:embed="rId9"/>
              <a:stretch>
                <a:fillRect/>
              </a:stretch>
            </p:blipFill>
            <p:spPr>
              <a:xfrm>
                <a:off x="995021" y="3780682"/>
                <a:ext cx="1039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3CC80FE-3BAC-C979-E008-3DF52EA3EEF0}"/>
                  </a:ext>
                </a:extLst>
              </p14:cNvPr>
              <p14:cNvContentPartPr/>
              <p14:nvPr/>
            </p14:nvContentPartPr>
            <p14:xfrm>
              <a:off x="1174301" y="4032682"/>
              <a:ext cx="2145600" cy="69120"/>
            </p14:xfrm>
          </p:contentPart>
        </mc:Choice>
        <mc:Fallback xmlns="">
          <p:pic>
            <p:nvPicPr>
              <p:cNvPr id="8" name="Ink 7">
                <a:extLst>
                  <a:ext uri="{FF2B5EF4-FFF2-40B4-BE49-F238E27FC236}">
                    <a16:creationId xmlns:a16="http://schemas.microsoft.com/office/drawing/2014/main" id="{13CC80FE-3BAC-C979-E008-3DF52EA3EEF0}"/>
                  </a:ext>
                </a:extLst>
              </p:cNvPr>
              <p:cNvPicPr/>
              <p:nvPr/>
            </p:nvPicPr>
            <p:blipFill>
              <a:blip r:embed="rId11"/>
              <a:stretch>
                <a:fillRect/>
              </a:stretch>
            </p:blipFill>
            <p:spPr>
              <a:xfrm>
                <a:off x="1120661" y="3924682"/>
                <a:ext cx="225324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4037A77-0CE8-9CE8-9AD7-9E09E8B33A85}"/>
                  </a:ext>
                </a:extLst>
              </p14:cNvPr>
              <p14:cNvContentPartPr/>
              <p14:nvPr/>
            </p14:nvContentPartPr>
            <p14:xfrm>
              <a:off x="394541" y="1952602"/>
              <a:ext cx="3483720" cy="79560"/>
            </p14:xfrm>
          </p:contentPart>
        </mc:Choice>
        <mc:Fallback xmlns="">
          <p:pic>
            <p:nvPicPr>
              <p:cNvPr id="9" name="Ink 8">
                <a:extLst>
                  <a:ext uri="{FF2B5EF4-FFF2-40B4-BE49-F238E27FC236}">
                    <a16:creationId xmlns:a16="http://schemas.microsoft.com/office/drawing/2014/main" id="{04037A77-0CE8-9CE8-9AD7-9E09E8B33A85}"/>
                  </a:ext>
                </a:extLst>
              </p:cNvPr>
              <p:cNvPicPr/>
              <p:nvPr/>
            </p:nvPicPr>
            <p:blipFill>
              <a:blip r:embed="rId13"/>
              <a:stretch>
                <a:fillRect/>
              </a:stretch>
            </p:blipFill>
            <p:spPr>
              <a:xfrm>
                <a:off x="340541" y="1844962"/>
                <a:ext cx="35913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564D8FE9-4042-661F-363A-92ABDD972482}"/>
                  </a:ext>
                </a:extLst>
              </p14:cNvPr>
              <p14:cNvContentPartPr/>
              <p14:nvPr/>
            </p14:nvContentPartPr>
            <p14:xfrm>
              <a:off x="481301" y="2193082"/>
              <a:ext cx="4320720" cy="40320"/>
            </p14:xfrm>
          </p:contentPart>
        </mc:Choice>
        <mc:Fallback xmlns="">
          <p:pic>
            <p:nvPicPr>
              <p:cNvPr id="10" name="Ink 9">
                <a:extLst>
                  <a:ext uri="{FF2B5EF4-FFF2-40B4-BE49-F238E27FC236}">
                    <a16:creationId xmlns:a16="http://schemas.microsoft.com/office/drawing/2014/main" id="{564D8FE9-4042-661F-363A-92ABDD972482}"/>
                  </a:ext>
                </a:extLst>
              </p:cNvPr>
              <p:cNvPicPr/>
              <p:nvPr/>
            </p:nvPicPr>
            <p:blipFill>
              <a:blip r:embed="rId15"/>
              <a:stretch>
                <a:fillRect/>
              </a:stretch>
            </p:blipFill>
            <p:spPr>
              <a:xfrm>
                <a:off x="427301" y="2085442"/>
                <a:ext cx="442836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494BAB41-D9CC-3F80-EFE6-9314E7624702}"/>
                  </a:ext>
                </a:extLst>
              </p14:cNvPr>
              <p14:cNvContentPartPr/>
              <p14:nvPr/>
            </p14:nvContentPartPr>
            <p14:xfrm>
              <a:off x="153701" y="2694202"/>
              <a:ext cx="5543280" cy="203400"/>
            </p14:xfrm>
          </p:contentPart>
        </mc:Choice>
        <mc:Fallback xmlns="">
          <p:pic>
            <p:nvPicPr>
              <p:cNvPr id="13" name="Ink 12">
                <a:extLst>
                  <a:ext uri="{FF2B5EF4-FFF2-40B4-BE49-F238E27FC236}">
                    <a16:creationId xmlns:a16="http://schemas.microsoft.com/office/drawing/2014/main" id="{494BAB41-D9CC-3F80-EFE6-9314E7624702}"/>
                  </a:ext>
                </a:extLst>
              </p:cNvPr>
              <p:cNvPicPr/>
              <p:nvPr/>
            </p:nvPicPr>
            <p:blipFill>
              <a:blip r:embed="rId17"/>
              <a:stretch>
                <a:fillRect/>
              </a:stretch>
            </p:blipFill>
            <p:spPr>
              <a:xfrm>
                <a:off x="100061" y="2586202"/>
                <a:ext cx="56509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BC43A23-76FA-E98D-1779-855CF829C16C}"/>
                  </a:ext>
                </a:extLst>
              </p14:cNvPr>
              <p14:cNvContentPartPr/>
              <p14:nvPr/>
            </p14:nvContentPartPr>
            <p14:xfrm>
              <a:off x="6121421" y="2481802"/>
              <a:ext cx="5961960" cy="79560"/>
            </p14:xfrm>
          </p:contentPart>
        </mc:Choice>
        <mc:Fallback xmlns="">
          <p:pic>
            <p:nvPicPr>
              <p:cNvPr id="14" name="Ink 13">
                <a:extLst>
                  <a:ext uri="{FF2B5EF4-FFF2-40B4-BE49-F238E27FC236}">
                    <a16:creationId xmlns:a16="http://schemas.microsoft.com/office/drawing/2014/main" id="{2BC43A23-76FA-E98D-1779-855CF829C16C}"/>
                  </a:ext>
                </a:extLst>
              </p:cNvPr>
              <p:cNvPicPr/>
              <p:nvPr/>
            </p:nvPicPr>
            <p:blipFill>
              <a:blip r:embed="rId19"/>
              <a:stretch>
                <a:fillRect/>
              </a:stretch>
            </p:blipFill>
            <p:spPr>
              <a:xfrm>
                <a:off x="6067781" y="2374162"/>
                <a:ext cx="606960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968A5576-7CEA-7D23-C1C3-F0A96F9A2F1C}"/>
                  </a:ext>
                </a:extLst>
              </p14:cNvPr>
              <p14:cNvContentPartPr/>
              <p14:nvPr/>
            </p14:nvContentPartPr>
            <p14:xfrm>
              <a:off x="6458381" y="3251842"/>
              <a:ext cx="2588760" cy="60120"/>
            </p14:xfrm>
          </p:contentPart>
        </mc:Choice>
        <mc:Fallback xmlns="">
          <p:pic>
            <p:nvPicPr>
              <p:cNvPr id="15" name="Ink 14">
                <a:extLst>
                  <a:ext uri="{FF2B5EF4-FFF2-40B4-BE49-F238E27FC236}">
                    <a16:creationId xmlns:a16="http://schemas.microsoft.com/office/drawing/2014/main" id="{968A5576-7CEA-7D23-C1C3-F0A96F9A2F1C}"/>
                  </a:ext>
                </a:extLst>
              </p:cNvPr>
              <p:cNvPicPr/>
              <p:nvPr/>
            </p:nvPicPr>
            <p:blipFill>
              <a:blip r:embed="rId21"/>
              <a:stretch>
                <a:fillRect/>
              </a:stretch>
            </p:blipFill>
            <p:spPr>
              <a:xfrm>
                <a:off x="6404381" y="3143842"/>
                <a:ext cx="269640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CC37D748-E12C-BF9F-A3BC-7B81789BD63E}"/>
                  </a:ext>
                </a:extLst>
              </p14:cNvPr>
              <p14:cNvContentPartPr/>
              <p14:nvPr/>
            </p14:nvContentPartPr>
            <p14:xfrm>
              <a:off x="6439301" y="4272442"/>
              <a:ext cx="2262240" cy="97560"/>
            </p14:xfrm>
          </p:contentPart>
        </mc:Choice>
        <mc:Fallback xmlns="">
          <p:pic>
            <p:nvPicPr>
              <p:cNvPr id="16" name="Ink 15">
                <a:extLst>
                  <a:ext uri="{FF2B5EF4-FFF2-40B4-BE49-F238E27FC236}">
                    <a16:creationId xmlns:a16="http://schemas.microsoft.com/office/drawing/2014/main" id="{CC37D748-E12C-BF9F-A3BC-7B81789BD63E}"/>
                  </a:ext>
                </a:extLst>
              </p:cNvPr>
              <p:cNvPicPr/>
              <p:nvPr/>
            </p:nvPicPr>
            <p:blipFill>
              <a:blip r:embed="rId23"/>
              <a:stretch>
                <a:fillRect/>
              </a:stretch>
            </p:blipFill>
            <p:spPr>
              <a:xfrm>
                <a:off x="6385301" y="4164802"/>
                <a:ext cx="236988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8B3E6467-83E8-0B3A-B38F-3524B02BBB3B}"/>
                  </a:ext>
                </a:extLst>
              </p14:cNvPr>
              <p14:cNvContentPartPr/>
              <p14:nvPr/>
            </p14:nvContentPartPr>
            <p14:xfrm>
              <a:off x="307781" y="4706602"/>
              <a:ext cx="1048320" cy="10800"/>
            </p14:xfrm>
          </p:contentPart>
        </mc:Choice>
        <mc:Fallback xmlns="">
          <p:pic>
            <p:nvPicPr>
              <p:cNvPr id="17" name="Ink 16">
                <a:extLst>
                  <a:ext uri="{FF2B5EF4-FFF2-40B4-BE49-F238E27FC236}">
                    <a16:creationId xmlns:a16="http://schemas.microsoft.com/office/drawing/2014/main" id="{8B3E6467-83E8-0B3A-B38F-3524B02BBB3B}"/>
                  </a:ext>
                </a:extLst>
              </p:cNvPr>
              <p:cNvPicPr/>
              <p:nvPr/>
            </p:nvPicPr>
            <p:blipFill>
              <a:blip r:embed="rId25"/>
              <a:stretch>
                <a:fillRect/>
              </a:stretch>
            </p:blipFill>
            <p:spPr>
              <a:xfrm>
                <a:off x="253781" y="4598962"/>
                <a:ext cx="11559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F815EB42-0AB0-BD10-773A-9F22C507AE1B}"/>
                  </a:ext>
                </a:extLst>
              </p14:cNvPr>
              <p14:cNvContentPartPr/>
              <p14:nvPr/>
            </p14:nvContentPartPr>
            <p14:xfrm>
              <a:off x="5852141" y="1780522"/>
              <a:ext cx="1193400" cy="360"/>
            </p14:xfrm>
          </p:contentPart>
        </mc:Choice>
        <mc:Fallback xmlns="">
          <p:pic>
            <p:nvPicPr>
              <p:cNvPr id="18" name="Ink 17">
                <a:extLst>
                  <a:ext uri="{FF2B5EF4-FFF2-40B4-BE49-F238E27FC236}">
                    <a16:creationId xmlns:a16="http://schemas.microsoft.com/office/drawing/2014/main" id="{F815EB42-0AB0-BD10-773A-9F22C507AE1B}"/>
                  </a:ext>
                </a:extLst>
              </p:cNvPr>
              <p:cNvPicPr/>
              <p:nvPr/>
            </p:nvPicPr>
            <p:blipFill>
              <a:blip r:embed="rId27"/>
              <a:stretch>
                <a:fillRect/>
              </a:stretch>
            </p:blipFill>
            <p:spPr>
              <a:xfrm>
                <a:off x="5798141" y="1672882"/>
                <a:ext cx="1301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526C9E43-BD58-AF76-86CF-528B6B36C08B}"/>
                  </a:ext>
                </a:extLst>
              </p14:cNvPr>
              <p14:cNvContentPartPr/>
              <p14:nvPr/>
            </p14:nvContentPartPr>
            <p14:xfrm>
              <a:off x="6540641" y="4515553"/>
              <a:ext cx="1444680" cy="75600"/>
            </p14:xfrm>
          </p:contentPart>
        </mc:Choice>
        <mc:Fallback xmlns="">
          <p:pic>
            <p:nvPicPr>
              <p:cNvPr id="19" name="Ink 18">
                <a:extLst>
                  <a:ext uri="{FF2B5EF4-FFF2-40B4-BE49-F238E27FC236}">
                    <a16:creationId xmlns:a16="http://schemas.microsoft.com/office/drawing/2014/main" id="{526C9E43-BD58-AF76-86CF-528B6B36C08B}"/>
                  </a:ext>
                </a:extLst>
              </p:cNvPr>
              <p:cNvPicPr/>
              <p:nvPr/>
            </p:nvPicPr>
            <p:blipFill>
              <a:blip r:embed="rId29"/>
              <a:stretch>
                <a:fillRect/>
              </a:stretch>
            </p:blipFill>
            <p:spPr>
              <a:xfrm>
                <a:off x="6486641" y="4407553"/>
                <a:ext cx="155232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5CB58DBE-67D9-7CBB-EF1A-B36CDEB3AA3C}"/>
                  </a:ext>
                </a:extLst>
              </p14:cNvPr>
              <p14:cNvContentPartPr/>
              <p14:nvPr/>
            </p14:nvContentPartPr>
            <p14:xfrm>
              <a:off x="6458381" y="3520839"/>
              <a:ext cx="1609200" cy="50400"/>
            </p14:xfrm>
          </p:contentPart>
        </mc:Choice>
        <mc:Fallback xmlns="">
          <p:pic>
            <p:nvPicPr>
              <p:cNvPr id="21" name="Ink 20">
                <a:extLst>
                  <a:ext uri="{FF2B5EF4-FFF2-40B4-BE49-F238E27FC236}">
                    <a16:creationId xmlns:a16="http://schemas.microsoft.com/office/drawing/2014/main" id="{5CB58DBE-67D9-7CBB-EF1A-B36CDEB3AA3C}"/>
                  </a:ext>
                </a:extLst>
              </p:cNvPr>
              <p:cNvPicPr/>
              <p:nvPr/>
            </p:nvPicPr>
            <p:blipFill>
              <a:blip r:embed="rId31"/>
              <a:stretch>
                <a:fillRect/>
              </a:stretch>
            </p:blipFill>
            <p:spPr>
              <a:xfrm>
                <a:off x="6404381" y="3412839"/>
                <a:ext cx="1716840" cy="266040"/>
              </a:xfrm>
              <a:prstGeom prst="rect">
                <a:avLst/>
              </a:prstGeom>
            </p:spPr>
          </p:pic>
        </mc:Fallback>
      </mc:AlternateContent>
    </p:spTree>
    <p:extLst>
      <p:ext uri="{BB962C8B-B14F-4D97-AF65-F5344CB8AC3E}">
        <p14:creationId xmlns:p14="http://schemas.microsoft.com/office/powerpoint/2010/main" val="153130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additive="base">
                                        <p:cTn id="61" dur="500" fill="hold"/>
                                        <p:tgtEl>
                                          <p:spTgt spid="5"/>
                                        </p:tgtEl>
                                        <p:attrNameLst>
                                          <p:attrName>ppt_x</p:attrName>
                                        </p:attrNameLst>
                                      </p:cBhvr>
                                      <p:tavLst>
                                        <p:tav tm="0">
                                          <p:val>
                                            <p:strVal val="#ppt_x"/>
                                          </p:val>
                                        </p:tav>
                                        <p:tav tm="100000">
                                          <p:val>
                                            <p:strVal val="#ppt_x"/>
                                          </p:val>
                                        </p:tav>
                                      </p:tavLst>
                                    </p:anim>
                                    <p:anim calcmode="lin" valueType="num">
                                      <p:cBhvr additive="base">
                                        <p:cTn id="6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CAE7-4420-C729-009D-20BC7C11FFF1}"/>
              </a:ext>
            </a:extLst>
          </p:cNvPr>
          <p:cNvSpPr>
            <a:spLocks noGrp="1"/>
          </p:cNvSpPr>
          <p:nvPr>
            <p:ph type="title"/>
          </p:nvPr>
        </p:nvSpPr>
        <p:spPr/>
        <p:txBody>
          <a:bodyPr>
            <a:normAutofit/>
          </a:bodyPr>
          <a:lstStyle/>
          <a:p>
            <a:pPr algn="ctr"/>
            <a:r>
              <a:rPr lang="en-IN" sz="4000" b="1" dirty="0"/>
              <a:t>Introduction</a:t>
            </a:r>
          </a:p>
        </p:txBody>
      </p:sp>
      <p:sp>
        <p:nvSpPr>
          <p:cNvPr id="3" name="Content Placeholder 2">
            <a:extLst>
              <a:ext uri="{FF2B5EF4-FFF2-40B4-BE49-F238E27FC236}">
                <a16:creationId xmlns:a16="http://schemas.microsoft.com/office/drawing/2014/main" id="{DEA45F6A-D2B5-0F20-5ACA-17B53AD0C79A}"/>
              </a:ext>
            </a:extLst>
          </p:cNvPr>
          <p:cNvSpPr>
            <a:spLocks noGrp="1"/>
          </p:cNvSpPr>
          <p:nvPr>
            <p:ph idx="1"/>
          </p:nvPr>
        </p:nvSpPr>
        <p:spPr>
          <a:xfrm>
            <a:off x="250257" y="2015732"/>
            <a:ext cx="8345103" cy="4037749"/>
          </a:xfrm>
        </p:spPr>
        <p:txBody>
          <a:bodyPr/>
          <a:lstStyle/>
          <a:p>
            <a:pPr algn="just"/>
            <a:r>
              <a:rPr lang="en-US" dirty="0">
                <a:latin typeface="Arial" panose="020B0604020202020204" pitchFamily="34" charset="0"/>
                <a:cs typeface="Arial" panose="020B0604020202020204" pitchFamily="34" charset="0"/>
              </a:rPr>
              <a:t>Apache spark SQL - where complex queries meet seamless optimization, transforming data into actionable insights.</a:t>
            </a:r>
          </a:p>
          <a:p>
            <a:pPr algn="just"/>
            <a:r>
              <a:rPr lang="en-US" dirty="0">
                <a:latin typeface="Arial" panose="020B0604020202020204" pitchFamily="34" charset="0"/>
                <a:cs typeface="Arial" panose="020B0604020202020204" pitchFamily="34" charset="0"/>
              </a:rPr>
              <a:t>The reference that we considered to work on Spark SQL mainly includes how and why Spark SQL was introduced and its functionalities.</a:t>
            </a:r>
          </a:p>
          <a:p>
            <a:pPr algn="just"/>
            <a:r>
              <a:rPr lang="en-US" dirty="0">
                <a:latin typeface="Arial" panose="020B0604020202020204" pitchFamily="34" charset="0"/>
                <a:cs typeface="Arial" panose="020B0604020202020204" pitchFamily="34" charset="0"/>
              </a:rPr>
              <a:t>It presents various benefits that are offered by spark SQL such as automatic optimization, complex analytics and so on.</a:t>
            </a:r>
          </a:p>
          <a:p>
            <a:pPr algn="just"/>
            <a:r>
              <a:rPr lang="en-US" dirty="0">
                <a:latin typeface="Arial" panose="020B0604020202020204" pitchFamily="34" charset="0"/>
                <a:cs typeface="Arial" panose="020B0604020202020204" pitchFamily="34" charset="0"/>
              </a:rPr>
              <a:t>Run time analysis between Spark SQL, Shark (Oldest Version), Impala.</a:t>
            </a:r>
          </a:p>
          <a:p>
            <a:pPr algn="just"/>
            <a:endParaRPr lang="en-US" dirty="0">
              <a:latin typeface="Arial" panose="020B0604020202020204" pitchFamily="34" charset="0"/>
              <a:cs typeface="Arial" panose="020B0604020202020204" pitchFamily="34"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p>
        </p:txBody>
      </p:sp>
      <p:pic>
        <p:nvPicPr>
          <p:cNvPr id="7" name="Picture 6">
            <a:extLst>
              <a:ext uri="{FF2B5EF4-FFF2-40B4-BE49-F238E27FC236}">
                <a16:creationId xmlns:a16="http://schemas.microsoft.com/office/drawing/2014/main" id="{0EA04DFE-E53E-8D6B-AB33-74DB4454E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7527" y="2315760"/>
            <a:ext cx="2539682" cy="2539682"/>
          </a:xfrm>
          <a:prstGeom prst="rect">
            <a:avLst/>
          </a:prstGeom>
        </p:spPr>
      </p:pic>
    </p:spTree>
    <p:extLst>
      <p:ext uri="{BB962C8B-B14F-4D97-AF65-F5344CB8AC3E}">
        <p14:creationId xmlns:p14="http://schemas.microsoft.com/office/powerpoint/2010/main" val="294293429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3FC7-82C2-EABF-4AEC-FE135EE17D8C}"/>
              </a:ext>
            </a:extLst>
          </p:cNvPr>
          <p:cNvSpPr>
            <a:spLocks noGrp="1"/>
          </p:cNvSpPr>
          <p:nvPr>
            <p:ph type="title"/>
          </p:nvPr>
        </p:nvSpPr>
        <p:spPr/>
        <p:txBody>
          <a:bodyPr>
            <a:normAutofit/>
          </a:bodyPr>
          <a:lstStyle/>
          <a:p>
            <a:pPr algn="ctr"/>
            <a:r>
              <a:rPr lang="en-IN" sz="4000" b="1" dirty="0"/>
              <a:t>OPTIMIZATION TECHNIQUES</a:t>
            </a:r>
          </a:p>
        </p:txBody>
      </p:sp>
      <p:sp>
        <p:nvSpPr>
          <p:cNvPr id="3" name="Content Placeholder 2">
            <a:extLst>
              <a:ext uri="{FF2B5EF4-FFF2-40B4-BE49-F238E27FC236}">
                <a16:creationId xmlns:a16="http://schemas.microsoft.com/office/drawing/2014/main" id="{397262CD-CD8E-6569-2235-92E290DAFDBC}"/>
              </a:ext>
            </a:extLst>
          </p:cNvPr>
          <p:cNvSpPr>
            <a:spLocks noGrp="1"/>
          </p:cNvSpPr>
          <p:nvPr>
            <p:ph idx="1"/>
          </p:nvPr>
        </p:nvSpPr>
        <p:spPr/>
        <p:txBody>
          <a:bodyPr>
            <a:noAutofit/>
          </a:bodyPr>
          <a:lstStyle/>
          <a:p>
            <a:pPr algn="just">
              <a:buFont typeface="Wingdings" panose="05000000000000000000" pitchFamily="2" charset="2"/>
              <a:buChar char="v"/>
            </a:pPr>
            <a:r>
              <a:rPr lang="en-IN" sz="1800" b="1" dirty="0">
                <a:latin typeface="Arial" panose="020B0604020202020204" pitchFamily="34" charset="0"/>
                <a:cs typeface="Arial" panose="020B0604020202020204" pitchFamily="34" charset="0"/>
              </a:rPr>
              <a:t>Join Type Optimization: </a:t>
            </a:r>
            <a:r>
              <a:rPr lang="en-US" sz="1800" dirty="0">
                <a:latin typeface="Arial" panose="020B0604020202020204" pitchFamily="34" charset="0"/>
                <a:cs typeface="Arial" panose="020B0604020202020204" pitchFamily="34" charset="0"/>
              </a:rPr>
              <a:t>As it recognized that the left outer join was not necessary for the query's purpose, thus reducing data and improving performance.</a:t>
            </a:r>
          </a:p>
          <a:p>
            <a:pPr algn="just">
              <a:buFont typeface="Wingdings" panose="05000000000000000000" pitchFamily="2" charset="2"/>
              <a:buChar char="v"/>
            </a:pPr>
            <a:r>
              <a:rPr lang="en-US" sz="1800" b="1" dirty="0">
                <a:latin typeface="Arial" panose="020B0604020202020204" pitchFamily="34" charset="0"/>
                <a:cs typeface="Arial" panose="020B0604020202020204" pitchFamily="34" charset="0"/>
              </a:rPr>
              <a:t>Filter Optimization</a:t>
            </a:r>
            <a:r>
              <a:rPr lang="en-US" sz="1800" dirty="0">
                <a:latin typeface="Arial" panose="020B0604020202020204" pitchFamily="34" charset="0"/>
                <a:cs typeface="Arial" panose="020B0604020202020204" pitchFamily="34" charset="0"/>
              </a:rPr>
              <a:t>: In the optimized plan, the filtering condition for the rank (top 3) has been pushed down to the final step of the plan (Query 2).</a:t>
            </a:r>
          </a:p>
          <a:p>
            <a:pPr algn="just">
              <a:buFont typeface="Wingdings" panose="05000000000000000000" pitchFamily="2" charset="2"/>
              <a:buChar char="v"/>
            </a:pPr>
            <a:r>
              <a:rPr lang="en-US" sz="1800" b="1" dirty="0">
                <a:latin typeface="Arial" panose="020B0604020202020204" pitchFamily="34" charset="0"/>
                <a:cs typeface="Arial" panose="020B0604020202020204" pitchFamily="34" charset="0"/>
              </a:rPr>
              <a:t>Column Pruning:- </a:t>
            </a:r>
            <a:r>
              <a:rPr lang="en-US" sz="1800" dirty="0">
                <a:latin typeface="Arial" panose="020B0604020202020204" pitchFamily="34" charset="0"/>
                <a:cs typeface="Arial" panose="020B0604020202020204" pitchFamily="34" charset="0"/>
              </a:rPr>
              <a:t>The optimizer has pruned unnecessary columns from the CTE, selecting only the columns needed for the final result. </a:t>
            </a:r>
          </a:p>
          <a:p>
            <a:pPr algn="just">
              <a:buFont typeface="Wingdings" panose="05000000000000000000" pitchFamily="2" charset="2"/>
              <a:buChar char="v"/>
            </a:pPr>
            <a:r>
              <a:rPr lang="en-US" sz="1800" b="1" dirty="0">
                <a:latin typeface="Arial" panose="020B0604020202020204" pitchFamily="34" charset="0"/>
                <a:cs typeface="Arial" panose="020B0604020202020204" pitchFamily="34" charset="0"/>
              </a:rPr>
              <a:t>Redundancy Reduction</a:t>
            </a:r>
            <a:r>
              <a:rPr lang="en-US" sz="1800" dirty="0">
                <a:latin typeface="Arial" panose="020B0604020202020204" pitchFamily="34" charset="0"/>
                <a:cs typeface="Arial" panose="020B0604020202020204" pitchFamily="34" charset="0"/>
              </a:rPr>
              <a:t>: Redundant checks for non-null values (e.g., "isnotnull") have been eliminated in the optimized plan, streamlining the execution and making it more efficient (Query 1 and 2).</a:t>
            </a:r>
          </a:p>
        </p:txBody>
      </p:sp>
    </p:spTree>
    <p:extLst>
      <p:ext uri="{BB962C8B-B14F-4D97-AF65-F5344CB8AC3E}">
        <p14:creationId xmlns:p14="http://schemas.microsoft.com/office/powerpoint/2010/main" val="3013825197"/>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8FB3-D0BE-0F91-A670-3AEC189CB963}"/>
              </a:ext>
            </a:extLst>
          </p:cNvPr>
          <p:cNvSpPr>
            <a:spLocks noGrp="1"/>
          </p:cNvSpPr>
          <p:nvPr>
            <p:ph type="title"/>
          </p:nvPr>
        </p:nvSpPr>
        <p:spPr/>
        <p:txBody>
          <a:bodyPr>
            <a:normAutofit/>
          </a:bodyPr>
          <a:lstStyle/>
          <a:p>
            <a:pPr algn="ctr"/>
            <a:r>
              <a:rPr lang="en-IN" sz="4000" b="1" dirty="0"/>
              <a:t>EXPERIMENTAL ANALYSIS</a:t>
            </a:r>
          </a:p>
        </p:txBody>
      </p:sp>
      <p:pic>
        <p:nvPicPr>
          <p:cNvPr id="4" name="Picture 3">
            <a:extLst>
              <a:ext uri="{FF2B5EF4-FFF2-40B4-BE49-F238E27FC236}">
                <a16:creationId xmlns:a16="http://schemas.microsoft.com/office/drawing/2014/main" id="{95541DF3-38A9-F319-3248-2B1ADDA8B8F4}"/>
              </a:ext>
            </a:extLst>
          </p:cNvPr>
          <p:cNvPicPr>
            <a:picLocks noChangeAspect="1"/>
          </p:cNvPicPr>
          <p:nvPr/>
        </p:nvPicPr>
        <p:blipFill>
          <a:blip r:embed="rId2"/>
          <a:stretch>
            <a:fillRect/>
          </a:stretch>
        </p:blipFill>
        <p:spPr>
          <a:xfrm>
            <a:off x="191890" y="2114320"/>
            <a:ext cx="5746895" cy="3822895"/>
          </a:xfrm>
          <a:prstGeom prst="rect">
            <a:avLst/>
          </a:prstGeom>
        </p:spPr>
      </p:pic>
      <p:pic>
        <p:nvPicPr>
          <p:cNvPr id="14" name="Picture 13">
            <a:extLst>
              <a:ext uri="{FF2B5EF4-FFF2-40B4-BE49-F238E27FC236}">
                <a16:creationId xmlns:a16="http://schemas.microsoft.com/office/drawing/2014/main" id="{79A3D8AB-A1E3-E5FF-4108-082E765CE9A2}"/>
              </a:ext>
            </a:extLst>
          </p:cNvPr>
          <p:cNvPicPr>
            <a:picLocks noChangeAspect="1"/>
          </p:cNvPicPr>
          <p:nvPr/>
        </p:nvPicPr>
        <p:blipFill>
          <a:blip r:embed="rId3"/>
          <a:stretch>
            <a:fillRect/>
          </a:stretch>
        </p:blipFill>
        <p:spPr>
          <a:xfrm>
            <a:off x="6253216" y="2114320"/>
            <a:ext cx="5528106" cy="3822895"/>
          </a:xfrm>
          <a:prstGeom prst="rect">
            <a:avLst/>
          </a:prstGeom>
        </p:spPr>
      </p:pic>
      <p:sp>
        <p:nvSpPr>
          <p:cNvPr id="15" name="TextBox 14">
            <a:extLst>
              <a:ext uri="{FF2B5EF4-FFF2-40B4-BE49-F238E27FC236}">
                <a16:creationId xmlns:a16="http://schemas.microsoft.com/office/drawing/2014/main" id="{11DF229C-23AE-E301-1F93-3E0E2DF51533}"/>
              </a:ext>
            </a:extLst>
          </p:cNvPr>
          <p:cNvSpPr txBox="1"/>
          <p:nvPr/>
        </p:nvSpPr>
        <p:spPr>
          <a:xfrm>
            <a:off x="1538205" y="2521819"/>
            <a:ext cx="791107" cy="369332"/>
          </a:xfrm>
          <a:prstGeom prst="rect">
            <a:avLst/>
          </a:prstGeom>
          <a:noFill/>
        </p:spPr>
        <p:txBody>
          <a:bodyPr wrap="square" rtlCol="0">
            <a:spAutoFit/>
          </a:bodyPr>
          <a:lstStyle/>
          <a:p>
            <a:r>
              <a:rPr lang="en-IN" dirty="0"/>
              <a:t>10.90</a:t>
            </a:r>
          </a:p>
        </p:txBody>
      </p:sp>
      <p:sp>
        <p:nvSpPr>
          <p:cNvPr id="16" name="TextBox 15">
            <a:extLst>
              <a:ext uri="{FF2B5EF4-FFF2-40B4-BE49-F238E27FC236}">
                <a16:creationId xmlns:a16="http://schemas.microsoft.com/office/drawing/2014/main" id="{01F2D76E-F7A4-248E-A4FA-6FBB0B37736C}"/>
              </a:ext>
            </a:extLst>
          </p:cNvPr>
          <p:cNvSpPr txBox="1"/>
          <p:nvPr/>
        </p:nvSpPr>
        <p:spPr>
          <a:xfrm>
            <a:off x="4222049" y="2260333"/>
            <a:ext cx="791107" cy="369332"/>
          </a:xfrm>
          <a:prstGeom prst="rect">
            <a:avLst/>
          </a:prstGeom>
          <a:noFill/>
        </p:spPr>
        <p:txBody>
          <a:bodyPr wrap="square" rtlCol="0">
            <a:spAutoFit/>
          </a:bodyPr>
          <a:lstStyle/>
          <a:p>
            <a:r>
              <a:rPr lang="en-IN" dirty="0"/>
              <a:t>11.92</a:t>
            </a:r>
          </a:p>
        </p:txBody>
      </p:sp>
      <p:sp>
        <p:nvSpPr>
          <p:cNvPr id="17" name="TextBox 16">
            <a:extLst>
              <a:ext uri="{FF2B5EF4-FFF2-40B4-BE49-F238E27FC236}">
                <a16:creationId xmlns:a16="http://schemas.microsoft.com/office/drawing/2014/main" id="{25505104-FA63-BA8F-F847-70C7E3B59754}"/>
              </a:ext>
            </a:extLst>
          </p:cNvPr>
          <p:cNvSpPr txBox="1"/>
          <p:nvPr/>
        </p:nvSpPr>
        <p:spPr>
          <a:xfrm>
            <a:off x="7552390" y="2521819"/>
            <a:ext cx="791107" cy="369332"/>
          </a:xfrm>
          <a:prstGeom prst="rect">
            <a:avLst/>
          </a:prstGeom>
          <a:noFill/>
        </p:spPr>
        <p:txBody>
          <a:bodyPr wrap="square" rtlCol="0">
            <a:spAutoFit/>
          </a:bodyPr>
          <a:lstStyle/>
          <a:p>
            <a:r>
              <a:rPr lang="en-IN" dirty="0"/>
              <a:t>14.01</a:t>
            </a:r>
          </a:p>
        </p:txBody>
      </p:sp>
      <p:sp>
        <p:nvSpPr>
          <p:cNvPr id="18" name="TextBox 17">
            <a:extLst>
              <a:ext uri="{FF2B5EF4-FFF2-40B4-BE49-F238E27FC236}">
                <a16:creationId xmlns:a16="http://schemas.microsoft.com/office/drawing/2014/main" id="{786B3475-F648-0D3A-0F0E-ED7BF9845895}"/>
              </a:ext>
            </a:extLst>
          </p:cNvPr>
          <p:cNvSpPr txBox="1"/>
          <p:nvPr/>
        </p:nvSpPr>
        <p:spPr>
          <a:xfrm>
            <a:off x="10091855" y="2367815"/>
            <a:ext cx="791107" cy="369332"/>
          </a:xfrm>
          <a:prstGeom prst="rect">
            <a:avLst/>
          </a:prstGeom>
          <a:noFill/>
        </p:spPr>
        <p:txBody>
          <a:bodyPr wrap="square" rtlCol="0">
            <a:spAutoFit/>
          </a:bodyPr>
          <a:lstStyle/>
          <a:p>
            <a:r>
              <a:rPr lang="en-IN" dirty="0"/>
              <a:t>14.82</a:t>
            </a:r>
          </a:p>
        </p:txBody>
      </p:sp>
    </p:spTree>
    <p:extLst>
      <p:ext uri="{BB962C8B-B14F-4D97-AF65-F5344CB8AC3E}">
        <p14:creationId xmlns:p14="http://schemas.microsoft.com/office/powerpoint/2010/main" val="22469778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500" fill="hold"/>
                                        <p:tgtEl>
                                          <p:spTgt spid="17"/>
                                        </p:tgtEl>
                                        <p:attrNameLst>
                                          <p:attrName>ppt_x</p:attrName>
                                        </p:attrNameLst>
                                      </p:cBhvr>
                                      <p:tavLst>
                                        <p:tav tm="0">
                                          <p:val>
                                            <p:strVal val="#ppt_x"/>
                                          </p:val>
                                        </p:tav>
                                        <p:tav tm="100000">
                                          <p:val>
                                            <p:strVal val="#ppt_x"/>
                                          </p:val>
                                        </p:tav>
                                      </p:tavLst>
                                    </p:anim>
                                    <p:anim calcmode="lin" valueType="num">
                                      <p:cBhvr additive="base">
                                        <p:cTn id="3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E592-6A28-1A71-F675-A320C2D4AAC9}"/>
              </a:ext>
            </a:extLst>
          </p:cNvPr>
          <p:cNvSpPr>
            <a:spLocks noGrp="1"/>
          </p:cNvSpPr>
          <p:nvPr>
            <p:ph type="title"/>
          </p:nvPr>
        </p:nvSpPr>
        <p:spPr/>
        <p:txBody>
          <a:bodyPr>
            <a:normAutofit/>
          </a:bodyPr>
          <a:lstStyle/>
          <a:p>
            <a:pPr algn="ctr"/>
            <a:r>
              <a:rPr lang="en-IN" sz="4000" b="1" dirty="0"/>
              <a:t>EXPERIMENTAL ANALYSIS (CONTD..)</a:t>
            </a:r>
          </a:p>
        </p:txBody>
      </p:sp>
      <p:pic>
        <p:nvPicPr>
          <p:cNvPr id="5" name="Picture 4">
            <a:extLst>
              <a:ext uri="{FF2B5EF4-FFF2-40B4-BE49-F238E27FC236}">
                <a16:creationId xmlns:a16="http://schemas.microsoft.com/office/drawing/2014/main" id="{FD836512-BE2A-3B3E-300C-2151D8BAB88C}"/>
              </a:ext>
            </a:extLst>
          </p:cNvPr>
          <p:cNvPicPr>
            <a:picLocks noChangeAspect="1"/>
          </p:cNvPicPr>
          <p:nvPr/>
        </p:nvPicPr>
        <p:blipFill>
          <a:blip r:embed="rId2"/>
          <a:stretch>
            <a:fillRect/>
          </a:stretch>
        </p:blipFill>
        <p:spPr>
          <a:xfrm>
            <a:off x="246394" y="2059941"/>
            <a:ext cx="5537485" cy="3715499"/>
          </a:xfrm>
          <a:prstGeom prst="rect">
            <a:avLst/>
          </a:prstGeom>
        </p:spPr>
      </p:pic>
      <p:pic>
        <p:nvPicPr>
          <p:cNvPr id="12" name="Picture 11">
            <a:extLst>
              <a:ext uri="{FF2B5EF4-FFF2-40B4-BE49-F238E27FC236}">
                <a16:creationId xmlns:a16="http://schemas.microsoft.com/office/drawing/2014/main" id="{17D4688E-E9E1-29D1-DA75-4E6569FB26EE}"/>
              </a:ext>
            </a:extLst>
          </p:cNvPr>
          <p:cNvPicPr>
            <a:picLocks noChangeAspect="1"/>
          </p:cNvPicPr>
          <p:nvPr/>
        </p:nvPicPr>
        <p:blipFill>
          <a:blip r:embed="rId3"/>
          <a:stretch>
            <a:fillRect/>
          </a:stretch>
        </p:blipFill>
        <p:spPr>
          <a:xfrm>
            <a:off x="6253215" y="2059941"/>
            <a:ext cx="5402979" cy="3715499"/>
          </a:xfrm>
          <a:prstGeom prst="rect">
            <a:avLst/>
          </a:prstGeom>
        </p:spPr>
      </p:pic>
      <p:sp>
        <p:nvSpPr>
          <p:cNvPr id="13" name="TextBox 12">
            <a:extLst>
              <a:ext uri="{FF2B5EF4-FFF2-40B4-BE49-F238E27FC236}">
                <a16:creationId xmlns:a16="http://schemas.microsoft.com/office/drawing/2014/main" id="{F1E0DCEC-8D54-5DEB-0BF1-D7917D537556}"/>
              </a:ext>
            </a:extLst>
          </p:cNvPr>
          <p:cNvSpPr txBox="1"/>
          <p:nvPr/>
        </p:nvSpPr>
        <p:spPr>
          <a:xfrm>
            <a:off x="1526975" y="2964581"/>
            <a:ext cx="791107" cy="369332"/>
          </a:xfrm>
          <a:prstGeom prst="rect">
            <a:avLst/>
          </a:prstGeom>
          <a:noFill/>
        </p:spPr>
        <p:txBody>
          <a:bodyPr wrap="square" rtlCol="0">
            <a:spAutoFit/>
          </a:bodyPr>
          <a:lstStyle/>
          <a:p>
            <a:r>
              <a:rPr lang="en-IN" dirty="0"/>
              <a:t>13.89</a:t>
            </a:r>
          </a:p>
        </p:txBody>
      </p:sp>
      <p:sp>
        <p:nvSpPr>
          <p:cNvPr id="14" name="TextBox 13">
            <a:extLst>
              <a:ext uri="{FF2B5EF4-FFF2-40B4-BE49-F238E27FC236}">
                <a16:creationId xmlns:a16="http://schemas.microsoft.com/office/drawing/2014/main" id="{E8FAEA43-D67D-E5E1-FB0B-F631E7B7C643}"/>
              </a:ext>
            </a:extLst>
          </p:cNvPr>
          <p:cNvSpPr txBox="1"/>
          <p:nvPr/>
        </p:nvSpPr>
        <p:spPr>
          <a:xfrm>
            <a:off x="4068045" y="2415942"/>
            <a:ext cx="791107" cy="369332"/>
          </a:xfrm>
          <a:prstGeom prst="rect">
            <a:avLst/>
          </a:prstGeom>
          <a:noFill/>
        </p:spPr>
        <p:txBody>
          <a:bodyPr wrap="square" rtlCol="0">
            <a:spAutoFit/>
          </a:bodyPr>
          <a:lstStyle/>
          <a:p>
            <a:r>
              <a:rPr lang="en-IN" dirty="0"/>
              <a:t>18.20</a:t>
            </a:r>
          </a:p>
        </p:txBody>
      </p:sp>
      <p:sp>
        <p:nvSpPr>
          <p:cNvPr id="15" name="TextBox 14">
            <a:extLst>
              <a:ext uri="{FF2B5EF4-FFF2-40B4-BE49-F238E27FC236}">
                <a16:creationId xmlns:a16="http://schemas.microsoft.com/office/drawing/2014/main" id="{89A5EF01-9785-CF2E-03BD-2117C847BCD6}"/>
              </a:ext>
            </a:extLst>
          </p:cNvPr>
          <p:cNvSpPr txBox="1"/>
          <p:nvPr/>
        </p:nvSpPr>
        <p:spPr>
          <a:xfrm>
            <a:off x="7436887" y="2595249"/>
            <a:ext cx="791107" cy="369332"/>
          </a:xfrm>
          <a:prstGeom prst="rect">
            <a:avLst/>
          </a:prstGeom>
          <a:noFill/>
        </p:spPr>
        <p:txBody>
          <a:bodyPr wrap="square" rtlCol="0">
            <a:spAutoFit/>
          </a:bodyPr>
          <a:lstStyle/>
          <a:p>
            <a:r>
              <a:rPr lang="en-IN" dirty="0"/>
              <a:t>13.24</a:t>
            </a:r>
          </a:p>
        </p:txBody>
      </p:sp>
      <p:sp>
        <p:nvSpPr>
          <p:cNvPr id="16" name="TextBox 15">
            <a:extLst>
              <a:ext uri="{FF2B5EF4-FFF2-40B4-BE49-F238E27FC236}">
                <a16:creationId xmlns:a16="http://schemas.microsoft.com/office/drawing/2014/main" id="{D3708DB9-FAC9-F394-2089-A22F6D37A9EA}"/>
              </a:ext>
            </a:extLst>
          </p:cNvPr>
          <p:cNvSpPr txBox="1"/>
          <p:nvPr/>
        </p:nvSpPr>
        <p:spPr>
          <a:xfrm>
            <a:off x="10263747" y="2231276"/>
            <a:ext cx="791107" cy="369332"/>
          </a:xfrm>
          <a:prstGeom prst="rect">
            <a:avLst/>
          </a:prstGeom>
          <a:noFill/>
        </p:spPr>
        <p:txBody>
          <a:bodyPr wrap="square" rtlCol="0">
            <a:spAutoFit/>
          </a:bodyPr>
          <a:lstStyle/>
          <a:p>
            <a:r>
              <a:rPr lang="en-IN" dirty="0"/>
              <a:t>15.44</a:t>
            </a:r>
          </a:p>
        </p:txBody>
      </p:sp>
    </p:spTree>
    <p:extLst>
      <p:ext uri="{BB962C8B-B14F-4D97-AF65-F5344CB8AC3E}">
        <p14:creationId xmlns:p14="http://schemas.microsoft.com/office/powerpoint/2010/main" val="243666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ppt_x"/>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ppt_x"/>
                                          </p:val>
                                        </p:tav>
                                        <p:tav tm="100000">
                                          <p:val>
                                            <p:strVal val="#ppt_x"/>
                                          </p:val>
                                        </p:tav>
                                      </p:tavLst>
                                    </p:anim>
                                    <p:anim calcmode="lin" valueType="num">
                                      <p:cBhvr additive="base">
                                        <p:cTn id="3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448E-5352-9745-50F6-2D0AF28C8136}"/>
              </a:ext>
            </a:extLst>
          </p:cNvPr>
          <p:cNvSpPr>
            <a:spLocks noGrp="1"/>
          </p:cNvSpPr>
          <p:nvPr>
            <p:ph type="title"/>
          </p:nvPr>
        </p:nvSpPr>
        <p:spPr/>
        <p:txBody>
          <a:bodyPr>
            <a:normAutofit/>
          </a:bodyPr>
          <a:lstStyle/>
          <a:p>
            <a:pPr algn="ctr"/>
            <a:r>
              <a:rPr lang="en-IN" sz="4000" b="1" dirty="0"/>
              <a:t>Benefits of catalyst</a:t>
            </a:r>
          </a:p>
        </p:txBody>
      </p:sp>
      <p:sp>
        <p:nvSpPr>
          <p:cNvPr id="3" name="Content Placeholder 2">
            <a:extLst>
              <a:ext uri="{FF2B5EF4-FFF2-40B4-BE49-F238E27FC236}">
                <a16:creationId xmlns:a16="http://schemas.microsoft.com/office/drawing/2014/main" id="{50C80A52-4835-49E9-9E09-2C5874B4B317}"/>
              </a:ext>
            </a:extLst>
          </p:cNvPr>
          <p:cNvSpPr>
            <a:spLocks noGrp="1"/>
          </p:cNvSpPr>
          <p:nvPr>
            <p:ph idx="1"/>
          </p:nvPr>
        </p:nvSpPr>
        <p:spPr/>
        <p:txBody>
          <a:bodyPr>
            <a:noAutofit/>
          </a:bodyPr>
          <a:lstStyle/>
          <a:p>
            <a:pPr marL="0" indent="0" algn="just">
              <a:buNone/>
            </a:pPr>
            <a:r>
              <a:rPr lang="en-US" sz="2050" dirty="0">
                <a:latin typeface="Arial" panose="020B0604020202020204" pitchFamily="34" charset="0"/>
                <a:cs typeface="Arial" panose="020B0604020202020204" pitchFamily="34" charset="0"/>
              </a:rPr>
              <a:t>Catalyst optimizer in Apache Spark's SQL engine is unique in several ways:</a:t>
            </a:r>
          </a:p>
          <a:p>
            <a:pPr algn="just"/>
            <a:r>
              <a:rPr lang="en-US" sz="2050" b="1" dirty="0">
                <a:latin typeface="Arial" panose="020B0604020202020204" pitchFamily="34" charset="0"/>
                <a:cs typeface="Arial" panose="020B0604020202020204" pitchFamily="34" charset="0"/>
              </a:rPr>
              <a:t>Logical and Physical Optimization</a:t>
            </a:r>
            <a:r>
              <a:rPr lang="en-US" sz="2050" dirty="0">
                <a:latin typeface="Arial" panose="020B0604020202020204" pitchFamily="34" charset="0"/>
                <a:cs typeface="Arial" panose="020B0604020202020204" pitchFamily="34" charset="0"/>
              </a:rPr>
              <a:t>:- It generates optimized logical plans and explores multiple physical execution plans to find the most efficient one.</a:t>
            </a:r>
          </a:p>
          <a:p>
            <a:pPr algn="just"/>
            <a:r>
              <a:rPr lang="en-US" sz="2050" b="1" dirty="0">
                <a:latin typeface="Arial" panose="020B0604020202020204" pitchFamily="34" charset="0"/>
                <a:cs typeface="Arial" panose="020B0604020202020204" pitchFamily="34" charset="0"/>
              </a:rPr>
              <a:t>Cost-Based Optimization</a:t>
            </a:r>
            <a:r>
              <a:rPr lang="en-US" sz="2050" dirty="0">
                <a:latin typeface="Arial" panose="020B0604020202020204" pitchFamily="34" charset="0"/>
                <a:cs typeface="Arial" panose="020B0604020202020204" pitchFamily="34" charset="0"/>
              </a:rPr>
              <a:t>: Catalyst incorporates cost-based optimization, which means it considers the estimated cost of execution for various plans.</a:t>
            </a:r>
          </a:p>
          <a:p>
            <a:pPr algn="just"/>
            <a:r>
              <a:rPr lang="en-US" sz="2050" b="1" dirty="0">
                <a:latin typeface="Arial" panose="020B0604020202020204" pitchFamily="34" charset="0"/>
                <a:cs typeface="Arial" panose="020B0604020202020204" pitchFamily="34" charset="0"/>
              </a:rPr>
              <a:t>Cross-Language Support</a:t>
            </a:r>
            <a:r>
              <a:rPr lang="en-US" sz="2050" dirty="0">
                <a:latin typeface="Arial" panose="020B0604020202020204" pitchFamily="34" charset="0"/>
                <a:cs typeface="Arial" panose="020B0604020202020204" pitchFamily="34" charset="0"/>
              </a:rPr>
              <a:t>: Catalyst is designed to work seamlessly with multiple programming languages.</a:t>
            </a:r>
          </a:p>
          <a:p>
            <a:pPr algn="just"/>
            <a:r>
              <a:rPr lang="en-US" sz="2050" b="1" dirty="0">
                <a:latin typeface="Arial" panose="020B0604020202020204" pitchFamily="34" charset="0"/>
                <a:cs typeface="Arial" panose="020B0604020202020204" pitchFamily="34" charset="0"/>
              </a:rPr>
              <a:t>Adaptive Query Optimization</a:t>
            </a:r>
            <a:r>
              <a:rPr lang="en-US" sz="2050" dirty="0">
                <a:latin typeface="Arial" panose="020B0604020202020204" pitchFamily="34" charset="0"/>
                <a:cs typeface="Arial" panose="020B0604020202020204" pitchFamily="34" charset="0"/>
              </a:rPr>
              <a:t>: Catalyst can adapt to runtime statistics through the Adaptive Spark Plan feature.</a:t>
            </a:r>
            <a:endParaRPr lang="en-IN" sz="2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79404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5A366-FFFA-B8DC-80FC-C26B48ABF8FA}"/>
              </a:ext>
            </a:extLst>
          </p:cNvPr>
          <p:cNvSpPr txBox="1"/>
          <p:nvPr/>
        </p:nvSpPr>
        <p:spPr>
          <a:xfrm>
            <a:off x="0" y="2377439"/>
            <a:ext cx="9991023" cy="1631216"/>
          </a:xfrm>
          <a:prstGeom prst="rect">
            <a:avLst/>
          </a:prstGeom>
          <a:noFill/>
        </p:spPr>
        <p:txBody>
          <a:bodyPr wrap="square" rtlCol="0">
            <a:spAutoFit/>
          </a:bodyPr>
          <a:lstStyle/>
          <a:p>
            <a:r>
              <a:rPr lang="en-IN" sz="10000" dirty="0"/>
              <a:t>THANK YOU!!</a:t>
            </a:r>
          </a:p>
        </p:txBody>
      </p:sp>
      <p:sp>
        <p:nvSpPr>
          <p:cNvPr id="2" name="TextBox 1">
            <a:extLst>
              <a:ext uri="{FF2B5EF4-FFF2-40B4-BE49-F238E27FC236}">
                <a16:creationId xmlns:a16="http://schemas.microsoft.com/office/drawing/2014/main" id="{BF1E9AF6-3D27-9265-3F79-EA2DEE0B195C}"/>
              </a:ext>
            </a:extLst>
          </p:cNvPr>
          <p:cNvSpPr txBox="1"/>
          <p:nvPr/>
        </p:nvSpPr>
        <p:spPr>
          <a:xfrm>
            <a:off x="1674797" y="4008655"/>
            <a:ext cx="6140918" cy="830997"/>
          </a:xfrm>
          <a:prstGeom prst="rect">
            <a:avLst/>
          </a:prstGeom>
          <a:noFill/>
        </p:spPr>
        <p:txBody>
          <a:bodyPr wrap="square" rtlCol="0">
            <a:spAutoFit/>
          </a:bodyPr>
          <a:lstStyle/>
          <a:p>
            <a:r>
              <a:rPr lang="en-IN" sz="4800" b="1" dirty="0"/>
              <a:t>ANY QUESTIONS?</a:t>
            </a:r>
          </a:p>
        </p:txBody>
      </p:sp>
      <p:pic>
        <p:nvPicPr>
          <p:cNvPr id="9" name="Picture 8">
            <a:extLst>
              <a:ext uri="{FF2B5EF4-FFF2-40B4-BE49-F238E27FC236}">
                <a16:creationId xmlns:a16="http://schemas.microsoft.com/office/drawing/2014/main" id="{86DF4248-C0F3-7CB7-1A9B-BED64F6FD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2695" y="832386"/>
            <a:ext cx="5784783" cy="4571999"/>
          </a:xfrm>
          <a:prstGeom prst="rect">
            <a:avLst/>
          </a:prstGeom>
        </p:spPr>
      </p:pic>
    </p:spTree>
    <p:extLst>
      <p:ext uri="{BB962C8B-B14F-4D97-AF65-F5344CB8AC3E}">
        <p14:creationId xmlns:p14="http://schemas.microsoft.com/office/powerpoint/2010/main" val="199319459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E6CB-EFB7-993A-DA99-7AD9D88FB586}"/>
              </a:ext>
            </a:extLst>
          </p:cNvPr>
          <p:cNvSpPr>
            <a:spLocks noGrp="1"/>
          </p:cNvSpPr>
          <p:nvPr>
            <p:ph type="title"/>
          </p:nvPr>
        </p:nvSpPr>
        <p:spPr>
          <a:xfrm>
            <a:off x="1130270" y="953324"/>
            <a:ext cx="9603275" cy="942853"/>
          </a:xfrm>
        </p:spPr>
        <p:txBody>
          <a:bodyPr>
            <a:normAutofit/>
          </a:bodyPr>
          <a:lstStyle/>
          <a:p>
            <a:pPr algn="ctr"/>
            <a:r>
              <a:rPr lang="en-IN" sz="4000" b="1" dirty="0"/>
              <a:t>SPARK SQL HISTORY</a:t>
            </a:r>
          </a:p>
        </p:txBody>
      </p:sp>
      <p:pic>
        <p:nvPicPr>
          <p:cNvPr id="5" name="Content Placeholder 4">
            <a:extLst>
              <a:ext uri="{FF2B5EF4-FFF2-40B4-BE49-F238E27FC236}">
                <a16:creationId xmlns:a16="http://schemas.microsoft.com/office/drawing/2014/main" id="{E0EA6248-4482-2C4A-8BA6-B9231321B065}"/>
              </a:ext>
            </a:extLst>
          </p:cNvPr>
          <p:cNvPicPr>
            <a:picLocks noGrp="1" noChangeAspect="1"/>
          </p:cNvPicPr>
          <p:nvPr>
            <p:ph idx="1"/>
          </p:nvPr>
        </p:nvPicPr>
        <p:blipFill>
          <a:blip r:embed="rId2"/>
          <a:stretch>
            <a:fillRect/>
          </a:stretch>
        </p:blipFill>
        <p:spPr>
          <a:xfrm>
            <a:off x="1838908" y="2513739"/>
            <a:ext cx="8185571" cy="2609984"/>
          </a:xfrm>
        </p:spPr>
      </p:pic>
    </p:spTree>
    <p:extLst>
      <p:ext uri="{BB962C8B-B14F-4D97-AF65-F5344CB8AC3E}">
        <p14:creationId xmlns:p14="http://schemas.microsoft.com/office/powerpoint/2010/main" val="258588709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86F1-CA26-FD36-D7A4-107B1DCBCB47}"/>
              </a:ext>
            </a:extLst>
          </p:cNvPr>
          <p:cNvSpPr>
            <a:spLocks noGrp="1"/>
          </p:cNvSpPr>
          <p:nvPr>
            <p:ph type="title"/>
          </p:nvPr>
        </p:nvSpPr>
        <p:spPr/>
        <p:txBody>
          <a:bodyPr>
            <a:normAutofit/>
          </a:bodyPr>
          <a:lstStyle/>
          <a:p>
            <a:pPr algn="ctr"/>
            <a:r>
              <a:rPr lang="en-IN" sz="4000" b="1" dirty="0"/>
              <a:t>SUMMARY OF RESEARCH PAPER</a:t>
            </a:r>
          </a:p>
        </p:txBody>
      </p:sp>
      <p:sp>
        <p:nvSpPr>
          <p:cNvPr id="3" name="Content Placeholder 2">
            <a:extLst>
              <a:ext uri="{FF2B5EF4-FFF2-40B4-BE49-F238E27FC236}">
                <a16:creationId xmlns:a16="http://schemas.microsoft.com/office/drawing/2014/main" id="{D2A1EC4A-0F93-58C2-F04F-3C2C6AE70489}"/>
              </a:ext>
            </a:extLst>
          </p:cNvPr>
          <p:cNvSpPr>
            <a:spLocks noGrp="1"/>
          </p:cNvSpPr>
          <p:nvPr>
            <p:ph idx="1"/>
          </p:nvPr>
        </p:nvSpPr>
        <p:spPr>
          <a:xfrm>
            <a:off x="266300" y="1819173"/>
            <a:ext cx="11925700" cy="4446871"/>
          </a:xfrm>
        </p:spPr>
        <p:txBody>
          <a:bodyPr>
            <a:normAutofit/>
          </a:bodyPr>
          <a:lstStyle/>
          <a:p>
            <a:pPr algn="just"/>
            <a:r>
              <a:rPr lang="en-US" sz="2200" dirty="0">
                <a:latin typeface="Times New Roman" panose="02020603050405020304" pitchFamily="18" charset="0"/>
                <a:cs typeface="Times New Roman" panose="02020603050405020304" pitchFamily="18" charset="0"/>
              </a:rPr>
              <a:t>Spark SQL makes data processing easy by addressing the problem of connecting big data frameworks with relational databases.</a:t>
            </a:r>
          </a:p>
          <a:p>
            <a:pPr algn="just"/>
            <a:r>
              <a:rPr lang="en-IN" sz="2200" dirty="0">
                <a:effectLst/>
                <a:latin typeface="Times New Roman" panose="02020603050405020304" pitchFamily="18" charset="0"/>
                <a:ea typeface="Calibri" panose="020F0502020204030204" pitchFamily="34" charset="0"/>
              </a:rPr>
              <a:t>Predicate pushdown and constant folding are two of the optimizations used by Catalyst Optimizer, which cleverly rearranges SQL query operations to reduce disc I/O and data shifting. </a:t>
            </a:r>
          </a:p>
          <a:p>
            <a:pPr algn="just"/>
            <a:r>
              <a:rPr lang="en-IN" sz="2200" dirty="0">
                <a:effectLst/>
                <a:latin typeface="Times New Roman" panose="02020603050405020304" pitchFamily="18" charset="0"/>
                <a:ea typeface="Calibri" panose="020F0502020204030204" pitchFamily="34" charset="0"/>
              </a:rPr>
              <a:t>Across addition to guaranteeing quick query execution, this optimisation process enables Spark SQL to adjust to changing workloads and data patterns.</a:t>
            </a:r>
          </a:p>
          <a:p>
            <a:pPr algn="just"/>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Spark SQL is a key analytics tool because of its capacity to analyse relational and structured data effectively, as demonstrated by the integration of Catalyst Optimizer.</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63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9E29-988E-D872-8537-FB43CFCD4784}"/>
              </a:ext>
            </a:extLst>
          </p:cNvPr>
          <p:cNvSpPr>
            <a:spLocks noGrp="1"/>
          </p:cNvSpPr>
          <p:nvPr>
            <p:ph type="title"/>
          </p:nvPr>
        </p:nvSpPr>
        <p:spPr/>
        <p:txBody>
          <a:bodyPr>
            <a:normAutofit/>
          </a:bodyPr>
          <a:lstStyle/>
          <a:p>
            <a:pPr algn="ctr"/>
            <a:r>
              <a:rPr lang="en-IN" sz="4000" b="1" dirty="0"/>
              <a:t>APACHE SPARK</a:t>
            </a:r>
          </a:p>
        </p:txBody>
      </p:sp>
      <p:sp>
        <p:nvSpPr>
          <p:cNvPr id="3" name="Content Placeholder 2">
            <a:extLst>
              <a:ext uri="{FF2B5EF4-FFF2-40B4-BE49-F238E27FC236}">
                <a16:creationId xmlns:a16="http://schemas.microsoft.com/office/drawing/2014/main" id="{18339FCF-EE5C-F6AE-7109-5B70E922B38E}"/>
              </a:ext>
            </a:extLst>
          </p:cNvPr>
          <p:cNvSpPr>
            <a:spLocks noGrp="1"/>
          </p:cNvSpPr>
          <p:nvPr>
            <p:ph idx="1"/>
          </p:nvPr>
        </p:nvSpPr>
        <p:spPr>
          <a:xfrm>
            <a:off x="312593" y="2131235"/>
            <a:ext cx="5940623" cy="3450613"/>
          </a:xfrm>
        </p:spPr>
        <p:txBody>
          <a:bodyPr/>
          <a:lstStyle/>
          <a:p>
            <a:pPr algn="just"/>
            <a:r>
              <a:rPr lang="en-US" dirty="0">
                <a:latin typeface="Times New Roman" panose="02020603050405020304" pitchFamily="18" charset="0"/>
                <a:cs typeface="Times New Roman" panose="02020603050405020304" pitchFamily="18" charset="0"/>
              </a:rPr>
              <a:t>Apache Spark is an open-source, distributed computing system that provides a fast and general-purpose cluster-computing framework for big data processing and analytics.</a:t>
            </a:r>
          </a:p>
          <a:p>
            <a:pPr algn="just"/>
            <a:r>
              <a:rPr lang="en-US" dirty="0">
                <a:latin typeface="Times New Roman" panose="02020603050405020304" pitchFamily="18" charset="0"/>
                <a:cs typeface="Times New Roman" panose="02020603050405020304" pitchFamily="18" charset="0"/>
              </a:rPr>
              <a:t>It offers in-memory processing and can process large datasets in a distributed and parallel fashion, making it highly efficient.</a:t>
            </a:r>
          </a:p>
        </p:txBody>
      </p:sp>
      <p:pic>
        <p:nvPicPr>
          <p:cNvPr id="5" name="Picture 4">
            <a:extLst>
              <a:ext uri="{FF2B5EF4-FFF2-40B4-BE49-F238E27FC236}">
                <a16:creationId xmlns:a16="http://schemas.microsoft.com/office/drawing/2014/main" id="{566FD601-F608-4616-3420-52048E35A10A}"/>
              </a:ext>
            </a:extLst>
          </p:cNvPr>
          <p:cNvPicPr>
            <a:picLocks noChangeAspect="1"/>
          </p:cNvPicPr>
          <p:nvPr/>
        </p:nvPicPr>
        <p:blipFill>
          <a:blip r:embed="rId2"/>
          <a:stretch>
            <a:fillRect/>
          </a:stretch>
        </p:blipFill>
        <p:spPr>
          <a:xfrm>
            <a:off x="6701053" y="2248356"/>
            <a:ext cx="5258070" cy="3333492"/>
          </a:xfrm>
          <a:prstGeom prst="rect">
            <a:avLst/>
          </a:prstGeom>
        </p:spPr>
      </p:pic>
      <p:sp>
        <p:nvSpPr>
          <p:cNvPr id="4" name="TextBox 3">
            <a:extLst>
              <a:ext uri="{FF2B5EF4-FFF2-40B4-BE49-F238E27FC236}">
                <a16:creationId xmlns:a16="http://schemas.microsoft.com/office/drawing/2014/main" id="{7840A544-97EA-80FC-5DA4-B4F17EE140D4}"/>
              </a:ext>
            </a:extLst>
          </p:cNvPr>
          <p:cNvSpPr txBox="1"/>
          <p:nvPr/>
        </p:nvSpPr>
        <p:spPr>
          <a:xfrm>
            <a:off x="8210350" y="5552167"/>
            <a:ext cx="2569946" cy="369332"/>
          </a:xfrm>
          <a:prstGeom prst="rect">
            <a:avLst/>
          </a:prstGeom>
          <a:noFill/>
        </p:spPr>
        <p:txBody>
          <a:bodyPr wrap="square" rtlCol="0">
            <a:spAutoFit/>
          </a:bodyPr>
          <a:lstStyle/>
          <a:p>
            <a:r>
              <a:rPr lang="en-IN" b="1" dirty="0"/>
              <a:t>Spark Components</a:t>
            </a:r>
          </a:p>
        </p:txBody>
      </p:sp>
    </p:spTree>
    <p:extLst>
      <p:ext uri="{BB962C8B-B14F-4D97-AF65-F5344CB8AC3E}">
        <p14:creationId xmlns:p14="http://schemas.microsoft.com/office/powerpoint/2010/main" val="1314000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C212-C7FC-FF4A-6F33-380DC3A673F2}"/>
              </a:ext>
            </a:extLst>
          </p:cNvPr>
          <p:cNvSpPr>
            <a:spLocks noGrp="1"/>
          </p:cNvSpPr>
          <p:nvPr>
            <p:ph type="title"/>
          </p:nvPr>
        </p:nvSpPr>
        <p:spPr>
          <a:xfrm>
            <a:off x="1294362" y="720844"/>
            <a:ext cx="9603275" cy="1049235"/>
          </a:xfrm>
        </p:spPr>
        <p:txBody>
          <a:bodyPr>
            <a:normAutofit/>
          </a:bodyPr>
          <a:lstStyle/>
          <a:p>
            <a:pPr algn="ctr"/>
            <a:r>
              <a:rPr lang="en-IN" sz="4000" b="1" dirty="0"/>
              <a:t>Scenario 1 (contd..)</a:t>
            </a:r>
          </a:p>
        </p:txBody>
      </p:sp>
      <p:sp>
        <p:nvSpPr>
          <p:cNvPr id="3" name="Content Placeholder 2">
            <a:extLst>
              <a:ext uri="{FF2B5EF4-FFF2-40B4-BE49-F238E27FC236}">
                <a16:creationId xmlns:a16="http://schemas.microsoft.com/office/drawing/2014/main" id="{5EBA418C-8411-6190-2FB6-13AD656EC483}"/>
              </a:ext>
            </a:extLst>
          </p:cNvPr>
          <p:cNvSpPr>
            <a:spLocks noGrp="1"/>
          </p:cNvSpPr>
          <p:nvPr>
            <p:ph idx="1"/>
          </p:nvPr>
        </p:nvSpPr>
        <p:spPr>
          <a:xfrm>
            <a:off x="5391054" y="1441321"/>
            <a:ext cx="6800946" cy="4224452"/>
          </a:xfrm>
        </p:spPr>
        <p:txBody>
          <a:bodyPr>
            <a:normAutofit fontScale="85000" lnSpcReduction="20000"/>
          </a:bodyPr>
          <a:lstStyle/>
          <a:p>
            <a:pPr algn="just"/>
            <a:r>
              <a:rPr lang="en-US" dirty="0">
                <a:latin typeface="Arial" panose="020B0604020202020204" pitchFamily="34" charset="0"/>
                <a:cs typeface="Arial" panose="020B0604020202020204" pitchFamily="34" charset="0"/>
              </a:rPr>
              <a:t>In the context of Spark SQL, the Spark Web UI remains a valuable tool for monitoring and optimizing Spark SQL queries and jobs.</a:t>
            </a:r>
          </a:p>
          <a:p>
            <a:pPr algn="just"/>
            <a:r>
              <a:rPr lang="en-US" dirty="0">
                <a:latin typeface="Arial" panose="020B0604020202020204" pitchFamily="34" charset="0"/>
                <a:cs typeface="Arial" panose="020B0604020202020204" pitchFamily="34" charset="0"/>
              </a:rPr>
              <a:t>For Spark SQL queries, the Spark Web UI includes statistics related to the SQL execution. This is valuable for understanding the performance characteristics of your SQL queries.</a:t>
            </a:r>
          </a:p>
          <a:p>
            <a:pPr algn="just"/>
            <a:r>
              <a:rPr lang="en-US" dirty="0">
                <a:latin typeface="Arial" panose="020B0604020202020204" pitchFamily="34" charset="0"/>
                <a:cs typeface="Arial" panose="020B0604020202020204" pitchFamily="34" charset="0"/>
              </a:rPr>
              <a:t>The Directed Acyclic Graph (DAG) visualization in the Web UI provides a graphical representation of the execution plan for Spark SQL queries. </a:t>
            </a:r>
          </a:p>
          <a:p>
            <a:pPr algn="just"/>
            <a:r>
              <a:rPr lang="en-US" dirty="0">
                <a:latin typeface="Arial" panose="020B0604020202020204" pitchFamily="34" charset="0"/>
                <a:cs typeface="Arial" panose="020B0604020202020204" pitchFamily="34" charset="0"/>
              </a:rPr>
              <a:t>Spark SQL queries are executed by Spark executors on worker nodes. </a:t>
            </a:r>
          </a:p>
          <a:p>
            <a:pPr algn="just"/>
            <a:r>
              <a:rPr lang="en-US" dirty="0">
                <a:latin typeface="Arial" panose="020B0604020202020204" pitchFamily="34" charset="0"/>
                <a:cs typeface="Arial" panose="020B0604020202020204" pitchFamily="34" charset="0"/>
              </a:rPr>
              <a:t>The Spark Web UI provides information about the resource usage of these executors, helping you optimize the configuration for better performance.</a:t>
            </a:r>
          </a:p>
          <a:p>
            <a:endParaRPr lang="en-IN" dirty="0"/>
          </a:p>
        </p:txBody>
      </p:sp>
      <p:pic>
        <p:nvPicPr>
          <p:cNvPr id="5" name="Picture 4">
            <a:extLst>
              <a:ext uri="{FF2B5EF4-FFF2-40B4-BE49-F238E27FC236}">
                <a16:creationId xmlns:a16="http://schemas.microsoft.com/office/drawing/2014/main" id="{FAD3EF1D-EE4F-60A2-1F02-EDD6FB7D04D6}"/>
              </a:ext>
            </a:extLst>
          </p:cNvPr>
          <p:cNvPicPr>
            <a:picLocks noChangeAspect="1"/>
          </p:cNvPicPr>
          <p:nvPr/>
        </p:nvPicPr>
        <p:blipFill>
          <a:blip r:embed="rId2"/>
          <a:stretch>
            <a:fillRect/>
          </a:stretch>
        </p:blipFill>
        <p:spPr>
          <a:xfrm>
            <a:off x="82512" y="1452415"/>
            <a:ext cx="5267536" cy="4310111"/>
          </a:xfrm>
          <a:prstGeom prst="rect">
            <a:avLst/>
          </a:prstGeom>
        </p:spPr>
      </p:pic>
      <p:sp>
        <p:nvSpPr>
          <p:cNvPr id="6" name="TextBox 5">
            <a:extLst>
              <a:ext uri="{FF2B5EF4-FFF2-40B4-BE49-F238E27FC236}">
                <a16:creationId xmlns:a16="http://schemas.microsoft.com/office/drawing/2014/main" id="{1FA0BCB9-FEF1-3F82-A275-D165E44C0D6A}"/>
              </a:ext>
            </a:extLst>
          </p:cNvPr>
          <p:cNvSpPr txBox="1"/>
          <p:nvPr/>
        </p:nvSpPr>
        <p:spPr>
          <a:xfrm>
            <a:off x="1680646" y="5774443"/>
            <a:ext cx="2417780" cy="369332"/>
          </a:xfrm>
          <a:prstGeom prst="rect">
            <a:avLst/>
          </a:prstGeom>
          <a:noFill/>
        </p:spPr>
        <p:txBody>
          <a:bodyPr wrap="square" rtlCol="0">
            <a:spAutoFit/>
          </a:bodyPr>
          <a:lstStyle/>
          <a:p>
            <a:r>
              <a:rPr lang="en-IN" b="1" dirty="0"/>
              <a:t>Web UI Environment  </a:t>
            </a:r>
          </a:p>
        </p:txBody>
      </p:sp>
    </p:spTree>
    <p:extLst>
      <p:ext uri="{BB962C8B-B14F-4D97-AF65-F5344CB8AC3E}">
        <p14:creationId xmlns:p14="http://schemas.microsoft.com/office/powerpoint/2010/main" val="2120272597"/>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80EB-93D2-8208-CDEE-6ACCF395F215}"/>
              </a:ext>
            </a:extLst>
          </p:cNvPr>
          <p:cNvSpPr>
            <a:spLocks noGrp="1"/>
          </p:cNvSpPr>
          <p:nvPr>
            <p:ph type="title"/>
          </p:nvPr>
        </p:nvSpPr>
        <p:spPr>
          <a:xfrm>
            <a:off x="250257" y="799321"/>
            <a:ext cx="12108581" cy="798474"/>
          </a:xfrm>
        </p:spPr>
        <p:txBody>
          <a:bodyPr>
            <a:normAutofit fontScale="90000"/>
          </a:bodyPr>
          <a:lstStyle/>
          <a:p>
            <a:r>
              <a:rPr lang="en-IN" sz="4000" b="1" dirty="0"/>
              <a:t>OPTIMIZED QUERY EXECUTION (SCENARIO 2 CONTD..)</a:t>
            </a:r>
          </a:p>
        </p:txBody>
      </p:sp>
      <p:sp>
        <p:nvSpPr>
          <p:cNvPr id="3" name="Content Placeholder 2">
            <a:extLst>
              <a:ext uri="{FF2B5EF4-FFF2-40B4-BE49-F238E27FC236}">
                <a16:creationId xmlns:a16="http://schemas.microsoft.com/office/drawing/2014/main" id="{C19F13B8-AC46-034D-6AED-167E759E9EE6}"/>
              </a:ext>
            </a:extLst>
          </p:cNvPr>
          <p:cNvSpPr>
            <a:spLocks noGrp="1"/>
          </p:cNvSpPr>
          <p:nvPr>
            <p:ph idx="1"/>
          </p:nvPr>
        </p:nvSpPr>
        <p:spPr>
          <a:xfrm>
            <a:off x="356136" y="1703672"/>
            <a:ext cx="11300058" cy="4254366"/>
          </a:xfrm>
        </p:spPr>
        <p:txBody>
          <a:bodyPr>
            <a:normAutofit fontScale="92500" lnSpcReduction="10000"/>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A number of basic actions that are essential for effective query execution are included in the execution plan of query. </a:t>
            </a:r>
          </a:p>
          <a:p>
            <a:r>
              <a:rPr lang="en-IN" sz="1800" dirty="0">
                <a:latin typeface="Arial" panose="020B0604020202020204" pitchFamily="34" charset="0"/>
                <a:ea typeface="Calibri" panose="020F0502020204030204" pitchFamily="34" charset="0"/>
                <a:cs typeface="Arial" panose="020B0604020202020204" pitchFamily="34" charset="0"/>
              </a:rPr>
              <a:t>After, optimizing the logical plan, the optimizer generates multiple physical plans, and finally elects the most optimized plan based on cost model.</a:t>
            </a:r>
          </a:p>
          <a:p>
            <a:r>
              <a:rPr lang="en-US" sz="1800" dirty="0">
                <a:latin typeface="Arial" panose="020B0604020202020204" pitchFamily="34" charset="0"/>
                <a:ea typeface="Calibri" panose="020F0502020204030204" pitchFamily="34" charset="0"/>
                <a:cs typeface="Arial" panose="020B0604020202020204" pitchFamily="34" charset="0"/>
              </a:rPr>
              <a:t>Catalyst optimizer goes through a series of rule-based transformations, </a:t>
            </a:r>
            <a:r>
              <a:rPr lang="en-IN" sz="1800" dirty="0">
                <a:latin typeface="Arial" panose="020B0604020202020204" pitchFamily="34" charset="0"/>
                <a:ea typeface="Calibri" panose="020F0502020204030204" pitchFamily="34" charset="0"/>
                <a:cs typeface="Arial" panose="020B0604020202020204" pitchFamily="34" charset="0"/>
              </a:rPr>
              <a:t>to convert logical plan into physical plan, </a:t>
            </a:r>
            <a:r>
              <a:rPr lang="en-US" sz="1800" dirty="0">
                <a:latin typeface="Arial" panose="020B0604020202020204" pitchFamily="34" charset="0"/>
                <a:ea typeface="Calibri" panose="020F0502020204030204" pitchFamily="34" charset="0"/>
                <a:cs typeface="Arial" panose="020B0604020202020204" pitchFamily="34" charset="0"/>
              </a:rPr>
              <a:t>that is more efficient to execute on a distributed cluster</a:t>
            </a:r>
          </a:p>
          <a:p>
            <a:r>
              <a:rPr lang="en-US" sz="1800" dirty="0">
                <a:latin typeface="Arial" panose="020B0604020202020204" pitchFamily="34" charset="0"/>
                <a:cs typeface="Arial" panose="020B0604020202020204" pitchFamily="34" charset="0"/>
              </a:rPr>
              <a:t>The optimizer takes into account statistics about the data and the cluster's characteristics to make informed decisions about the most efficient way to execute the query</a:t>
            </a:r>
            <a:r>
              <a:rPr lang="en-US" dirty="0">
                <a:latin typeface="Arial" panose="020B0604020202020204" pitchFamily="34" charset="0"/>
                <a:cs typeface="Arial" panose="020B0604020202020204" pitchFamily="34" charset="0"/>
              </a:rPr>
              <a:t>. </a:t>
            </a:r>
          </a:p>
          <a:p>
            <a:pPr algn="just"/>
            <a:r>
              <a:rPr lang="en-US" sz="1800" dirty="0">
                <a:latin typeface="Arial" panose="020B0604020202020204" pitchFamily="34" charset="0"/>
                <a:cs typeface="Arial" panose="020B0604020202020204" pitchFamily="34" charset="0"/>
              </a:rPr>
              <a:t>Optimizations related to data partitioning and shuffling are crucial for performance. In some cases, the optimizer may employ code generation techniques to dynamically generate bytecode for specific tasks.</a:t>
            </a:r>
          </a:p>
          <a:p>
            <a:pPr algn="just"/>
            <a:r>
              <a:rPr lang="en-US" sz="1800" dirty="0">
                <a:latin typeface="Arial" panose="020B0604020202020204" pitchFamily="34" charset="0"/>
                <a:cs typeface="Arial" panose="020B0604020202020204" pitchFamily="34" charset="0"/>
              </a:rPr>
              <a:t>The optimizer may decide to cache intermediate results or broadcast small datasets to optimize subsequent stages of the query.</a:t>
            </a:r>
          </a:p>
          <a:p>
            <a:pPr algn="just"/>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04204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B152-E711-E9CE-770C-1DEA8569B0E3}"/>
              </a:ext>
            </a:extLst>
          </p:cNvPr>
          <p:cNvSpPr>
            <a:spLocks noGrp="1"/>
          </p:cNvSpPr>
          <p:nvPr>
            <p:ph type="title"/>
          </p:nvPr>
        </p:nvSpPr>
        <p:spPr/>
        <p:txBody>
          <a:bodyPr>
            <a:normAutofit/>
          </a:bodyPr>
          <a:lstStyle/>
          <a:p>
            <a:pPr algn="ctr"/>
            <a:r>
              <a:rPr lang="en-IN" sz="4000" b="1" dirty="0"/>
              <a:t>OVERVIEW</a:t>
            </a:r>
          </a:p>
        </p:txBody>
      </p:sp>
      <p:sp>
        <p:nvSpPr>
          <p:cNvPr id="3" name="Content Placeholder 2">
            <a:extLst>
              <a:ext uri="{FF2B5EF4-FFF2-40B4-BE49-F238E27FC236}">
                <a16:creationId xmlns:a16="http://schemas.microsoft.com/office/drawing/2014/main" id="{3E8449A8-9921-29F9-7C3D-3FD048987183}"/>
              </a:ext>
            </a:extLst>
          </p:cNvPr>
          <p:cNvSpPr>
            <a:spLocks noGrp="1"/>
          </p:cNvSpPr>
          <p:nvPr>
            <p:ph idx="1"/>
          </p:nvPr>
        </p:nvSpPr>
        <p:spPr>
          <a:xfrm>
            <a:off x="4206240" y="2025357"/>
            <a:ext cx="7748337" cy="3836428"/>
          </a:xfrm>
        </p:spPr>
        <p:txBody>
          <a:bodyPr>
            <a:normAutofit/>
          </a:bodyPr>
          <a:lstStyle/>
          <a:p>
            <a:pPr algn="just"/>
            <a:r>
              <a:rPr lang="en-US" sz="2200" dirty="0">
                <a:latin typeface="Arial" panose="020B0604020202020204" pitchFamily="34" charset="0"/>
                <a:cs typeface="Arial" panose="020B0604020202020204" pitchFamily="34" charset="0"/>
              </a:rPr>
              <a:t>In this project, we've explored how Spark SQL handles both structured and unstructured data.</a:t>
            </a:r>
          </a:p>
          <a:p>
            <a:pPr algn="just"/>
            <a:r>
              <a:rPr lang="en-US" sz="2200" dirty="0">
                <a:latin typeface="Arial" panose="020B0604020202020204" pitchFamily="34" charset="0"/>
                <a:cs typeface="Arial" panose="020B0604020202020204" pitchFamily="34" charset="0"/>
              </a:rPr>
              <a:t>Through two practical scenarios, we'll walk you through the journey of query processing,  highlighting the brilliance of the Catalyst Optimizer.</a:t>
            </a:r>
          </a:p>
          <a:p>
            <a:pPr algn="just"/>
            <a:r>
              <a:rPr lang="en-US" sz="2200" dirty="0">
                <a:latin typeface="Arial" panose="020B0604020202020204" pitchFamily="34" charset="0"/>
                <a:cs typeface="Arial" panose="020B0604020202020204" pitchFamily="34" charset="0"/>
              </a:rPr>
              <a:t>In addition, we performed query runtime analysis by comparing spark SQL with HQL</a:t>
            </a:r>
          </a:p>
          <a:p>
            <a:endParaRPr lang="en-IN" dirty="0"/>
          </a:p>
        </p:txBody>
      </p:sp>
      <p:pic>
        <p:nvPicPr>
          <p:cNvPr id="5" name="Picture 4">
            <a:extLst>
              <a:ext uri="{FF2B5EF4-FFF2-40B4-BE49-F238E27FC236}">
                <a16:creationId xmlns:a16="http://schemas.microsoft.com/office/drawing/2014/main" id="{1D3F2CA3-0963-2854-53F2-4312627AC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146" y="2002559"/>
            <a:ext cx="3295650" cy="3295650"/>
          </a:xfrm>
          <a:prstGeom prst="rect">
            <a:avLst/>
          </a:prstGeom>
        </p:spPr>
      </p:pic>
    </p:spTree>
    <p:extLst>
      <p:ext uri="{BB962C8B-B14F-4D97-AF65-F5344CB8AC3E}">
        <p14:creationId xmlns:p14="http://schemas.microsoft.com/office/powerpoint/2010/main" val="3264399251"/>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668C-4E0B-71DD-EA86-345DD3A51845}"/>
              </a:ext>
            </a:extLst>
          </p:cNvPr>
          <p:cNvSpPr>
            <a:spLocks noGrp="1"/>
          </p:cNvSpPr>
          <p:nvPr>
            <p:ph type="title"/>
          </p:nvPr>
        </p:nvSpPr>
        <p:spPr/>
        <p:txBody>
          <a:bodyPr>
            <a:normAutofit fontScale="90000"/>
          </a:bodyPr>
          <a:lstStyle/>
          <a:p>
            <a:pPr algn="ctr"/>
            <a:r>
              <a:rPr lang="en-IN" sz="4000" b="1" dirty="0"/>
              <a:t>PHYSICAL PLAN FOR FILTER JOIN QUERY</a:t>
            </a:r>
          </a:p>
        </p:txBody>
      </p:sp>
      <p:sp>
        <p:nvSpPr>
          <p:cNvPr id="3" name="Content Placeholder 2">
            <a:extLst>
              <a:ext uri="{FF2B5EF4-FFF2-40B4-BE49-F238E27FC236}">
                <a16:creationId xmlns:a16="http://schemas.microsoft.com/office/drawing/2014/main" id="{655B9F34-D798-62C8-2A98-5FEF3D1D3142}"/>
              </a:ext>
            </a:extLst>
          </p:cNvPr>
          <p:cNvSpPr>
            <a:spLocks noGrp="1"/>
          </p:cNvSpPr>
          <p:nvPr>
            <p:ph idx="1"/>
          </p:nvPr>
        </p:nvSpPr>
        <p:spPr>
          <a:xfrm>
            <a:off x="308008" y="1674796"/>
            <a:ext cx="5428649" cy="4379495"/>
          </a:xfrm>
        </p:spPr>
        <p:txBody>
          <a:bodyPr>
            <a:normAutofit fontScale="92500" lnSpcReduction="10000"/>
          </a:bodyPr>
          <a:lstStyle/>
          <a:p>
            <a:pPr algn="just"/>
            <a:r>
              <a:rPr lang="en-US" sz="1600" dirty="0">
                <a:latin typeface="Arial" panose="020B0604020202020204" pitchFamily="34" charset="0"/>
                <a:cs typeface="Arial" panose="020B0604020202020204" pitchFamily="34" charset="0"/>
              </a:rPr>
              <a:t>The physical plan aims to minimize the amount of data movement during the execution of operations like joins and aggregations.</a:t>
            </a:r>
          </a:p>
          <a:p>
            <a:pPr algn="just"/>
            <a:r>
              <a:rPr lang="en-US" sz="1600" dirty="0">
                <a:latin typeface="Arial" panose="020B0604020202020204" pitchFamily="34" charset="0"/>
                <a:cs typeface="Arial" panose="020B0604020202020204" pitchFamily="34" charset="0"/>
              </a:rPr>
              <a:t>The "Filter" procedure starts by reading the "listoforders" table and selecting entries where the "Order Date" is January and not null. </a:t>
            </a:r>
          </a:p>
          <a:p>
            <a:pPr algn="just"/>
            <a:r>
              <a:rPr lang="en-US" sz="1600" dirty="0">
                <a:latin typeface="Arial" panose="020B0604020202020204" pitchFamily="34" charset="0"/>
                <a:cs typeface="Arial" panose="020B0604020202020204" pitchFamily="34" charset="0"/>
              </a:rPr>
              <a:t>Broadcasting this filtered data improves data distribution across worker nodes for parallel processing; this is known as "BroadcastExchange." </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In order to reduce data shuffling and enhance efficiency, the next phases use "BroadcastHashJoin" procedures, in which records with matching keys are effectively connected using hash algorithms. </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D3216EA2-AB51-91C2-1A85-C95B9EC277DB}"/>
              </a:ext>
            </a:extLst>
          </p:cNvPr>
          <p:cNvPicPr>
            <a:picLocks noChangeAspect="1"/>
          </p:cNvPicPr>
          <p:nvPr/>
        </p:nvPicPr>
        <p:blipFill>
          <a:blip r:embed="rId2"/>
          <a:stretch>
            <a:fillRect/>
          </a:stretch>
        </p:blipFill>
        <p:spPr>
          <a:xfrm>
            <a:off x="5890661" y="1674796"/>
            <a:ext cx="6102417" cy="4379495"/>
          </a:xfrm>
          <a:prstGeom prst="rect">
            <a:avLst/>
          </a:prstGeom>
        </p:spPr>
      </p:pic>
      <p:sp>
        <p:nvSpPr>
          <p:cNvPr id="8" name="Rectangle 7">
            <a:extLst>
              <a:ext uri="{FF2B5EF4-FFF2-40B4-BE49-F238E27FC236}">
                <a16:creationId xmlns:a16="http://schemas.microsoft.com/office/drawing/2014/main" id="{6E33F38E-2E49-77AC-B0AC-1CA3F561BE2E}"/>
              </a:ext>
            </a:extLst>
          </p:cNvPr>
          <p:cNvSpPr/>
          <p:nvPr/>
        </p:nvSpPr>
        <p:spPr>
          <a:xfrm>
            <a:off x="6574055" y="3308684"/>
            <a:ext cx="4360244" cy="240631"/>
          </a:xfrm>
          <a:prstGeom prst="rect">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BE2D08C-ED4D-5189-D7D9-20BC868FE68B}"/>
              </a:ext>
            </a:extLst>
          </p:cNvPr>
          <p:cNvSpPr/>
          <p:nvPr/>
        </p:nvSpPr>
        <p:spPr>
          <a:xfrm>
            <a:off x="6468177" y="4023360"/>
            <a:ext cx="4360244" cy="240631"/>
          </a:xfrm>
          <a:prstGeom prst="rect">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0495D0C-A7F1-C88C-D3B1-14FDF8C558DF}"/>
              </a:ext>
            </a:extLst>
          </p:cNvPr>
          <p:cNvSpPr/>
          <p:nvPr/>
        </p:nvSpPr>
        <p:spPr>
          <a:xfrm>
            <a:off x="5890661" y="4687503"/>
            <a:ext cx="6102417" cy="394636"/>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06FB1E3-245E-48E5-BFE6-0AC4C2320967}"/>
              </a:ext>
            </a:extLst>
          </p:cNvPr>
          <p:cNvSpPr/>
          <p:nvPr/>
        </p:nvSpPr>
        <p:spPr>
          <a:xfrm>
            <a:off x="5890661" y="2377440"/>
            <a:ext cx="6102417" cy="394636"/>
          </a:xfrm>
          <a:prstGeom prst="round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3AC016F5-9AFA-D405-5E29-8737B8945920}"/>
              </a:ext>
            </a:extLst>
          </p:cNvPr>
          <p:cNvCxnSpPr>
            <a:stCxn id="13" idx="1"/>
          </p:cNvCxnSpPr>
          <p:nvPr/>
        </p:nvCxnSpPr>
        <p:spPr>
          <a:xfrm flipH="1">
            <a:off x="5062888" y="2574758"/>
            <a:ext cx="827773" cy="188173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0CA816-C242-5BE4-917C-F846F9100472}"/>
              </a:ext>
            </a:extLst>
          </p:cNvPr>
          <p:cNvCxnSpPr>
            <a:stCxn id="8" idx="1"/>
          </p:cNvCxnSpPr>
          <p:nvPr/>
        </p:nvCxnSpPr>
        <p:spPr>
          <a:xfrm flipH="1" flipV="1">
            <a:off x="4109987" y="3051208"/>
            <a:ext cx="2464068" cy="37779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57A684-B196-22F8-8878-9489653E8F9B}"/>
              </a:ext>
            </a:extLst>
          </p:cNvPr>
          <p:cNvCxnSpPr>
            <a:cxnSpLocks/>
            <a:stCxn id="9" idx="1"/>
          </p:cNvCxnSpPr>
          <p:nvPr/>
        </p:nvCxnSpPr>
        <p:spPr>
          <a:xfrm flipH="1" flipV="1">
            <a:off x="4156509" y="3051208"/>
            <a:ext cx="2311668" cy="109246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EA3E239-C158-B5C0-9769-6696EC3392AB}"/>
              </a:ext>
            </a:extLst>
          </p:cNvPr>
          <p:cNvCxnSpPr>
            <a:stCxn id="11" idx="1"/>
          </p:cNvCxnSpPr>
          <p:nvPr/>
        </p:nvCxnSpPr>
        <p:spPr>
          <a:xfrm flipH="1" flipV="1">
            <a:off x="2752825" y="4143676"/>
            <a:ext cx="3137836" cy="74114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17070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4A06-88C3-9C9C-423C-691A4B21C88A}"/>
              </a:ext>
            </a:extLst>
          </p:cNvPr>
          <p:cNvSpPr>
            <a:spLocks noGrp="1"/>
          </p:cNvSpPr>
          <p:nvPr>
            <p:ph type="title"/>
          </p:nvPr>
        </p:nvSpPr>
        <p:spPr/>
        <p:txBody>
          <a:bodyPr>
            <a:normAutofit/>
          </a:bodyPr>
          <a:lstStyle/>
          <a:p>
            <a:pPr algn="ctr"/>
            <a:r>
              <a:rPr lang="en-IN" sz="4000" b="1" dirty="0"/>
              <a:t>OPTIMIZED PHYSICAL PLAN (CONTD…)</a:t>
            </a:r>
          </a:p>
        </p:txBody>
      </p:sp>
      <p:sp>
        <p:nvSpPr>
          <p:cNvPr id="3" name="Content Placeholder 2">
            <a:extLst>
              <a:ext uri="{FF2B5EF4-FFF2-40B4-BE49-F238E27FC236}">
                <a16:creationId xmlns:a16="http://schemas.microsoft.com/office/drawing/2014/main" id="{0B861BC8-5F4D-2B38-A9F4-8EE5214B4C0E}"/>
              </a:ext>
            </a:extLst>
          </p:cNvPr>
          <p:cNvSpPr>
            <a:spLocks noGrp="1"/>
          </p:cNvSpPr>
          <p:nvPr>
            <p:ph idx="1"/>
          </p:nvPr>
        </p:nvSpPr>
        <p:spPr>
          <a:xfrm>
            <a:off x="471638" y="1809549"/>
            <a:ext cx="10934299" cy="4004110"/>
          </a:xfrm>
        </p:spPr>
        <p:txBody>
          <a:bodyPr>
            <a:normAutofit/>
          </a:bodyPr>
          <a:lstStyle/>
          <a:p>
            <a:pPr algn="just"/>
            <a:r>
              <a:rPr lang="en-IN" sz="2200" dirty="0">
                <a:effectLst/>
                <a:latin typeface="Arial" panose="020B0604020202020204" pitchFamily="34" charset="0"/>
                <a:ea typeface="Calibri" panose="020F0502020204030204" pitchFamily="34" charset="0"/>
                <a:cs typeface="Arial" panose="020B0604020202020204" pitchFamily="34" charset="0"/>
              </a:rPr>
              <a:t>Furthermore, there are 'Project' procedures that designate particular columns for the output. </a:t>
            </a:r>
          </a:p>
          <a:p>
            <a:pPr algn="just"/>
            <a:r>
              <a:rPr lang="en-IN" sz="2200" dirty="0">
                <a:effectLst/>
                <a:latin typeface="Arial" panose="020B0604020202020204" pitchFamily="34" charset="0"/>
                <a:ea typeface="Calibri" panose="020F0502020204030204" pitchFamily="34" charset="0"/>
                <a:cs typeface="Arial" panose="020B0604020202020204" pitchFamily="34" charset="0"/>
              </a:rPr>
              <a:t>The plan consists of many 'Filter' operations that refine datasets according to predetermined criteria.</a:t>
            </a:r>
            <a:endParaRPr lang="en-IN" sz="2200" dirty="0">
              <a:latin typeface="Arial" panose="020B0604020202020204" pitchFamily="34" charset="0"/>
              <a:ea typeface="Calibri" panose="020F0502020204030204" pitchFamily="34" charset="0"/>
              <a:cs typeface="Arial" panose="020B0604020202020204" pitchFamily="34" charset="0"/>
            </a:endParaRPr>
          </a:p>
          <a:p>
            <a:pPr algn="just"/>
            <a:r>
              <a:rPr lang="en-IN" sz="2200" kern="100" dirty="0">
                <a:effectLst/>
                <a:latin typeface="Arial" panose="020B0604020202020204" pitchFamily="34" charset="0"/>
                <a:ea typeface="Calibri" panose="020F0502020204030204" pitchFamily="34" charset="0"/>
                <a:cs typeface="Arial" panose="020B0604020202020204" pitchFamily="34" charset="0"/>
              </a:rPr>
              <a:t>An '</a:t>
            </a:r>
            <a:r>
              <a:rPr lang="en-IN" sz="2200" kern="100" dirty="0" err="1">
                <a:effectLst/>
                <a:latin typeface="Arial" panose="020B0604020202020204" pitchFamily="34" charset="0"/>
                <a:ea typeface="Calibri" panose="020F0502020204030204" pitchFamily="34" charset="0"/>
                <a:cs typeface="Arial" panose="020B0604020202020204" pitchFamily="34" charset="0"/>
              </a:rPr>
              <a:t>AdaptiveSparkPlan</a:t>
            </a:r>
            <a:r>
              <a:rPr lang="en-IN" sz="2200" kern="100" dirty="0">
                <a:effectLst/>
                <a:latin typeface="Arial" panose="020B0604020202020204" pitchFamily="34" charset="0"/>
                <a:ea typeface="Calibri" panose="020F0502020204030204" pitchFamily="34" charset="0"/>
                <a:cs typeface="Arial" panose="020B0604020202020204" pitchFamily="34" charset="0"/>
              </a:rPr>
              <a:t>' is employed, indicating adaptability to optimize the plan further based on runtime statistics, ensuring efficient execution.</a:t>
            </a:r>
          </a:p>
          <a:p>
            <a:pPr algn="just"/>
            <a:r>
              <a:rPr lang="en-IN" sz="2200" dirty="0">
                <a:latin typeface="Arial" panose="020B0604020202020204" pitchFamily="34" charset="0"/>
                <a:ea typeface="Calibri" panose="020F0502020204030204" pitchFamily="34" charset="0"/>
                <a:cs typeface="Arial" panose="020B0604020202020204" pitchFamily="34" charset="0"/>
              </a:rPr>
              <a:t>After adapting an optimized plan, the plan will forwarded to the RDD’s (Resilient Distributed Datasets) for execution of data retrieving process.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12331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E557C-AD58-FF36-4D30-48BFBBF37E2A}"/>
              </a:ext>
            </a:extLst>
          </p:cNvPr>
          <p:cNvSpPr>
            <a:spLocks noGrp="1"/>
          </p:cNvSpPr>
          <p:nvPr>
            <p:ph type="title"/>
          </p:nvPr>
        </p:nvSpPr>
        <p:spPr>
          <a:xfrm>
            <a:off x="897669" y="789694"/>
            <a:ext cx="10396661" cy="1049235"/>
          </a:xfrm>
        </p:spPr>
        <p:txBody>
          <a:bodyPr>
            <a:normAutofit fontScale="90000"/>
          </a:bodyPr>
          <a:lstStyle/>
          <a:p>
            <a:pPr algn="ctr"/>
            <a:r>
              <a:rPr lang="en-IN" sz="4000" b="1" dirty="0"/>
              <a:t>RESILIENT DISTRIBUTED DATASTRUCTERS (RDD’s)</a:t>
            </a:r>
          </a:p>
        </p:txBody>
      </p:sp>
      <p:sp>
        <p:nvSpPr>
          <p:cNvPr id="3" name="Content Placeholder 2">
            <a:extLst>
              <a:ext uri="{FF2B5EF4-FFF2-40B4-BE49-F238E27FC236}">
                <a16:creationId xmlns:a16="http://schemas.microsoft.com/office/drawing/2014/main" id="{91CCF6D4-B39B-0B62-62DE-023E4D3C6F6D}"/>
              </a:ext>
            </a:extLst>
          </p:cNvPr>
          <p:cNvSpPr>
            <a:spLocks noGrp="1"/>
          </p:cNvSpPr>
          <p:nvPr>
            <p:ph idx="1"/>
          </p:nvPr>
        </p:nvSpPr>
        <p:spPr>
          <a:xfrm>
            <a:off x="5226518" y="1713296"/>
            <a:ext cx="6862813" cy="4167739"/>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(RDDs) are the fundamental data abstraction representing distributed collections of objects across a cluster.</a:t>
            </a:r>
          </a:p>
          <a:p>
            <a:pPr algn="just"/>
            <a:r>
              <a:rPr lang="en-US" dirty="0">
                <a:latin typeface="Arial" panose="020B0604020202020204" pitchFamily="34" charset="0"/>
                <a:cs typeface="Arial" panose="020B0604020202020204" pitchFamily="34" charset="0"/>
              </a:rPr>
              <a:t>The results of individual tasks from physical plan are aggregated to produce the final result. This may involve shuffling data across the network, especially in operations like groupBy, join, or reduceByKey.</a:t>
            </a:r>
          </a:p>
          <a:p>
            <a:pPr algn="just"/>
            <a:r>
              <a:rPr lang="en-US" dirty="0">
                <a:latin typeface="Arial" panose="020B0604020202020204" pitchFamily="34" charset="0"/>
                <a:cs typeface="Arial" panose="020B0604020202020204" pitchFamily="34" charset="0"/>
              </a:rPr>
              <a:t>At this point, the final result is materialized as one or more RDDs, which can be stored in memory or persisted for later use.</a:t>
            </a:r>
          </a:p>
          <a:p>
            <a:pPr algn="just"/>
            <a:r>
              <a:rPr lang="en-US" dirty="0">
                <a:latin typeface="Arial" panose="020B0604020202020204" pitchFamily="34" charset="0"/>
                <a:cs typeface="Arial" panose="020B0604020202020204" pitchFamily="34" charset="0"/>
              </a:rPr>
              <a:t>If any of the tasks fail during execution, Spark uses lineage information stored in the RDDs to recompute only the necessary partitions, ensuring fault tolerance.</a:t>
            </a:r>
          </a:p>
          <a:p>
            <a:endParaRPr lang="en-IN" dirty="0"/>
          </a:p>
        </p:txBody>
      </p:sp>
      <p:pic>
        <p:nvPicPr>
          <p:cNvPr id="11" name="Picture 10">
            <a:extLst>
              <a:ext uri="{FF2B5EF4-FFF2-40B4-BE49-F238E27FC236}">
                <a16:creationId xmlns:a16="http://schemas.microsoft.com/office/drawing/2014/main" id="{CB20867D-4F09-067E-6B98-05D7BB08B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47" y="2102787"/>
            <a:ext cx="4673016" cy="3250794"/>
          </a:xfrm>
          <a:prstGeom prst="rect">
            <a:avLst/>
          </a:prstGeom>
        </p:spPr>
      </p:pic>
    </p:spTree>
    <p:extLst>
      <p:ext uri="{BB962C8B-B14F-4D97-AF65-F5344CB8AC3E}">
        <p14:creationId xmlns:p14="http://schemas.microsoft.com/office/powerpoint/2010/main" val="9386190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D96C-B242-70A9-3E02-6F52562054EE}"/>
              </a:ext>
            </a:extLst>
          </p:cNvPr>
          <p:cNvSpPr>
            <a:spLocks noGrp="1"/>
          </p:cNvSpPr>
          <p:nvPr>
            <p:ph type="title"/>
          </p:nvPr>
        </p:nvSpPr>
        <p:spPr/>
        <p:txBody>
          <a:bodyPr>
            <a:normAutofit/>
          </a:bodyPr>
          <a:lstStyle/>
          <a:p>
            <a:pPr algn="ctr"/>
            <a:r>
              <a:rPr lang="en-IN" sz="4000" b="1" dirty="0"/>
              <a:t>RDD’s (Contd..)</a:t>
            </a:r>
          </a:p>
        </p:txBody>
      </p:sp>
      <p:sp>
        <p:nvSpPr>
          <p:cNvPr id="3" name="Content Placeholder 2">
            <a:extLst>
              <a:ext uri="{FF2B5EF4-FFF2-40B4-BE49-F238E27FC236}">
                <a16:creationId xmlns:a16="http://schemas.microsoft.com/office/drawing/2014/main" id="{445EC4D7-64F5-13D8-E10F-CD58B50459A0}"/>
              </a:ext>
            </a:extLst>
          </p:cNvPr>
          <p:cNvSpPr>
            <a:spLocks noGrp="1"/>
          </p:cNvSpPr>
          <p:nvPr>
            <p:ph idx="1"/>
          </p:nvPr>
        </p:nvSpPr>
        <p:spPr>
          <a:xfrm>
            <a:off x="90743" y="1703673"/>
            <a:ext cx="6358183" cy="4201004"/>
          </a:xfrm>
        </p:spPr>
        <p:txBody>
          <a:bodyPr>
            <a:normAutofit fontScale="92500" lnSpcReduction="10000"/>
          </a:bodyPr>
          <a:lstStyle/>
          <a:p>
            <a:pPr algn="just"/>
            <a:r>
              <a:rPr lang="en-US" dirty="0">
                <a:latin typeface="Arial" panose="020B0604020202020204" pitchFamily="34" charset="0"/>
                <a:cs typeface="Arial" panose="020B0604020202020204" pitchFamily="34" charset="0"/>
              </a:rPr>
              <a:t>RDDs in Spark support two types of operations: transformations and actions.</a:t>
            </a:r>
          </a:p>
          <a:p>
            <a:pPr algn="just"/>
            <a:r>
              <a:rPr lang="en-US" dirty="0">
                <a:latin typeface="Arial" panose="020B0604020202020204" pitchFamily="34" charset="0"/>
                <a:cs typeface="Arial" panose="020B0604020202020204" pitchFamily="34" charset="0"/>
              </a:rPr>
              <a:t>Transformations are operations on RDDs that create a new RDD from an existing one. </a:t>
            </a:r>
          </a:p>
          <a:p>
            <a:pPr algn="just"/>
            <a:r>
              <a:rPr lang="en-US" dirty="0">
                <a:latin typeface="Arial" panose="020B0604020202020204" pitchFamily="34" charset="0"/>
                <a:cs typeface="Arial" panose="020B0604020202020204" pitchFamily="34" charset="0"/>
              </a:rPr>
              <a:t>Actions are operations on RDDs that trigger computation and return values to the driver program or write data to an external storage system.</a:t>
            </a:r>
          </a:p>
          <a:p>
            <a:pPr algn="just"/>
            <a:r>
              <a:rPr lang="en-US" dirty="0">
                <a:latin typeface="Arial" panose="020B0604020202020204" pitchFamily="34" charset="0"/>
                <a:cs typeface="Arial" panose="020B0604020202020204" pitchFamily="34" charset="0"/>
              </a:rPr>
              <a:t>However, transformations are lazy in Spark, meaning they don't immediately compute the result. </a:t>
            </a:r>
          </a:p>
          <a:p>
            <a:pPr algn="just"/>
            <a:r>
              <a:rPr lang="en-US" dirty="0">
                <a:latin typeface="Arial" panose="020B0604020202020204" pitchFamily="34" charset="0"/>
                <a:cs typeface="Arial" panose="020B0604020202020204" pitchFamily="34" charset="0"/>
              </a:rPr>
              <a:t>Unlike transformations, actions force the execution of the transformations specified in the RDD lineage.</a:t>
            </a:r>
          </a:p>
        </p:txBody>
      </p:sp>
      <p:pic>
        <p:nvPicPr>
          <p:cNvPr id="5" name="Picture 4">
            <a:extLst>
              <a:ext uri="{FF2B5EF4-FFF2-40B4-BE49-F238E27FC236}">
                <a16:creationId xmlns:a16="http://schemas.microsoft.com/office/drawing/2014/main" id="{900B1BB9-18F2-E57A-1B48-B1527EEA6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556" y="2098307"/>
            <a:ext cx="5372114" cy="3229426"/>
          </a:xfrm>
          <a:prstGeom prst="rect">
            <a:avLst/>
          </a:prstGeom>
        </p:spPr>
      </p:pic>
    </p:spTree>
    <p:extLst>
      <p:ext uri="{BB962C8B-B14F-4D97-AF65-F5344CB8AC3E}">
        <p14:creationId xmlns:p14="http://schemas.microsoft.com/office/powerpoint/2010/main" val="65445540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52DC-A828-17B1-428D-A0389EFFD3FC}"/>
              </a:ext>
            </a:extLst>
          </p:cNvPr>
          <p:cNvSpPr>
            <a:spLocks noGrp="1"/>
          </p:cNvSpPr>
          <p:nvPr>
            <p:ph type="title"/>
          </p:nvPr>
        </p:nvSpPr>
        <p:spPr/>
        <p:txBody>
          <a:bodyPr/>
          <a:lstStyle/>
          <a:p>
            <a:pPr algn="ctr"/>
            <a:r>
              <a:rPr lang="en-IN" b="1" dirty="0"/>
              <a:t>EXPERIMENT ANALYSIS</a:t>
            </a:r>
          </a:p>
        </p:txBody>
      </p:sp>
      <p:sp>
        <p:nvSpPr>
          <p:cNvPr id="3" name="Content Placeholder 2">
            <a:extLst>
              <a:ext uri="{FF2B5EF4-FFF2-40B4-BE49-F238E27FC236}">
                <a16:creationId xmlns:a16="http://schemas.microsoft.com/office/drawing/2014/main" id="{629C61A4-A60F-5FE6-B630-779F125C5390}"/>
              </a:ext>
            </a:extLst>
          </p:cNvPr>
          <p:cNvSpPr>
            <a:spLocks noGrp="1"/>
          </p:cNvSpPr>
          <p:nvPr>
            <p:ph idx="1"/>
          </p:nvPr>
        </p:nvSpPr>
        <p:spPr>
          <a:xfrm>
            <a:off x="3449957" y="2224445"/>
            <a:ext cx="8514245" cy="3294576"/>
          </a:xfrm>
        </p:spPr>
        <p:txBody>
          <a:bodyPr>
            <a:normAutofit/>
          </a:bodyPr>
          <a:lstStyle/>
          <a:p>
            <a:pPr algn="just"/>
            <a:r>
              <a:rPr lang="en-US" dirty="0">
                <a:latin typeface="Arial" panose="020B0604020202020204" pitchFamily="34" charset="0"/>
                <a:cs typeface="Arial" panose="020B0604020202020204" pitchFamily="34" charset="0"/>
              </a:rPr>
              <a:t>Dataproc, a managed cloud service provided by Google Cloud Platform, is a platform extensively employed for conducting experiment analysis.</a:t>
            </a:r>
          </a:p>
          <a:p>
            <a:pPr algn="just"/>
            <a:r>
              <a:rPr lang="en-US" dirty="0">
                <a:latin typeface="Arial" panose="020B0604020202020204" pitchFamily="34" charset="0"/>
                <a:cs typeface="Arial" panose="020B0604020202020204" pitchFamily="34" charset="0"/>
              </a:rPr>
              <a:t>Offering managed clusters for Apache Spark and Apache Hadoop, Dataproc provides an ideal environment for executing large-scale data processing tasks and intricate analytical experiments. </a:t>
            </a:r>
          </a:p>
          <a:p>
            <a:pPr algn="just"/>
            <a:r>
              <a:rPr lang="en-US" dirty="0">
                <a:latin typeface="Arial" panose="020B0604020202020204" pitchFamily="34" charset="0"/>
                <a:cs typeface="Arial" panose="020B0604020202020204" pitchFamily="34" charset="0"/>
              </a:rPr>
              <a:t>In this study, to perform run time analysis between spark SQL and HIVE QL, Dataproc has been utilized.</a:t>
            </a:r>
          </a:p>
        </p:txBody>
      </p:sp>
      <p:pic>
        <p:nvPicPr>
          <p:cNvPr id="7" name="Picture 6">
            <a:extLst>
              <a:ext uri="{FF2B5EF4-FFF2-40B4-BE49-F238E27FC236}">
                <a16:creationId xmlns:a16="http://schemas.microsoft.com/office/drawing/2014/main" id="{C58C438F-824F-FDE1-1474-1645BCAC1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42" y="2305467"/>
            <a:ext cx="2728269" cy="2728269"/>
          </a:xfrm>
          <a:prstGeom prst="rect">
            <a:avLst/>
          </a:prstGeom>
        </p:spPr>
      </p:pic>
    </p:spTree>
    <p:extLst>
      <p:ext uri="{BB962C8B-B14F-4D97-AF65-F5344CB8AC3E}">
        <p14:creationId xmlns:p14="http://schemas.microsoft.com/office/powerpoint/2010/main" val="159426867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1DC8-1DF0-9AD3-6A0E-08F03A342547}"/>
              </a:ext>
            </a:extLst>
          </p:cNvPr>
          <p:cNvSpPr>
            <a:spLocks noGrp="1"/>
          </p:cNvSpPr>
          <p:nvPr>
            <p:ph type="title"/>
          </p:nvPr>
        </p:nvSpPr>
        <p:spPr/>
        <p:txBody>
          <a:bodyPr/>
          <a:lstStyle/>
          <a:p>
            <a:pPr algn="ctr"/>
            <a:r>
              <a:rPr lang="en-IN" b="1" dirty="0"/>
              <a:t>EXPERIMENT ANALYSIS (Contd..)</a:t>
            </a:r>
          </a:p>
        </p:txBody>
      </p:sp>
      <p:sp>
        <p:nvSpPr>
          <p:cNvPr id="3" name="Content Placeholder 2">
            <a:extLst>
              <a:ext uri="{FF2B5EF4-FFF2-40B4-BE49-F238E27FC236}">
                <a16:creationId xmlns:a16="http://schemas.microsoft.com/office/drawing/2014/main" id="{1A2FA37B-F943-A943-88D2-C02DCFB5FC96}"/>
              </a:ext>
            </a:extLst>
          </p:cNvPr>
          <p:cNvSpPr>
            <a:spLocks noGrp="1"/>
          </p:cNvSpPr>
          <p:nvPr>
            <p:ph idx="1"/>
          </p:nvPr>
        </p:nvSpPr>
        <p:spPr>
          <a:xfrm>
            <a:off x="0" y="2142892"/>
            <a:ext cx="5963549" cy="3834395"/>
          </a:xfrm>
        </p:spPr>
        <p:txBody>
          <a:bodyPr>
            <a:normAutofit fontScale="92500" lnSpcReduction="20000"/>
          </a:bodyPr>
          <a:lstStyle/>
          <a:p>
            <a:pPr algn="just"/>
            <a:r>
              <a:rPr lang="en-IN" dirty="0">
                <a:latin typeface="Arial" panose="020B0604020202020204" pitchFamily="34" charset="0"/>
                <a:cs typeface="Arial" panose="020B0604020202020204" pitchFamily="34" charset="0"/>
              </a:rPr>
              <a:t>In the research work, comparison between spark SQL, shark, and impala has been employed.</a:t>
            </a:r>
          </a:p>
          <a:p>
            <a:pPr algn="just"/>
            <a:r>
              <a:rPr lang="en-IN" dirty="0">
                <a:latin typeface="Arial" panose="020B0604020202020204" pitchFamily="34" charset="0"/>
                <a:cs typeface="Arial" panose="020B0604020202020204" pitchFamily="34" charset="0"/>
              </a:rPr>
              <a:t>As shark services are terminated by Apache, the run time analysis between spark and hive has been performed.</a:t>
            </a:r>
          </a:p>
          <a:p>
            <a:pPr algn="just"/>
            <a:r>
              <a:rPr lang="en-IN" dirty="0">
                <a:latin typeface="Arial" panose="020B0604020202020204" pitchFamily="34" charset="0"/>
                <a:cs typeface="Arial" panose="020B0604020202020204" pitchFamily="34" charset="0"/>
              </a:rPr>
              <a:t>To implement the work, cluster with 2 worker nodes has been created in the cloud and a data bucket has been created for the purpose of data storing and retrieving.</a:t>
            </a:r>
          </a:p>
          <a:p>
            <a:pPr algn="just"/>
            <a:r>
              <a:rPr lang="en-IN" dirty="0">
                <a:latin typeface="Arial" panose="020B0604020202020204" pitchFamily="34" charset="0"/>
                <a:cs typeface="Arial" panose="020B0604020202020204" pitchFamily="34" charset="0"/>
              </a:rPr>
              <a:t>By examining the results, it was clear that Apache spark SQL is faster then the HIVE.</a:t>
            </a:r>
          </a:p>
        </p:txBody>
      </p:sp>
      <p:pic>
        <p:nvPicPr>
          <p:cNvPr id="5" name="Picture 4">
            <a:extLst>
              <a:ext uri="{FF2B5EF4-FFF2-40B4-BE49-F238E27FC236}">
                <a16:creationId xmlns:a16="http://schemas.microsoft.com/office/drawing/2014/main" id="{2E2DE8A5-AA0D-C510-51E5-FDA8CD9CB143}"/>
              </a:ext>
            </a:extLst>
          </p:cNvPr>
          <p:cNvPicPr>
            <a:picLocks noChangeAspect="1"/>
          </p:cNvPicPr>
          <p:nvPr/>
        </p:nvPicPr>
        <p:blipFill>
          <a:blip r:embed="rId2"/>
          <a:stretch>
            <a:fillRect/>
          </a:stretch>
        </p:blipFill>
        <p:spPr>
          <a:xfrm>
            <a:off x="6353581" y="2135674"/>
            <a:ext cx="5365386" cy="3294576"/>
          </a:xfrm>
          <a:prstGeom prst="rect">
            <a:avLst/>
          </a:prstGeom>
        </p:spPr>
      </p:pic>
      <p:sp>
        <p:nvSpPr>
          <p:cNvPr id="6" name="TextBox 5">
            <a:extLst>
              <a:ext uri="{FF2B5EF4-FFF2-40B4-BE49-F238E27FC236}">
                <a16:creationId xmlns:a16="http://schemas.microsoft.com/office/drawing/2014/main" id="{1EC06C3E-E978-D520-B6E3-9058848A56BA}"/>
              </a:ext>
            </a:extLst>
          </p:cNvPr>
          <p:cNvSpPr txBox="1"/>
          <p:nvPr/>
        </p:nvSpPr>
        <p:spPr>
          <a:xfrm>
            <a:off x="8017844" y="5538916"/>
            <a:ext cx="2820202" cy="365760"/>
          </a:xfrm>
          <a:prstGeom prst="rect">
            <a:avLst/>
          </a:prstGeom>
          <a:noFill/>
        </p:spPr>
        <p:txBody>
          <a:bodyPr wrap="square" rtlCol="0">
            <a:spAutoFit/>
          </a:bodyPr>
          <a:lstStyle/>
          <a:p>
            <a:r>
              <a:rPr lang="en-IN" dirty="0"/>
              <a:t>Cluster Information</a:t>
            </a:r>
          </a:p>
        </p:txBody>
      </p:sp>
    </p:spTree>
    <p:extLst>
      <p:ext uri="{BB962C8B-B14F-4D97-AF65-F5344CB8AC3E}">
        <p14:creationId xmlns:p14="http://schemas.microsoft.com/office/powerpoint/2010/main" val="177247776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687B-40E4-E013-9C0E-01A336B59DE5}"/>
              </a:ext>
            </a:extLst>
          </p:cNvPr>
          <p:cNvSpPr>
            <a:spLocks noGrp="1"/>
          </p:cNvSpPr>
          <p:nvPr>
            <p:ph type="title"/>
          </p:nvPr>
        </p:nvSpPr>
        <p:spPr/>
        <p:txBody>
          <a:bodyPr/>
          <a:lstStyle/>
          <a:p>
            <a:pPr algn="ctr"/>
            <a:r>
              <a:rPr lang="en-IN" b="1" dirty="0"/>
              <a:t>EXPERIMENT ANALYSIS (Contd..)</a:t>
            </a:r>
            <a:endParaRPr lang="en-IN" dirty="0"/>
          </a:p>
        </p:txBody>
      </p:sp>
      <p:pic>
        <p:nvPicPr>
          <p:cNvPr id="4" name="Picture 3">
            <a:extLst>
              <a:ext uri="{FF2B5EF4-FFF2-40B4-BE49-F238E27FC236}">
                <a16:creationId xmlns:a16="http://schemas.microsoft.com/office/drawing/2014/main" id="{F7BF11BC-58A8-9D7F-31DB-4CD78909D3AB}"/>
              </a:ext>
            </a:extLst>
          </p:cNvPr>
          <p:cNvPicPr>
            <a:picLocks noChangeAspect="1"/>
          </p:cNvPicPr>
          <p:nvPr/>
        </p:nvPicPr>
        <p:blipFill>
          <a:blip r:embed="rId2"/>
          <a:stretch>
            <a:fillRect/>
          </a:stretch>
        </p:blipFill>
        <p:spPr>
          <a:xfrm>
            <a:off x="478589" y="1985715"/>
            <a:ext cx="4778602" cy="1907875"/>
          </a:xfrm>
          <a:prstGeom prst="rect">
            <a:avLst/>
          </a:prstGeom>
        </p:spPr>
      </p:pic>
      <p:pic>
        <p:nvPicPr>
          <p:cNvPr id="5" name="Picture 4">
            <a:extLst>
              <a:ext uri="{FF2B5EF4-FFF2-40B4-BE49-F238E27FC236}">
                <a16:creationId xmlns:a16="http://schemas.microsoft.com/office/drawing/2014/main" id="{8AF42BEC-2A42-73A8-3969-A98297FC2D6A}"/>
              </a:ext>
            </a:extLst>
          </p:cNvPr>
          <p:cNvPicPr>
            <a:picLocks noChangeAspect="1"/>
          </p:cNvPicPr>
          <p:nvPr/>
        </p:nvPicPr>
        <p:blipFill>
          <a:blip r:embed="rId3"/>
          <a:stretch>
            <a:fillRect/>
          </a:stretch>
        </p:blipFill>
        <p:spPr>
          <a:xfrm>
            <a:off x="6409452" y="1985714"/>
            <a:ext cx="4746192" cy="1907875"/>
          </a:xfrm>
          <a:prstGeom prst="rect">
            <a:avLst/>
          </a:prstGeom>
        </p:spPr>
      </p:pic>
      <p:pic>
        <p:nvPicPr>
          <p:cNvPr id="6" name="Picture 5">
            <a:extLst>
              <a:ext uri="{FF2B5EF4-FFF2-40B4-BE49-F238E27FC236}">
                <a16:creationId xmlns:a16="http://schemas.microsoft.com/office/drawing/2014/main" id="{DE25508D-4DDE-0676-800E-4BD698F84033}"/>
              </a:ext>
            </a:extLst>
          </p:cNvPr>
          <p:cNvPicPr>
            <a:picLocks noChangeAspect="1"/>
          </p:cNvPicPr>
          <p:nvPr/>
        </p:nvPicPr>
        <p:blipFill>
          <a:blip r:embed="rId4"/>
          <a:stretch>
            <a:fillRect/>
          </a:stretch>
        </p:blipFill>
        <p:spPr>
          <a:xfrm>
            <a:off x="464378" y="4487675"/>
            <a:ext cx="4698471" cy="1610276"/>
          </a:xfrm>
          <a:prstGeom prst="rect">
            <a:avLst/>
          </a:prstGeom>
        </p:spPr>
      </p:pic>
      <p:pic>
        <p:nvPicPr>
          <p:cNvPr id="7" name="Picture 6">
            <a:extLst>
              <a:ext uri="{FF2B5EF4-FFF2-40B4-BE49-F238E27FC236}">
                <a16:creationId xmlns:a16="http://schemas.microsoft.com/office/drawing/2014/main" id="{87B27650-66DF-C04E-8DB6-C128A35D04A9}"/>
              </a:ext>
            </a:extLst>
          </p:cNvPr>
          <p:cNvPicPr>
            <a:picLocks noChangeAspect="1"/>
          </p:cNvPicPr>
          <p:nvPr/>
        </p:nvPicPr>
        <p:blipFill>
          <a:blip r:embed="rId5"/>
          <a:stretch>
            <a:fillRect/>
          </a:stretch>
        </p:blipFill>
        <p:spPr>
          <a:xfrm>
            <a:off x="6471385" y="4487675"/>
            <a:ext cx="4778602" cy="1610276"/>
          </a:xfrm>
          <a:prstGeom prst="rect">
            <a:avLst/>
          </a:prstGeom>
        </p:spPr>
      </p:pic>
      <p:sp>
        <p:nvSpPr>
          <p:cNvPr id="8" name="TextBox 7">
            <a:extLst>
              <a:ext uri="{FF2B5EF4-FFF2-40B4-BE49-F238E27FC236}">
                <a16:creationId xmlns:a16="http://schemas.microsoft.com/office/drawing/2014/main" id="{789D6F20-4158-BCF3-32A1-ACB318716BD5}"/>
              </a:ext>
            </a:extLst>
          </p:cNvPr>
          <p:cNvSpPr txBox="1"/>
          <p:nvPr/>
        </p:nvSpPr>
        <p:spPr>
          <a:xfrm>
            <a:off x="464379" y="1616383"/>
            <a:ext cx="2476367" cy="369332"/>
          </a:xfrm>
          <a:prstGeom prst="rect">
            <a:avLst/>
          </a:prstGeom>
          <a:noFill/>
        </p:spPr>
        <p:txBody>
          <a:bodyPr wrap="square" rtlCol="0">
            <a:spAutoFit/>
          </a:bodyPr>
          <a:lstStyle/>
          <a:p>
            <a:r>
              <a:rPr lang="en-IN" b="1" dirty="0"/>
              <a:t>Query 1 (Spark SQL)</a:t>
            </a:r>
          </a:p>
        </p:txBody>
      </p:sp>
      <p:sp>
        <p:nvSpPr>
          <p:cNvPr id="9" name="TextBox 8">
            <a:extLst>
              <a:ext uri="{FF2B5EF4-FFF2-40B4-BE49-F238E27FC236}">
                <a16:creationId xmlns:a16="http://schemas.microsoft.com/office/drawing/2014/main" id="{42658DFA-B1F5-B953-F874-264BEF7E8F86}"/>
              </a:ext>
            </a:extLst>
          </p:cNvPr>
          <p:cNvSpPr txBox="1"/>
          <p:nvPr/>
        </p:nvSpPr>
        <p:spPr>
          <a:xfrm>
            <a:off x="6409452" y="1633227"/>
            <a:ext cx="2476367" cy="369332"/>
          </a:xfrm>
          <a:prstGeom prst="rect">
            <a:avLst/>
          </a:prstGeom>
          <a:noFill/>
        </p:spPr>
        <p:txBody>
          <a:bodyPr wrap="square" rtlCol="0">
            <a:spAutoFit/>
          </a:bodyPr>
          <a:lstStyle/>
          <a:p>
            <a:r>
              <a:rPr lang="en-IN" b="1" dirty="0"/>
              <a:t>Query 1 (Hive)</a:t>
            </a:r>
          </a:p>
        </p:txBody>
      </p:sp>
      <p:sp>
        <p:nvSpPr>
          <p:cNvPr id="10" name="TextBox 9">
            <a:extLst>
              <a:ext uri="{FF2B5EF4-FFF2-40B4-BE49-F238E27FC236}">
                <a16:creationId xmlns:a16="http://schemas.microsoft.com/office/drawing/2014/main" id="{6254E7D6-024F-6644-D919-B4A4716ADBD3}"/>
              </a:ext>
            </a:extLst>
          </p:cNvPr>
          <p:cNvSpPr txBox="1"/>
          <p:nvPr/>
        </p:nvSpPr>
        <p:spPr>
          <a:xfrm>
            <a:off x="6471385" y="4100088"/>
            <a:ext cx="2476367" cy="369332"/>
          </a:xfrm>
          <a:prstGeom prst="rect">
            <a:avLst/>
          </a:prstGeom>
          <a:noFill/>
        </p:spPr>
        <p:txBody>
          <a:bodyPr wrap="square" rtlCol="0">
            <a:spAutoFit/>
          </a:bodyPr>
          <a:lstStyle/>
          <a:p>
            <a:r>
              <a:rPr lang="en-IN" b="1" dirty="0"/>
              <a:t>Query 2 (Hive)</a:t>
            </a:r>
          </a:p>
        </p:txBody>
      </p:sp>
      <p:sp>
        <p:nvSpPr>
          <p:cNvPr id="11" name="TextBox 10">
            <a:extLst>
              <a:ext uri="{FF2B5EF4-FFF2-40B4-BE49-F238E27FC236}">
                <a16:creationId xmlns:a16="http://schemas.microsoft.com/office/drawing/2014/main" id="{FA63A8D7-9839-C6BD-C89F-8387012CAAAE}"/>
              </a:ext>
            </a:extLst>
          </p:cNvPr>
          <p:cNvSpPr txBox="1"/>
          <p:nvPr/>
        </p:nvSpPr>
        <p:spPr>
          <a:xfrm>
            <a:off x="464378" y="4100088"/>
            <a:ext cx="2476367" cy="369332"/>
          </a:xfrm>
          <a:prstGeom prst="rect">
            <a:avLst/>
          </a:prstGeom>
          <a:noFill/>
        </p:spPr>
        <p:txBody>
          <a:bodyPr wrap="square" rtlCol="0">
            <a:spAutoFit/>
          </a:bodyPr>
          <a:lstStyle/>
          <a:p>
            <a:r>
              <a:rPr lang="en-IN" b="1" dirty="0"/>
              <a:t>Query 2 (Spark SQL)</a:t>
            </a:r>
          </a:p>
        </p:txBody>
      </p:sp>
      <p:sp>
        <p:nvSpPr>
          <p:cNvPr id="12" name="Rectangle: Rounded Corners 11">
            <a:extLst>
              <a:ext uri="{FF2B5EF4-FFF2-40B4-BE49-F238E27FC236}">
                <a16:creationId xmlns:a16="http://schemas.microsoft.com/office/drawing/2014/main" id="{1C6B6D5C-772A-91EB-DA89-260950F8B594}"/>
              </a:ext>
            </a:extLst>
          </p:cNvPr>
          <p:cNvSpPr/>
          <p:nvPr/>
        </p:nvSpPr>
        <p:spPr>
          <a:xfrm>
            <a:off x="478589" y="3429000"/>
            <a:ext cx="3920156" cy="46459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F3B17114-C5A0-73E6-B0FF-8D964764B908}"/>
              </a:ext>
            </a:extLst>
          </p:cNvPr>
          <p:cNvSpPr/>
          <p:nvPr/>
        </p:nvSpPr>
        <p:spPr>
          <a:xfrm>
            <a:off x="478589" y="5682696"/>
            <a:ext cx="4145280" cy="369332"/>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C725E49C-7C20-DEB6-FDF5-35B0194CE829}"/>
              </a:ext>
            </a:extLst>
          </p:cNvPr>
          <p:cNvSpPr/>
          <p:nvPr/>
        </p:nvSpPr>
        <p:spPr>
          <a:xfrm>
            <a:off x="6409452" y="3394076"/>
            <a:ext cx="4145280" cy="464590"/>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6F619BE3-ED07-1B16-9B73-3F14D34099AB}"/>
              </a:ext>
            </a:extLst>
          </p:cNvPr>
          <p:cNvSpPr/>
          <p:nvPr/>
        </p:nvSpPr>
        <p:spPr>
          <a:xfrm>
            <a:off x="6471385" y="5624831"/>
            <a:ext cx="4145280" cy="369332"/>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2682523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A142-64FA-B491-2077-40A169BAB907}"/>
              </a:ext>
            </a:extLst>
          </p:cNvPr>
          <p:cNvSpPr>
            <a:spLocks noGrp="1"/>
          </p:cNvSpPr>
          <p:nvPr>
            <p:ph type="title"/>
          </p:nvPr>
        </p:nvSpPr>
        <p:spPr>
          <a:xfrm>
            <a:off x="1130270" y="953324"/>
            <a:ext cx="9603275" cy="759973"/>
          </a:xfrm>
        </p:spPr>
        <p:txBody>
          <a:bodyPr/>
          <a:lstStyle/>
          <a:p>
            <a:pPr algn="ctr"/>
            <a:r>
              <a:rPr lang="en-IN" b="1" dirty="0"/>
              <a:t>EXPERIMENT ANALYSIS (Contd..)</a:t>
            </a:r>
            <a:endParaRPr lang="en-IN" dirty="0"/>
          </a:p>
        </p:txBody>
      </p:sp>
      <p:pic>
        <p:nvPicPr>
          <p:cNvPr id="3" name="Picture 2">
            <a:extLst>
              <a:ext uri="{FF2B5EF4-FFF2-40B4-BE49-F238E27FC236}">
                <a16:creationId xmlns:a16="http://schemas.microsoft.com/office/drawing/2014/main" id="{E5F78230-CBF7-AEF8-F5CD-2A828132AC33}"/>
              </a:ext>
            </a:extLst>
          </p:cNvPr>
          <p:cNvPicPr>
            <a:picLocks noChangeAspect="1"/>
          </p:cNvPicPr>
          <p:nvPr/>
        </p:nvPicPr>
        <p:blipFill>
          <a:blip r:embed="rId2"/>
          <a:stretch>
            <a:fillRect/>
          </a:stretch>
        </p:blipFill>
        <p:spPr>
          <a:xfrm>
            <a:off x="434129" y="2118724"/>
            <a:ext cx="4666532" cy="1541279"/>
          </a:xfrm>
          <a:prstGeom prst="rect">
            <a:avLst/>
          </a:prstGeom>
        </p:spPr>
      </p:pic>
      <p:pic>
        <p:nvPicPr>
          <p:cNvPr id="4" name="Picture 3">
            <a:extLst>
              <a:ext uri="{FF2B5EF4-FFF2-40B4-BE49-F238E27FC236}">
                <a16:creationId xmlns:a16="http://schemas.microsoft.com/office/drawing/2014/main" id="{864B05DC-6753-2C63-DCD6-98E4387E14D6}"/>
              </a:ext>
            </a:extLst>
          </p:cNvPr>
          <p:cNvPicPr>
            <a:picLocks noChangeAspect="1"/>
          </p:cNvPicPr>
          <p:nvPr/>
        </p:nvPicPr>
        <p:blipFill>
          <a:blip r:embed="rId3"/>
          <a:stretch>
            <a:fillRect/>
          </a:stretch>
        </p:blipFill>
        <p:spPr>
          <a:xfrm>
            <a:off x="6362299" y="2118725"/>
            <a:ext cx="4410634" cy="1541279"/>
          </a:xfrm>
          <a:prstGeom prst="rect">
            <a:avLst/>
          </a:prstGeom>
        </p:spPr>
      </p:pic>
      <p:pic>
        <p:nvPicPr>
          <p:cNvPr id="5" name="Picture 4">
            <a:extLst>
              <a:ext uri="{FF2B5EF4-FFF2-40B4-BE49-F238E27FC236}">
                <a16:creationId xmlns:a16="http://schemas.microsoft.com/office/drawing/2014/main" id="{1A257B65-44B8-8E7B-98B7-D394C17D7079}"/>
              </a:ext>
            </a:extLst>
          </p:cNvPr>
          <p:cNvPicPr>
            <a:picLocks noChangeAspect="1"/>
          </p:cNvPicPr>
          <p:nvPr/>
        </p:nvPicPr>
        <p:blipFill>
          <a:blip r:embed="rId4"/>
          <a:stretch>
            <a:fillRect/>
          </a:stretch>
        </p:blipFill>
        <p:spPr>
          <a:xfrm>
            <a:off x="434129" y="4363398"/>
            <a:ext cx="4667259" cy="1541278"/>
          </a:xfrm>
          <a:prstGeom prst="rect">
            <a:avLst/>
          </a:prstGeom>
        </p:spPr>
      </p:pic>
      <p:pic>
        <p:nvPicPr>
          <p:cNvPr id="6" name="Picture 5">
            <a:extLst>
              <a:ext uri="{FF2B5EF4-FFF2-40B4-BE49-F238E27FC236}">
                <a16:creationId xmlns:a16="http://schemas.microsoft.com/office/drawing/2014/main" id="{8B0FD160-4CE6-0802-616D-88CA99368F01}"/>
              </a:ext>
            </a:extLst>
          </p:cNvPr>
          <p:cNvPicPr>
            <a:picLocks noChangeAspect="1"/>
          </p:cNvPicPr>
          <p:nvPr/>
        </p:nvPicPr>
        <p:blipFill>
          <a:blip r:embed="rId5"/>
          <a:stretch>
            <a:fillRect/>
          </a:stretch>
        </p:blipFill>
        <p:spPr>
          <a:xfrm>
            <a:off x="6362299" y="4363397"/>
            <a:ext cx="4371246" cy="1541277"/>
          </a:xfrm>
          <a:prstGeom prst="rect">
            <a:avLst/>
          </a:prstGeom>
        </p:spPr>
      </p:pic>
      <p:sp>
        <p:nvSpPr>
          <p:cNvPr id="7" name="TextBox 6">
            <a:extLst>
              <a:ext uri="{FF2B5EF4-FFF2-40B4-BE49-F238E27FC236}">
                <a16:creationId xmlns:a16="http://schemas.microsoft.com/office/drawing/2014/main" id="{2D7119D8-A434-C18C-00A2-7DC7B87EE63D}"/>
              </a:ext>
            </a:extLst>
          </p:cNvPr>
          <p:cNvSpPr txBox="1"/>
          <p:nvPr/>
        </p:nvSpPr>
        <p:spPr>
          <a:xfrm>
            <a:off x="464379" y="1616383"/>
            <a:ext cx="2476367" cy="369332"/>
          </a:xfrm>
          <a:prstGeom prst="rect">
            <a:avLst/>
          </a:prstGeom>
          <a:noFill/>
        </p:spPr>
        <p:txBody>
          <a:bodyPr wrap="square" rtlCol="0">
            <a:spAutoFit/>
          </a:bodyPr>
          <a:lstStyle/>
          <a:p>
            <a:r>
              <a:rPr lang="en-IN" b="1" dirty="0"/>
              <a:t>Query 3 (Spark SQL)</a:t>
            </a:r>
          </a:p>
        </p:txBody>
      </p:sp>
      <p:sp>
        <p:nvSpPr>
          <p:cNvPr id="8" name="TextBox 7">
            <a:extLst>
              <a:ext uri="{FF2B5EF4-FFF2-40B4-BE49-F238E27FC236}">
                <a16:creationId xmlns:a16="http://schemas.microsoft.com/office/drawing/2014/main" id="{1AFB475A-6777-A4A8-FA05-28120760EE51}"/>
              </a:ext>
            </a:extLst>
          </p:cNvPr>
          <p:cNvSpPr txBox="1"/>
          <p:nvPr/>
        </p:nvSpPr>
        <p:spPr>
          <a:xfrm>
            <a:off x="434129" y="3994065"/>
            <a:ext cx="2476367" cy="369332"/>
          </a:xfrm>
          <a:prstGeom prst="rect">
            <a:avLst/>
          </a:prstGeom>
          <a:noFill/>
        </p:spPr>
        <p:txBody>
          <a:bodyPr wrap="square" rtlCol="0">
            <a:spAutoFit/>
          </a:bodyPr>
          <a:lstStyle/>
          <a:p>
            <a:r>
              <a:rPr lang="en-IN" b="1" dirty="0"/>
              <a:t>Query 4 (Spark SQL)</a:t>
            </a:r>
          </a:p>
        </p:txBody>
      </p:sp>
      <p:sp>
        <p:nvSpPr>
          <p:cNvPr id="9" name="TextBox 8">
            <a:extLst>
              <a:ext uri="{FF2B5EF4-FFF2-40B4-BE49-F238E27FC236}">
                <a16:creationId xmlns:a16="http://schemas.microsoft.com/office/drawing/2014/main" id="{D5CBE8DE-C38F-B579-59B6-30FF261C20B5}"/>
              </a:ext>
            </a:extLst>
          </p:cNvPr>
          <p:cNvSpPr txBox="1"/>
          <p:nvPr/>
        </p:nvSpPr>
        <p:spPr>
          <a:xfrm>
            <a:off x="6362299" y="3994065"/>
            <a:ext cx="2476367" cy="369332"/>
          </a:xfrm>
          <a:prstGeom prst="rect">
            <a:avLst/>
          </a:prstGeom>
          <a:noFill/>
        </p:spPr>
        <p:txBody>
          <a:bodyPr wrap="square" rtlCol="0">
            <a:spAutoFit/>
          </a:bodyPr>
          <a:lstStyle/>
          <a:p>
            <a:r>
              <a:rPr lang="en-IN" b="1" dirty="0"/>
              <a:t>Query 4 (Hive)</a:t>
            </a:r>
          </a:p>
        </p:txBody>
      </p:sp>
      <p:sp>
        <p:nvSpPr>
          <p:cNvPr id="10" name="TextBox 9">
            <a:extLst>
              <a:ext uri="{FF2B5EF4-FFF2-40B4-BE49-F238E27FC236}">
                <a16:creationId xmlns:a16="http://schemas.microsoft.com/office/drawing/2014/main" id="{34F1BA35-58DA-1B2F-E2AC-E0CD81E4C6CF}"/>
              </a:ext>
            </a:extLst>
          </p:cNvPr>
          <p:cNvSpPr txBox="1"/>
          <p:nvPr/>
        </p:nvSpPr>
        <p:spPr>
          <a:xfrm>
            <a:off x="6362298" y="1616383"/>
            <a:ext cx="2476367" cy="369332"/>
          </a:xfrm>
          <a:prstGeom prst="rect">
            <a:avLst/>
          </a:prstGeom>
          <a:noFill/>
        </p:spPr>
        <p:txBody>
          <a:bodyPr wrap="square" rtlCol="0">
            <a:spAutoFit/>
          </a:bodyPr>
          <a:lstStyle/>
          <a:p>
            <a:r>
              <a:rPr lang="en-IN" b="1" dirty="0"/>
              <a:t>Query 3 (Hive)</a:t>
            </a:r>
          </a:p>
        </p:txBody>
      </p:sp>
      <p:sp>
        <p:nvSpPr>
          <p:cNvPr id="11" name="Rectangle: Rounded Corners 10">
            <a:extLst>
              <a:ext uri="{FF2B5EF4-FFF2-40B4-BE49-F238E27FC236}">
                <a16:creationId xmlns:a16="http://schemas.microsoft.com/office/drawing/2014/main" id="{965D24BB-1201-E619-78D1-CD469C04487C}"/>
              </a:ext>
            </a:extLst>
          </p:cNvPr>
          <p:cNvSpPr/>
          <p:nvPr/>
        </p:nvSpPr>
        <p:spPr>
          <a:xfrm>
            <a:off x="434128" y="3231474"/>
            <a:ext cx="3857364" cy="397040"/>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65EBD9DA-2FB9-7D59-BE65-A82633E18775}"/>
              </a:ext>
            </a:extLst>
          </p:cNvPr>
          <p:cNvSpPr/>
          <p:nvPr/>
        </p:nvSpPr>
        <p:spPr>
          <a:xfrm>
            <a:off x="6351681" y="5423713"/>
            <a:ext cx="3857364" cy="397040"/>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4A8EB613-05CD-E89F-DE12-4E34455673AC}"/>
              </a:ext>
            </a:extLst>
          </p:cNvPr>
          <p:cNvSpPr/>
          <p:nvPr/>
        </p:nvSpPr>
        <p:spPr>
          <a:xfrm>
            <a:off x="434129" y="5423713"/>
            <a:ext cx="3857364" cy="397040"/>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AAA2AF06-519E-9CE7-EEE0-E96907A92BBC}"/>
              </a:ext>
            </a:extLst>
          </p:cNvPr>
          <p:cNvSpPr/>
          <p:nvPr/>
        </p:nvSpPr>
        <p:spPr>
          <a:xfrm>
            <a:off x="6362298" y="3278487"/>
            <a:ext cx="3857364" cy="397040"/>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6095622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BCD2-E88F-A8B7-A9F1-94E2FF6B1161}"/>
              </a:ext>
            </a:extLst>
          </p:cNvPr>
          <p:cNvSpPr>
            <a:spLocks noGrp="1"/>
          </p:cNvSpPr>
          <p:nvPr>
            <p:ph type="title"/>
          </p:nvPr>
        </p:nvSpPr>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5430E978-061E-79C9-222A-3687A0BFF231}"/>
              </a:ext>
            </a:extLst>
          </p:cNvPr>
          <p:cNvSpPr>
            <a:spLocks noGrp="1"/>
          </p:cNvSpPr>
          <p:nvPr>
            <p:ph idx="1"/>
          </p:nvPr>
        </p:nvSpPr>
        <p:spPr>
          <a:xfrm>
            <a:off x="346509" y="2171769"/>
            <a:ext cx="11049803" cy="3294576"/>
          </a:xfrm>
        </p:spPr>
        <p:txBody>
          <a:bodyPr>
            <a:normAutofit fontScale="92500" lnSpcReduction="10000"/>
          </a:bodyPr>
          <a:lstStyle/>
          <a:p>
            <a:r>
              <a:rPr lang="en-IN" b="1" dirty="0">
                <a:latin typeface="Arial" panose="020B0604020202020204" pitchFamily="34" charset="0"/>
                <a:cs typeface="Arial" panose="020B0604020202020204" pitchFamily="34" charset="0"/>
              </a:rPr>
              <a:t>Demo Video (Implementation)</a:t>
            </a:r>
          </a:p>
          <a:p>
            <a:pPr marL="0" indent="0">
              <a:buNone/>
            </a:pPr>
            <a:r>
              <a:rPr lang="en-IN" u="sng" dirty="0">
                <a:latin typeface="Arial" panose="020B0604020202020204" pitchFamily="34" charset="0"/>
                <a:cs typeface="Arial" panose="020B0604020202020204" pitchFamily="34" charset="0"/>
                <a:hlinkClick r:id="rId2"/>
              </a:rPr>
              <a:t>      https://drive.google.com/file/d/1sy-DuWq3n5519SgodCDY04F6lkMyoUET/view?usp=drive_link</a:t>
            </a:r>
            <a:endParaRPr lang="en-IN" u="sng" dirty="0">
              <a:latin typeface="Arial" panose="020B0604020202020204" pitchFamily="34" charset="0"/>
              <a:cs typeface="Arial" panose="020B0604020202020204" pitchFamily="34" charset="0"/>
            </a:endParaRPr>
          </a:p>
          <a:p>
            <a:pPr algn="just"/>
            <a:r>
              <a:rPr lang="en-IN" dirty="0" err="1">
                <a:latin typeface="Arial" panose="020B0604020202020204" pitchFamily="34" charset="0"/>
                <a:cs typeface="Arial" panose="020B0604020202020204" pitchFamily="34" charset="0"/>
              </a:rPr>
              <a:t>Armbrust</a:t>
            </a:r>
            <a:r>
              <a:rPr lang="en-IN" dirty="0">
                <a:latin typeface="Arial" panose="020B0604020202020204" pitchFamily="34" charset="0"/>
                <a:cs typeface="Arial" panose="020B0604020202020204" pitchFamily="34" charset="0"/>
              </a:rPr>
              <a:t>, M., Xin, R. S., Lian, C., </a:t>
            </a:r>
            <a:r>
              <a:rPr lang="en-IN" dirty="0" err="1">
                <a:latin typeface="Arial" panose="020B0604020202020204" pitchFamily="34" charset="0"/>
                <a:cs typeface="Arial" panose="020B0604020202020204" pitchFamily="34" charset="0"/>
              </a:rPr>
              <a:t>Huai</a:t>
            </a:r>
            <a:r>
              <a:rPr lang="en-IN" dirty="0">
                <a:latin typeface="Arial" panose="020B0604020202020204" pitchFamily="34" charset="0"/>
                <a:cs typeface="Arial" panose="020B0604020202020204" pitchFamily="34" charset="0"/>
              </a:rPr>
              <a:t>, Y., Liu, D., Bradley, J. K., ... &amp; </a:t>
            </a:r>
            <a:r>
              <a:rPr lang="en-IN" dirty="0" err="1">
                <a:latin typeface="Arial" panose="020B0604020202020204" pitchFamily="34" charset="0"/>
                <a:cs typeface="Arial" panose="020B0604020202020204" pitchFamily="34" charset="0"/>
              </a:rPr>
              <a:t>Zaharia</a:t>
            </a:r>
            <a:r>
              <a:rPr lang="en-IN" dirty="0">
                <a:latin typeface="Arial" panose="020B0604020202020204" pitchFamily="34" charset="0"/>
                <a:cs typeface="Arial" panose="020B0604020202020204" pitchFamily="34" charset="0"/>
              </a:rPr>
              <a:t>, M. (2015, May). Spark </a:t>
            </a:r>
            <a:r>
              <a:rPr lang="en-IN" dirty="0" err="1">
                <a:latin typeface="Arial" panose="020B0604020202020204" pitchFamily="34" charset="0"/>
                <a:cs typeface="Arial" panose="020B0604020202020204" pitchFamily="34" charset="0"/>
              </a:rPr>
              <a:t>sql</a:t>
            </a:r>
            <a:r>
              <a:rPr lang="en-IN" dirty="0">
                <a:latin typeface="Arial" panose="020B0604020202020204" pitchFamily="34" charset="0"/>
                <a:cs typeface="Arial" panose="020B0604020202020204" pitchFamily="34" charset="0"/>
              </a:rPr>
              <a:t>: Relational data processing in spark. In Proceedings of the 2015 ACM SIGMOD international conference on management of data (pp. 1383-1394).</a:t>
            </a:r>
          </a:p>
          <a:p>
            <a:r>
              <a:rPr lang="en-IN" b="1" dirty="0">
                <a:latin typeface="Arial" panose="020B0604020202020204" pitchFamily="34" charset="0"/>
                <a:cs typeface="Arial" panose="020B0604020202020204" pitchFamily="34" charset="0"/>
              </a:rPr>
              <a:t>SQL Queries:- </a:t>
            </a:r>
            <a:r>
              <a:rPr lang="en-IN" dirty="0">
                <a:latin typeface="Arial" panose="020B0604020202020204" pitchFamily="34" charset="0"/>
                <a:cs typeface="Arial" panose="020B0604020202020204" pitchFamily="34" charset="0"/>
                <a:hlinkClick r:id="rId3"/>
              </a:rPr>
              <a:t>https://drive.google.com/file/d/19RKHoXxJZ1xyQulxOmOdBq9oS8ZLwuno/view?usp=drive_link</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 set:- </a:t>
            </a:r>
            <a:r>
              <a:rPr lang="en-IN" dirty="0">
                <a:latin typeface="Arial" panose="020B0604020202020204" pitchFamily="34" charset="0"/>
                <a:cs typeface="Arial" panose="020B0604020202020204" pitchFamily="34" charset="0"/>
                <a:hlinkClick r:id="rId4"/>
              </a:rPr>
              <a:t>https://www.kaggle.com/datasets/benroshan/ecommerce-data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40477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03CC-350F-54B6-6157-8B66C1046355}"/>
              </a:ext>
            </a:extLst>
          </p:cNvPr>
          <p:cNvSpPr>
            <a:spLocks noGrp="1"/>
          </p:cNvSpPr>
          <p:nvPr>
            <p:ph type="title"/>
          </p:nvPr>
        </p:nvSpPr>
        <p:spPr>
          <a:xfrm>
            <a:off x="1294362" y="925964"/>
            <a:ext cx="9603275" cy="623703"/>
          </a:xfrm>
        </p:spPr>
        <p:txBody>
          <a:bodyPr>
            <a:normAutofit fontScale="90000"/>
          </a:bodyPr>
          <a:lstStyle/>
          <a:p>
            <a:pPr algn="ctr"/>
            <a:r>
              <a:rPr lang="en-IN" sz="4000" b="1" dirty="0"/>
              <a:t>SPARK SQL</a:t>
            </a:r>
          </a:p>
        </p:txBody>
      </p:sp>
      <p:sp>
        <p:nvSpPr>
          <p:cNvPr id="3" name="Content Placeholder 2">
            <a:extLst>
              <a:ext uri="{FF2B5EF4-FFF2-40B4-BE49-F238E27FC236}">
                <a16:creationId xmlns:a16="http://schemas.microsoft.com/office/drawing/2014/main" id="{14855E7E-0D32-D9DC-CF0D-E756B277897B}"/>
              </a:ext>
            </a:extLst>
          </p:cNvPr>
          <p:cNvSpPr>
            <a:spLocks noGrp="1"/>
          </p:cNvSpPr>
          <p:nvPr>
            <p:ph idx="1"/>
          </p:nvPr>
        </p:nvSpPr>
        <p:spPr>
          <a:xfrm>
            <a:off x="163632" y="1912638"/>
            <a:ext cx="6667099" cy="3775083"/>
          </a:xfrm>
        </p:spPr>
        <p:txBody>
          <a:bodyPr>
            <a:normAutofit lnSpcReduction="10000"/>
          </a:bodyPr>
          <a:lstStyle/>
          <a:p>
            <a:pPr algn="just"/>
            <a:r>
              <a:rPr lang="en-US" dirty="0">
                <a:latin typeface="Arial" panose="020B0604020202020204" pitchFamily="34" charset="0"/>
                <a:cs typeface="Arial" panose="020B0604020202020204" pitchFamily="34" charset="0"/>
              </a:rPr>
              <a:t>Spark SQL provides a programming interface for working with structured and semi-structured data, enabling users to query data using SQL syntax, DataFrame API, and Datasets API.</a:t>
            </a:r>
          </a:p>
          <a:p>
            <a:pPr algn="just"/>
            <a:r>
              <a:rPr lang="en-US" dirty="0">
                <a:latin typeface="Arial" panose="020B0604020202020204" pitchFamily="34" charset="0"/>
                <a:cs typeface="Arial" panose="020B0604020202020204" pitchFamily="34" charset="0"/>
              </a:rPr>
              <a:t>Spark SQL streamlines the data analysis process by providing a SQL interface on top of the powerful Apache Spark engine.</a:t>
            </a:r>
          </a:p>
          <a:p>
            <a:pPr algn="just"/>
            <a:r>
              <a:rPr lang="en-US" dirty="0">
                <a:latin typeface="Arial" panose="020B0604020202020204" pitchFamily="34" charset="0"/>
                <a:cs typeface="Arial" panose="020B0604020202020204" pitchFamily="34" charset="0"/>
              </a:rPr>
              <a:t>Its versatility and compatibility with existing tools make it a valuable choice for various data processing tasks, from batch processing to real-time analytics.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7699F8-4F09-8A36-555C-CD5D111FC83B}"/>
              </a:ext>
            </a:extLst>
          </p:cNvPr>
          <p:cNvSpPr txBox="1"/>
          <p:nvPr/>
        </p:nvSpPr>
        <p:spPr>
          <a:xfrm>
            <a:off x="8308442" y="5412899"/>
            <a:ext cx="2589195" cy="369332"/>
          </a:xfrm>
          <a:prstGeom prst="rect">
            <a:avLst/>
          </a:prstGeom>
          <a:noFill/>
        </p:spPr>
        <p:txBody>
          <a:bodyPr wrap="square" rtlCol="0">
            <a:spAutoFit/>
          </a:bodyPr>
          <a:lstStyle/>
          <a:p>
            <a:r>
              <a:rPr lang="en-IN" b="1" dirty="0"/>
              <a:t>Spark SQL Features</a:t>
            </a:r>
          </a:p>
        </p:txBody>
      </p:sp>
      <p:pic>
        <p:nvPicPr>
          <p:cNvPr id="7" name="Picture 6">
            <a:extLst>
              <a:ext uri="{FF2B5EF4-FFF2-40B4-BE49-F238E27FC236}">
                <a16:creationId xmlns:a16="http://schemas.microsoft.com/office/drawing/2014/main" id="{0395EA93-57B8-2DFF-A2A1-545A432BB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1570" y="2247587"/>
            <a:ext cx="4369869" cy="2652058"/>
          </a:xfrm>
          <a:prstGeom prst="rect">
            <a:avLst/>
          </a:prstGeom>
        </p:spPr>
      </p:pic>
    </p:spTree>
    <p:extLst>
      <p:ext uri="{BB962C8B-B14F-4D97-AF65-F5344CB8AC3E}">
        <p14:creationId xmlns:p14="http://schemas.microsoft.com/office/powerpoint/2010/main" val="1631799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6175-BF70-F9A1-FD2B-C09156BF9CEB}"/>
              </a:ext>
            </a:extLst>
          </p:cNvPr>
          <p:cNvSpPr>
            <a:spLocks noGrp="1"/>
          </p:cNvSpPr>
          <p:nvPr>
            <p:ph type="title"/>
          </p:nvPr>
        </p:nvSpPr>
        <p:spPr>
          <a:xfrm>
            <a:off x="1451579" y="924026"/>
            <a:ext cx="9603275" cy="891228"/>
          </a:xfrm>
        </p:spPr>
        <p:txBody>
          <a:bodyPr>
            <a:normAutofit/>
          </a:bodyPr>
          <a:lstStyle/>
          <a:p>
            <a:pPr algn="ctr"/>
            <a:r>
              <a:rPr lang="en-IN" sz="4000" b="1" dirty="0"/>
              <a:t>Architecture</a:t>
            </a:r>
          </a:p>
        </p:txBody>
      </p:sp>
      <p:sp>
        <p:nvSpPr>
          <p:cNvPr id="3" name="Content Placeholder 2">
            <a:extLst>
              <a:ext uri="{FF2B5EF4-FFF2-40B4-BE49-F238E27FC236}">
                <a16:creationId xmlns:a16="http://schemas.microsoft.com/office/drawing/2014/main" id="{704F94F0-B2A7-14A7-B87D-BFB7F033CFA3}"/>
              </a:ext>
            </a:extLst>
          </p:cNvPr>
          <p:cNvSpPr>
            <a:spLocks noGrp="1"/>
          </p:cNvSpPr>
          <p:nvPr>
            <p:ph idx="1"/>
          </p:nvPr>
        </p:nvSpPr>
        <p:spPr>
          <a:xfrm>
            <a:off x="5617483" y="1530463"/>
            <a:ext cx="6574517" cy="3590177"/>
          </a:xfrm>
        </p:spPr>
        <p:txBody>
          <a:bodyPr>
            <a:noAutofit/>
          </a:bodyPr>
          <a:lstStyle/>
          <a:p>
            <a:pPr algn="just"/>
            <a:r>
              <a:rPr lang="en-US" sz="1850" dirty="0">
                <a:latin typeface="Arial" panose="020B0604020202020204" pitchFamily="34" charset="0"/>
                <a:cs typeface="Arial" panose="020B0604020202020204" pitchFamily="34" charset="0"/>
              </a:rPr>
              <a:t>Spark SQL includes four key libraries in its architecture for processing relational and procedural data. </a:t>
            </a:r>
          </a:p>
          <a:p>
            <a:pPr algn="just"/>
            <a:r>
              <a:rPr lang="en-US" sz="1850" dirty="0">
                <a:latin typeface="Arial" panose="020B0604020202020204" pitchFamily="34" charset="0"/>
                <a:cs typeface="Arial" panose="020B0604020202020204" pitchFamily="34" charset="0"/>
              </a:rPr>
              <a:t>The Data Source API supports universally structured data insertion and storage, as well as a variety of formats and third-party interactions. </a:t>
            </a:r>
          </a:p>
          <a:p>
            <a:pPr algn="just"/>
            <a:r>
              <a:rPr lang="en-US" sz="1850" dirty="0">
                <a:latin typeface="Arial" panose="020B0604020202020204" pitchFamily="34" charset="0"/>
                <a:cs typeface="Arial" panose="020B0604020202020204" pitchFamily="34" charset="0"/>
              </a:rPr>
              <a:t>The DataFrame API represents distributed data sets in the form of  named columns, similar to SQL tables. </a:t>
            </a:r>
          </a:p>
          <a:p>
            <a:pPr algn="just"/>
            <a:r>
              <a:rPr lang="en-US" sz="1850" dirty="0">
                <a:latin typeface="Arial" panose="020B0604020202020204" pitchFamily="34" charset="0"/>
                <a:cs typeface="Arial" panose="020B0604020202020204" pitchFamily="34" charset="0"/>
              </a:rPr>
              <a:t>The SQL Interpreter and Catalyst optimizer which was built based  on Scala.</a:t>
            </a:r>
          </a:p>
          <a:p>
            <a:pPr algn="just"/>
            <a:r>
              <a:rPr lang="en-US" sz="1850" dirty="0">
                <a:latin typeface="Arial" panose="020B0604020202020204" pitchFamily="34" charset="0"/>
                <a:cs typeface="Arial" panose="020B0604020202020204" pitchFamily="34" charset="0"/>
              </a:rPr>
              <a:t>Finally, the Spark SQL serves as the entry point for structured data operations, allowing the construction of data frames and the execution of SQL queries.</a:t>
            </a:r>
          </a:p>
        </p:txBody>
      </p:sp>
      <p:pic>
        <p:nvPicPr>
          <p:cNvPr id="5" name="Picture 4">
            <a:extLst>
              <a:ext uri="{FF2B5EF4-FFF2-40B4-BE49-F238E27FC236}">
                <a16:creationId xmlns:a16="http://schemas.microsoft.com/office/drawing/2014/main" id="{AF5BB538-9CCD-BC31-5635-0C0A85FD82DF}"/>
              </a:ext>
            </a:extLst>
          </p:cNvPr>
          <p:cNvPicPr>
            <a:picLocks noChangeAspect="1"/>
          </p:cNvPicPr>
          <p:nvPr/>
        </p:nvPicPr>
        <p:blipFill>
          <a:blip r:embed="rId2"/>
          <a:stretch>
            <a:fillRect/>
          </a:stretch>
        </p:blipFill>
        <p:spPr>
          <a:xfrm>
            <a:off x="673769" y="2116424"/>
            <a:ext cx="4653808" cy="3158220"/>
          </a:xfrm>
          <a:prstGeom prst="rect">
            <a:avLst/>
          </a:prstGeom>
        </p:spPr>
      </p:pic>
    </p:spTree>
    <p:extLst>
      <p:ext uri="{BB962C8B-B14F-4D97-AF65-F5344CB8AC3E}">
        <p14:creationId xmlns:p14="http://schemas.microsoft.com/office/powerpoint/2010/main" val="10429777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2408D-2571-AD43-5A0F-EFFFDA662E72}"/>
              </a:ext>
            </a:extLst>
          </p:cNvPr>
          <p:cNvSpPr>
            <a:spLocks noGrp="1"/>
          </p:cNvSpPr>
          <p:nvPr>
            <p:ph type="title"/>
          </p:nvPr>
        </p:nvSpPr>
        <p:spPr>
          <a:xfrm>
            <a:off x="1509330" y="845532"/>
            <a:ext cx="9603275" cy="766099"/>
          </a:xfrm>
        </p:spPr>
        <p:txBody>
          <a:bodyPr>
            <a:normAutofit/>
          </a:bodyPr>
          <a:lstStyle/>
          <a:p>
            <a:pPr algn="ctr"/>
            <a:r>
              <a:rPr lang="en-IN" sz="4000" b="1" dirty="0"/>
              <a:t>Advantages</a:t>
            </a:r>
          </a:p>
        </p:txBody>
      </p:sp>
      <p:sp>
        <p:nvSpPr>
          <p:cNvPr id="3" name="Content Placeholder 2">
            <a:extLst>
              <a:ext uri="{FF2B5EF4-FFF2-40B4-BE49-F238E27FC236}">
                <a16:creationId xmlns:a16="http://schemas.microsoft.com/office/drawing/2014/main" id="{338BA35E-6E0D-800F-C0A1-FB92D48341AA}"/>
              </a:ext>
            </a:extLst>
          </p:cNvPr>
          <p:cNvSpPr>
            <a:spLocks noGrp="1"/>
          </p:cNvSpPr>
          <p:nvPr>
            <p:ph idx="1"/>
          </p:nvPr>
        </p:nvSpPr>
        <p:spPr>
          <a:xfrm>
            <a:off x="-22458" y="1909853"/>
            <a:ext cx="7220783" cy="3874929"/>
          </a:xfrm>
        </p:spPr>
        <p:txBody>
          <a:bodyPr>
            <a:normAutofit fontScale="92500"/>
          </a:bodyPr>
          <a:lstStyle/>
          <a:p>
            <a:r>
              <a:rPr lang="en-IN" b="1" i="0" dirty="0">
                <a:effectLst/>
                <a:latin typeface="Arial" panose="020B0604020202020204" pitchFamily="34" charset="0"/>
                <a:cs typeface="Arial" panose="020B0604020202020204" pitchFamily="34" charset="0"/>
              </a:rPr>
              <a:t>Simplified Data Processing</a:t>
            </a:r>
            <a:br>
              <a:rPr lang="en-IN" b="1" i="0" dirty="0">
                <a:effectLst/>
                <a:latin typeface="Arial" panose="020B0604020202020204" pitchFamily="34" charset="0"/>
                <a:cs typeface="Arial" panose="020B0604020202020204" pitchFamily="34" charset="0"/>
              </a:rPr>
            </a:br>
            <a:r>
              <a:rPr lang="en-US" i="0" dirty="0">
                <a:effectLst/>
                <a:latin typeface="Arial" panose="020B0604020202020204" pitchFamily="34" charset="0"/>
                <a:cs typeface="Arial" panose="020B0604020202020204" pitchFamily="34" charset="0"/>
              </a:rPr>
              <a:t>Provides a familiar SQL interface for data processing, making it accessible to data analysts and developers with SQL expertise.</a:t>
            </a:r>
            <a:endParaRPr lang="en-IN" i="0" dirty="0">
              <a:effectLst/>
              <a:latin typeface="Arial" panose="020B0604020202020204" pitchFamily="34" charset="0"/>
              <a:cs typeface="Arial" panose="020B0604020202020204" pitchFamily="34" charset="0"/>
            </a:endParaRPr>
          </a:p>
          <a:p>
            <a:r>
              <a:rPr lang="en-US" b="1" i="0" dirty="0">
                <a:solidFill>
                  <a:srgbClr val="374151"/>
                </a:solidFill>
                <a:effectLst/>
                <a:latin typeface="Arial" panose="020B0604020202020204" pitchFamily="34" charset="0"/>
                <a:cs typeface="Arial" panose="020B0604020202020204" pitchFamily="34" charset="0"/>
              </a:rPr>
              <a:t>Integration Capabilities</a:t>
            </a:r>
            <a:br>
              <a:rPr lang="en-US" b="1" i="0" dirty="0">
                <a:solidFill>
                  <a:srgbClr val="374151"/>
                </a:solidFill>
                <a:effectLst/>
                <a:latin typeface="Arial" panose="020B0604020202020204" pitchFamily="34" charset="0"/>
                <a:cs typeface="Arial" panose="020B0604020202020204" pitchFamily="34" charset="0"/>
              </a:rPr>
            </a:br>
            <a:r>
              <a:rPr lang="en-US" i="0" dirty="0">
                <a:solidFill>
                  <a:srgbClr val="374151"/>
                </a:solidFill>
                <a:effectLst/>
                <a:latin typeface="Arial" panose="020B0604020202020204" pitchFamily="34" charset="0"/>
                <a:cs typeface="Arial" panose="020B0604020202020204" pitchFamily="34" charset="0"/>
              </a:rPr>
              <a:t>Integrates with various data sources, such as Parquet, Avro, ORC, JSON, and external databases, enabling unified data analysis.</a:t>
            </a:r>
          </a:p>
          <a:p>
            <a:r>
              <a:rPr lang="en-IN" b="1" i="0" dirty="0">
                <a:effectLst/>
                <a:latin typeface="Arial" panose="020B0604020202020204" pitchFamily="34" charset="0"/>
                <a:cs typeface="Arial" panose="020B0604020202020204" pitchFamily="34" charset="0"/>
              </a:rPr>
              <a:t>Real-time Analytics</a:t>
            </a:r>
            <a:br>
              <a:rPr lang="en-IN" b="1" i="0" dirty="0">
                <a:effectLst/>
                <a:latin typeface="Arial" panose="020B0604020202020204" pitchFamily="34" charset="0"/>
                <a:cs typeface="Arial" panose="020B0604020202020204" pitchFamily="34" charset="0"/>
              </a:rPr>
            </a:br>
            <a:r>
              <a:rPr lang="en-US" i="0" dirty="0">
                <a:effectLst/>
                <a:latin typeface="Arial" panose="020B0604020202020204" pitchFamily="34" charset="0"/>
                <a:cs typeface="Arial" panose="020B0604020202020204" pitchFamily="34" charset="0"/>
              </a:rPr>
              <a:t>Supports real-time stream processing through Structured Streaming, allowing SQL queries on live data streams.</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7D34310E-54B3-76B5-B753-0C52FA7B2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969" y="336885"/>
            <a:ext cx="5396459" cy="6858000"/>
          </a:xfrm>
          <a:prstGeom prst="rect">
            <a:avLst/>
          </a:prstGeom>
        </p:spPr>
      </p:pic>
    </p:spTree>
    <p:extLst>
      <p:ext uri="{BB962C8B-B14F-4D97-AF65-F5344CB8AC3E}">
        <p14:creationId xmlns:p14="http://schemas.microsoft.com/office/powerpoint/2010/main" val="89989147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FA044-F4F3-4D04-14E5-E74577519B7B}"/>
              </a:ext>
            </a:extLst>
          </p:cNvPr>
          <p:cNvSpPr>
            <a:spLocks noGrp="1"/>
          </p:cNvSpPr>
          <p:nvPr>
            <p:ph type="title"/>
          </p:nvPr>
        </p:nvSpPr>
        <p:spPr>
          <a:xfrm>
            <a:off x="1451579" y="875899"/>
            <a:ext cx="9603275" cy="766099"/>
          </a:xfrm>
        </p:spPr>
        <p:txBody>
          <a:bodyPr>
            <a:normAutofit/>
          </a:bodyPr>
          <a:lstStyle/>
          <a:p>
            <a:pPr algn="ctr"/>
            <a:r>
              <a:rPr lang="en-IN" sz="4000" b="1" dirty="0"/>
              <a:t>Installation requirements</a:t>
            </a:r>
          </a:p>
        </p:txBody>
      </p:sp>
      <p:graphicFrame>
        <p:nvGraphicFramePr>
          <p:cNvPr id="4" name="Content Placeholder 3">
            <a:extLst>
              <a:ext uri="{FF2B5EF4-FFF2-40B4-BE49-F238E27FC236}">
                <a16:creationId xmlns:a16="http://schemas.microsoft.com/office/drawing/2014/main" id="{EA70678C-7769-4020-58A2-D680FD39DE96}"/>
              </a:ext>
            </a:extLst>
          </p:cNvPr>
          <p:cNvGraphicFramePr>
            <a:graphicFrameLocks noGrp="1"/>
          </p:cNvGraphicFramePr>
          <p:nvPr>
            <p:ph idx="1"/>
            <p:extLst>
              <p:ext uri="{D42A27DB-BD31-4B8C-83A1-F6EECF244321}">
                <p14:modId xmlns:p14="http://schemas.microsoft.com/office/powerpoint/2010/main" val="3646715437"/>
              </p:ext>
            </p:extLst>
          </p:nvPr>
        </p:nvGraphicFramePr>
        <p:xfrm>
          <a:off x="1149551" y="1728938"/>
          <a:ext cx="9602786" cy="4025202"/>
        </p:xfrm>
        <a:graphic>
          <a:graphicData uri="http://schemas.openxmlformats.org/drawingml/2006/table">
            <a:tbl>
              <a:tblPr firstRow="1" bandRow="1">
                <a:tableStyleId>{5C22544A-7EE6-4342-B048-85BDC9FD1C3A}</a:tableStyleId>
              </a:tblPr>
              <a:tblGrid>
                <a:gridCol w="4801393">
                  <a:extLst>
                    <a:ext uri="{9D8B030D-6E8A-4147-A177-3AD203B41FA5}">
                      <a16:colId xmlns:a16="http://schemas.microsoft.com/office/drawing/2014/main" val="628661196"/>
                    </a:ext>
                  </a:extLst>
                </a:gridCol>
                <a:gridCol w="4801393">
                  <a:extLst>
                    <a:ext uri="{9D8B030D-6E8A-4147-A177-3AD203B41FA5}">
                      <a16:colId xmlns:a16="http://schemas.microsoft.com/office/drawing/2014/main" val="645729562"/>
                    </a:ext>
                  </a:extLst>
                </a:gridCol>
              </a:tblGrid>
              <a:tr h="409557">
                <a:tc>
                  <a:txBody>
                    <a:bodyPr/>
                    <a:lstStyle/>
                    <a:p>
                      <a:r>
                        <a:rPr lang="en-IN" sz="1800" b="1" i="0" kern="1200" dirty="0">
                          <a:solidFill>
                            <a:schemeClr val="lt1"/>
                          </a:solidFill>
                          <a:effectLst/>
                          <a:latin typeface="+mn-lt"/>
                          <a:ea typeface="+mn-ea"/>
                          <a:cs typeface="+mn-cs"/>
                        </a:rPr>
                        <a:t>Prerequisites</a:t>
                      </a:r>
                      <a:endParaRPr lang="en-IN" dirty="0"/>
                    </a:p>
                  </a:txBody>
                  <a:tcPr marL="91425" marR="91425"/>
                </a:tc>
                <a:tc>
                  <a:txBody>
                    <a:bodyPr/>
                    <a:lstStyle/>
                    <a:p>
                      <a:r>
                        <a:rPr lang="en-IN" sz="1800" b="1" i="0" kern="1200" dirty="0">
                          <a:solidFill>
                            <a:schemeClr val="lt1"/>
                          </a:solidFill>
                          <a:effectLst/>
                          <a:latin typeface="+mn-lt"/>
                          <a:ea typeface="+mn-ea"/>
                          <a:cs typeface="+mn-cs"/>
                        </a:rPr>
                        <a:t>Details</a:t>
                      </a:r>
                      <a:endParaRPr lang="en-IN" dirty="0"/>
                    </a:p>
                  </a:txBody>
                  <a:tcPr marL="91425" marR="91425"/>
                </a:tc>
                <a:extLst>
                  <a:ext uri="{0D108BD9-81ED-4DB2-BD59-A6C34878D82A}">
                    <a16:rowId xmlns:a16="http://schemas.microsoft.com/office/drawing/2014/main" val="3759085575"/>
                  </a:ext>
                </a:extLst>
              </a:tr>
              <a:tr h="415245">
                <a:tc>
                  <a:txBody>
                    <a:bodyPr/>
                    <a:lstStyle/>
                    <a:p>
                      <a:r>
                        <a:rPr lang="en-IN" sz="1800" b="1" i="0" kern="1200" dirty="0">
                          <a:solidFill>
                            <a:schemeClr val="dk1"/>
                          </a:solidFill>
                          <a:effectLst/>
                          <a:latin typeface="+mn-lt"/>
                          <a:ea typeface="+mn-ea"/>
                          <a:cs typeface="+mn-cs"/>
                        </a:rPr>
                        <a:t>Java Version</a:t>
                      </a:r>
                      <a:endParaRPr lang="en-IN" dirty="0"/>
                    </a:p>
                  </a:txBody>
                  <a:tcPr marL="91425" marR="91425"/>
                </a:tc>
                <a:tc>
                  <a:txBody>
                    <a:bodyPr/>
                    <a:lstStyle/>
                    <a:p>
                      <a:r>
                        <a:rPr lang="en-US" sz="1800" b="0" i="0" kern="1200" dirty="0">
                          <a:solidFill>
                            <a:schemeClr val="dk1"/>
                          </a:solidFill>
                          <a:effectLst/>
                          <a:latin typeface="+mn-lt"/>
                          <a:ea typeface="+mn-ea"/>
                          <a:cs typeface="+mn-cs"/>
                        </a:rPr>
                        <a:t>Minimum version 8 is required to run Spark SQL.</a:t>
                      </a:r>
                      <a:endParaRPr lang="en-IN" dirty="0"/>
                    </a:p>
                  </a:txBody>
                  <a:tcPr marL="91425" marR="91425"/>
                </a:tc>
                <a:extLst>
                  <a:ext uri="{0D108BD9-81ED-4DB2-BD59-A6C34878D82A}">
                    <a16:rowId xmlns:a16="http://schemas.microsoft.com/office/drawing/2014/main" val="741796155"/>
                  </a:ext>
                </a:extLst>
              </a:tr>
              <a:tr h="415245">
                <a:tc>
                  <a:txBody>
                    <a:bodyPr/>
                    <a:lstStyle/>
                    <a:p>
                      <a:r>
                        <a:rPr lang="en-IN" sz="1800" b="1" i="0" kern="1200" dirty="0">
                          <a:solidFill>
                            <a:schemeClr val="dk1"/>
                          </a:solidFill>
                          <a:effectLst/>
                          <a:latin typeface="+mn-lt"/>
                          <a:ea typeface="+mn-ea"/>
                          <a:cs typeface="+mn-cs"/>
                        </a:rPr>
                        <a:t>Scala Support</a:t>
                      </a:r>
                      <a:endParaRPr lang="en-IN" dirty="0"/>
                    </a:p>
                  </a:txBody>
                  <a:tcPr marL="91425" marR="91425"/>
                </a:tc>
                <a:tc>
                  <a:txBody>
                    <a:bodyPr/>
                    <a:lstStyle/>
                    <a:p>
                      <a:r>
                        <a:rPr lang="en-US" sz="1800" b="0" i="0" kern="1200" dirty="0">
                          <a:solidFill>
                            <a:schemeClr val="dk1"/>
                          </a:solidFill>
                          <a:effectLst/>
                          <a:latin typeface="+mn-lt"/>
                          <a:ea typeface="+mn-ea"/>
                          <a:cs typeface="+mn-cs"/>
                        </a:rPr>
                        <a:t>Scala is necessary as Spark is written in Scala.</a:t>
                      </a:r>
                      <a:endParaRPr lang="en-IN" dirty="0"/>
                    </a:p>
                  </a:txBody>
                  <a:tcPr marL="91425" marR="91425"/>
                </a:tc>
                <a:extLst>
                  <a:ext uri="{0D108BD9-81ED-4DB2-BD59-A6C34878D82A}">
                    <a16:rowId xmlns:a16="http://schemas.microsoft.com/office/drawing/2014/main" val="1403511110"/>
                  </a:ext>
                </a:extLst>
              </a:tr>
              <a:tr h="415245">
                <a:tc>
                  <a:txBody>
                    <a:bodyPr/>
                    <a:lstStyle/>
                    <a:p>
                      <a:r>
                        <a:rPr lang="en-IN" sz="1800" b="1" i="0" kern="1200" dirty="0">
                          <a:solidFill>
                            <a:schemeClr val="dk1"/>
                          </a:solidFill>
                          <a:effectLst/>
                          <a:latin typeface="+mn-lt"/>
                          <a:ea typeface="+mn-ea"/>
                          <a:cs typeface="+mn-cs"/>
                        </a:rPr>
                        <a:t>Spark Version</a:t>
                      </a:r>
                      <a:endParaRPr lang="en-IN" dirty="0"/>
                    </a:p>
                  </a:txBody>
                  <a:tcPr marL="91425" marR="91425"/>
                </a:tc>
                <a:tc>
                  <a:txBody>
                    <a:bodyPr/>
                    <a:lstStyle/>
                    <a:p>
                      <a:r>
                        <a:rPr lang="en-US" sz="1800" b="0" i="0" kern="1200" dirty="0">
                          <a:solidFill>
                            <a:schemeClr val="dk1"/>
                          </a:solidFill>
                          <a:effectLst/>
                          <a:latin typeface="+mn-lt"/>
                          <a:ea typeface="+mn-ea"/>
                          <a:cs typeface="+mn-cs"/>
                        </a:rPr>
                        <a:t>Spark 3.2.4 version used in the setup.</a:t>
                      </a:r>
                      <a:endParaRPr lang="en-IN" dirty="0"/>
                    </a:p>
                  </a:txBody>
                  <a:tcPr marL="91425" marR="91425"/>
                </a:tc>
                <a:extLst>
                  <a:ext uri="{0D108BD9-81ED-4DB2-BD59-A6C34878D82A}">
                    <a16:rowId xmlns:a16="http://schemas.microsoft.com/office/drawing/2014/main" val="948667242"/>
                  </a:ext>
                </a:extLst>
              </a:tr>
              <a:tr h="415245">
                <a:tc>
                  <a:txBody>
                    <a:bodyPr/>
                    <a:lstStyle/>
                    <a:p>
                      <a:r>
                        <a:rPr lang="en-IN" sz="1800" b="1" i="0" kern="1200" dirty="0">
                          <a:solidFill>
                            <a:schemeClr val="dk1"/>
                          </a:solidFill>
                          <a:effectLst/>
                          <a:latin typeface="+mn-lt"/>
                          <a:ea typeface="+mn-ea"/>
                          <a:cs typeface="+mn-cs"/>
                        </a:rPr>
                        <a:t>Scala Version</a:t>
                      </a:r>
                      <a:endParaRPr lang="en-IN" dirty="0"/>
                    </a:p>
                  </a:txBody>
                  <a:tcPr marL="91425" marR="91425"/>
                </a:tc>
                <a:tc>
                  <a:txBody>
                    <a:bodyPr/>
                    <a:lstStyle/>
                    <a:p>
                      <a:r>
                        <a:rPr lang="en-US" sz="1800" b="0" i="0" kern="1200" dirty="0">
                          <a:solidFill>
                            <a:schemeClr val="dk1"/>
                          </a:solidFill>
                          <a:effectLst/>
                          <a:latin typeface="+mn-lt"/>
                          <a:ea typeface="+mn-ea"/>
                          <a:cs typeface="+mn-cs"/>
                        </a:rPr>
                        <a:t>Scala 2.12.15 used for programming in Spark.</a:t>
                      </a:r>
                      <a:endParaRPr lang="en-IN" dirty="0"/>
                    </a:p>
                  </a:txBody>
                  <a:tcPr marL="91425" marR="91425"/>
                </a:tc>
                <a:extLst>
                  <a:ext uri="{0D108BD9-81ED-4DB2-BD59-A6C34878D82A}">
                    <a16:rowId xmlns:a16="http://schemas.microsoft.com/office/drawing/2014/main" val="3305841780"/>
                  </a:ext>
                </a:extLst>
              </a:tr>
              <a:tr h="415245">
                <a:tc>
                  <a:txBody>
                    <a:bodyPr/>
                    <a:lstStyle/>
                    <a:p>
                      <a:r>
                        <a:rPr lang="en-IN" sz="1800" b="1" i="0" kern="1200" dirty="0">
                          <a:solidFill>
                            <a:schemeClr val="dk1"/>
                          </a:solidFill>
                          <a:effectLst/>
                          <a:latin typeface="+mn-lt"/>
                          <a:ea typeface="+mn-ea"/>
                          <a:cs typeface="+mn-cs"/>
                        </a:rPr>
                        <a:t>Storage System</a:t>
                      </a:r>
                      <a:endParaRPr lang="en-IN" dirty="0"/>
                    </a:p>
                  </a:txBody>
                  <a:tcPr marL="91425" marR="91425"/>
                </a:tc>
                <a:tc>
                  <a:txBody>
                    <a:bodyPr/>
                    <a:lstStyle/>
                    <a:p>
                      <a:r>
                        <a:rPr lang="en-US" sz="1800" b="0" i="0" kern="1200" dirty="0">
                          <a:solidFill>
                            <a:schemeClr val="dk1"/>
                          </a:solidFill>
                          <a:effectLst/>
                          <a:latin typeface="+mn-lt"/>
                          <a:ea typeface="+mn-ea"/>
                          <a:cs typeface="+mn-cs"/>
                        </a:rPr>
                        <a:t>Meta storage used as the default storage system.</a:t>
                      </a:r>
                      <a:endParaRPr lang="en-IN" dirty="0"/>
                    </a:p>
                  </a:txBody>
                  <a:tcPr marL="91425" marR="91425"/>
                </a:tc>
                <a:extLst>
                  <a:ext uri="{0D108BD9-81ED-4DB2-BD59-A6C34878D82A}">
                    <a16:rowId xmlns:a16="http://schemas.microsoft.com/office/drawing/2014/main" val="4160093893"/>
                  </a:ext>
                </a:extLst>
              </a:tr>
              <a:tr h="415245">
                <a:tc>
                  <a:txBody>
                    <a:bodyPr/>
                    <a:lstStyle/>
                    <a:p>
                      <a:r>
                        <a:rPr lang="en-IN" sz="1800" b="1" i="0" kern="1200" dirty="0">
                          <a:solidFill>
                            <a:schemeClr val="dk1"/>
                          </a:solidFill>
                          <a:effectLst/>
                          <a:latin typeface="+mn-lt"/>
                          <a:ea typeface="+mn-ea"/>
                          <a:cs typeface="+mn-cs"/>
                        </a:rPr>
                        <a:t>Environment Setup</a:t>
                      </a:r>
                      <a:endParaRPr lang="en-IN" dirty="0"/>
                    </a:p>
                  </a:txBody>
                  <a:tcPr marL="91425" marR="91425"/>
                </a:tc>
                <a:tc>
                  <a:txBody>
                    <a:bodyPr/>
                    <a:lstStyle/>
                    <a:p>
                      <a:r>
                        <a:rPr lang="en-US" sz="1800" b="0" i="0" kern="1200" dirty="0">
                          <a:solidFill>
                            <a:schemeClr val="dk1"/>
                          </a:solidFill>
                          <a:effectLst/>
                          <a:latin typeface="+mn-lt"/>
                          <a:ea typeface="+mn-ea"/>
                          <a:cs typeface="+mn-cs"/>
                        </a:rPr>
                        <a:t>Local mode chosen for easy access and flexibility in testing.</a:t>
                      </a:r>
                      <a:endParaRPr lang="en-IN" dirty="0"/>
                    </a:p>
                  </a:txBody>
                  <a:tcPr marL="91425" marR="91425"/>
                </a:tc>
                <a:extLst>
                  <a:ext uri="{0D108BD9-81ED-4DB2-BD59-A6C34878D82A}">
                    <a16:rowId xmlns:a16="http://schemas.microsoft.com/office/drawing/2014/main" val="3006231560"/>
                  </a:ext>
                </a:extLst>
              </a:tr>
            </a:tbl>
          </a:graphicData>
        </a:graphic>
      </p:graphicFrame>
    </p:spTree>
    <p:extLst>
      <p:ext uri="{BB962C8B-B14F-4D97-AF65-F5344CB8AC3E}">
        <p14:creationId xmlns:p14="http://schemas.microsoft.com/office/powerpoint/2010/main" val="130158866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5C1EA-F031-9F46-C6C5-290EBD64EF34}"/>
              </a:ext>
            </a:extLst>
          </p:cNvPr>
          <p:cNvSpPr>
            <a:spLocks noGrp="1"/>
          </p:cNvSpPr>
          <p:nvPr>
            <p:ph type="title"/>
          </p:nvPr>
        </p:nvSpPr>
        <p:spPr>
          <a:xfrm>
            <a:off x="1087654" y="859266"/>
            <a:ext cx="10319659" cy="1049235"/>
          </a:xfrm>
        </p:spPr>
        <p:txBody>
          <a:bodyPr>
            <a:noAutofit/>
          </a:bodyPr>
          <a:lstStyle/>
          <a:p>
            <a:r>
              <a:rPr lang="en-IN" sz="4000" b="1" dirty="0"/>
              <a:t>DATASET DESCRIPTION AND SQL QUERIES</a:t>
            </a:r>
          </a:p>
        </p:txBody>
      </p:sp>
      <p:sp>
        <p:nvSpPr>
          <p:cNvPr id="3" name="Content Placeholder 2">
            <a:extLst>
              <a:ext uri="{FF2B5EF4-FFF2-40B4-BE49-F238E27FC236}">
                <a16:creationId xmlns:a16="http://schemas.microsoft.com/office/drawing/2014/main" id="{8B73D74E-02CE-0186-9956-5429D59C5F67}"/>
              </a:ext>
            </a:extLst>
          </p:cNvPr>
          <p:cNvSpPr>
            <a:spLocks noGrp="1"/>
          </p:cNvSpPr>
          <p:nvPr>
            <p:ph idx="1"/>
          </p:nvPr>
        </p:nvSpPr>
        <p:spPr>
          <a:xfrm>
            <a:off x="190667" y="2329712"/>
            <a:ext cx="7625045" cy="3450613"/>
          </a:xfrm>
        </p:spPr>
        <p:txBody>
          <a:bodyPr>
            <a:normAutofit/>
          </a:bodyPr>
          <a:lstStyle/>
          <a:p>
            <a:pPr algn="just"/>
            <a:r>
              <a:rPr lang="en-US" sz="2200" dirty="0">
                <a:latin typeface="Arial" panose="020B0604020202020204" pitchFamily="34" charset="0"/>
                <a:cs typeface="Arial" panose="020B0604020202020204" pitchFamily="34" charset="0"/>
              </a:rPr>
              <a:t>In the age of big data, the ecommerce industry relies on data analysis for valuable insights. </a:t>
            </a:r>
          </a:p>
          <a:p>
            <a:pPr algn="just"/>
            <a:r>
              <a:rPr lang="en-US" sz="2200" dirty="0">
                <a:latin typeface="Arial" panose="020B0604020202020204" pitchFamily="34" charset="0"/>
                <a:cs typeface="Arial" panose="020B0604020202020204" pitchFamily="34" charset="0"/>
              </a:rPr>
              <a:t>This study utilizes a Kaggle-sourced ecommerce dataset to perform Spark SQL query processing.</a:t>
            </a:r>
          </a:p>
          <a:p>
            <a:pPr algn="just"/>
            <a:r>
              <a:rPr lang="en-US" sz="2200" dirty="0">
                <a:latin typeface="Arial" panose="020B0604020202020204" pitchFamily="34" charset="0"/>
                <a:cs typeface="Arial" panose="020B0604020202020204" pitchFamily="34" charset="0"/>
              </a:rPr>
              <a:t>Utilizing data, four SQL queries are formulated to perform run time analysis and explore query processing and its optimization.</a:t>
            </a:r>
          </a:p>
          <a:p>
            <a:pPr marL="0" indent="0">
              <a:buNone/>
            </a:pPr>
            <a:endParaRPr lang="en-US" dirty="0">
              <a:latin typeface="Arial" panose="020B0604020202020204" pitchFamily="34" charset="0"/>
              <a:cs typeface="Arial" panose="020B0604020202020204" pitchFamily="34" charset="0"/>
            </a:endParaRPr>
          </a:p>
          <a:p>
            <a:endParaRPr lang="en-IN" dirty="0"/>
          </a:p>
        </p:txBody>
      </p:sp>
      <p:pic>
        <p:nvPicPr>
          <p:cNvPr id="7" name="Picture 6">
            <a:extLst>
              <a:ext uri="{FF2B5EF4-FFF2-40B4-BE49-F238E27FC236}">
                <a16:creationId xmlns:a16="http://schemas.microsoft.com/office/drawing/2014/main" id="{48106607-108E-D169-CA2B-61B8D79C2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831" y="2141820"/>
            <a:ext cx="4366661" cy="3239549"/>
          </a:xfrm>
          <a:prstGeom prst="rect">
            <a:avLst/>
          </a:prstGeom>
        </p:spPr>
      </p:pic>
    </p:spTree>
    <p:extLst>
      <p:ext uri="{BB962C8B-B14F-4D97-AF65-F5344CB8AC3E}">
        <p14:creationId xmlns:p14="http://schemas.microsoft.com/office/powerpoint/2010/main" val="250068325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C163-AF78-7A82-9C00-79A8419F6DEF}"/>
              </a:ext>
            </a:extLst>
          </p:cNvPr>
          <p:cNvSpPr>
            <a:spLocks noGrp="1"/>
          </p:cNvSpPr>
          <p:nvPr>
            <p:ph type="title"/>
          </p:nvPr>
        </p:nvSpPr>
        <p:spPr>
          <a:xfrm>
            <a:off x="1451579" y="1068404"/>
            <a:ext cx="9603275" cy="785350"/>
          </a:xfrm>
        </p:spPr>
        <p:txBody>
          <a:bodyPr>
            <a:normAutofit/>
          </a:bodyPr>
          <a:lstStyle/>
          <a:p>
            <a:pPr algn="ctr"/>
            <a:r>
              <a:rPr lang="en-IN" sz="4000" b="1" dirty="0"/>
              <a:t>Scenario 1 </a:t>
            </a:r>
          </a:p>
        </p:txBody>
      </p:sp>
      <p:sp>
        <p:nvSpPr>
          <p:cNvPr id="3" name="Content Placeholder 2">
            <a:extLst>
              <a:ext uri="{FF2B5EF4-FFF2-40B4-BE49-F238E27FC236}">
                <a16:creationId xmlns:a16="http://schemas.microsoft.com/office/drawing/2014/main" id="{0913440D-592E-610B-AB24-65F5B58EA252}"/>
              </a:ext>
            </a:extLst>
          </p:cNvPr>
          <p:cNvSpPr>
            <a:spLocks noGrp="1"/>
          </p:cNvSpPr>
          <p:nvPr>
            <p:ph idx="1"/>
          </p:nvPr>
        </p:nvSpPr>
        <p:spPr>
          <a:xfrm>
            <a:off x="1130270" y="2002055"/>
            <a:ext cx="9603275" cy="3464290"/>
          </a:xfrm>
        </p:spPr>
        <p:txBody>
          <a:bodyPr>
            <a:normAutofit/>
          </a:bodyPr>
          <a:lstStyle/>
          <a:p>
            <a:r>
              <a:rPr lang="en-IN" sz="2200" dirty="0">
                <a:latin typeface="Arial" panose="020B0604020202020204" pitchFamily="34" charset="0"/>
                <a:cs typeface="Arial" panose="020B0604020202020204" pitchFamily="34" charset="0"/>
              </a:rPr>
              <a:t>In this module, we will mainly focus on demonstrating two use cases:-</a:t>
            </a:r>
            <a:br>
              <a:rPr lang="en-IN" sz="2200" dirty="0">
                <a:latin typeface="Arial" panose="020B0604020202020204" pitchFamily="34" charset="0"/>
                <a:cs typeface="Arial" panose="020B0604020202020204" pitchFamily="34" charset="0"/>
              </a:rPr>
            </a:br>
            <a:br>
              <a:rPr lang="en-IN" sz="2200" dirty="0">
                <a:latin typeface="Arial" panose="020B0604020202020204" pitchFamily="34" charset="0"/>
                <a:cs typeface="Arial" panose="020B0604020202020204" pitchFamily="34" charset="0"/>
              </a:rPr>
            </a:br>
            <a:r>
              <a:rPr lang="en-IN" sz="2200" dirty="0">
                <a:latin typeface="Arial" panose="020B0604020202020204" pitchFamily="34" charset="0"/>
                <a:cs typeface="Arial" panose="020B0604020202020204" pitchFamily="34" charset="0"/>
              </a:rPr>
              <a:t> 1. Creation of schema in spark SQL and insertion of data from CSV file format    to their respective SQL table.</a:t>
            </a:r>
            <a:br>
              <a:rPr lang="en-IN" sz="2200" dirty="0">
                <a:latin typeface="Arial" panose="020B0604020202020204" pitchFamily="34" charset="0"/>
                <a:cs typeface="Arial" panose="020B0604020202020204" pitchFamily="34" charset="0"/>
              </a:rPr>
            </a:br>
            <a:r>
              <a:rPr lang="en-IN" sz="2200" dirty="0">
                <a:latin typeface="Arial" panose="020B0604020202020204" pitchFamily="34" charset="0"/>
                <a:cs typeface="Arial" panose="020B0604020202020204" pitchFamily="34" charset="0"/>
              </a:rPr>
              <a:t> 2. An introduction to phases involved in spark SQL query processing.</a:t>
            </a:r>
            <a:br>
              <a:rPr lang="en-IN" sz="2200" dirty="0">
                <a:latin typeface="Arial" panose="020B0604020202020204" pitchFamily="34" charset="0"/>
                <a:cs typeface="Arial" panose="020B0604020202020204" pitchFamily="34" charset="0"/>
              </a:rPr>
            </a:br>
            <a:endParaRPr lang="en-IN" sz="2200" dirty="0">
              <a:latin typeface="Arial" panose="020B0604020202020204" pitchFamily="34" charset="0"/>
              <a:cs typeface="Arial" panose="020B0604020202020204" pitchFamily="34" charset="0"/>
            </a:endParaRPr>
          </a:p>
          <a:p>
            <a:r>
              <a:rPr lang="en-IN" sz="2200" dirty="0">
                <a:latin typeface="Arial" panose="020B0604020202020204" pitchFamily="34" charset="0"/>
                <a:cs typeface="Arial" panose="020B0604020202020204" pitchFamily="34" charset="0"/>
              </a:rPr>
              <a:t>In the proposed work, there are three tables, created in the spark SQL which are utilized to explore the system.</a:t>
            </a:r>
          </a:p>
        </p:txBody>
      </p:sp>
    </p:spTree>
    <p:extLst>
      <p:ext uri="{BB962C8B-B14F-4D97-AF65-F5344CB8AC3E}">
        <p14:creationId xmlns:p14="http://schemas.microsoft.com/office/powerpoint/2010/main" val="584045685"/>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1051</TotalTime>
  <Words>2707</Words>
  <Application>Microsoft Office PowerPoint</Application>
  <PresentationFormat>Widescreen</PresentationFormat>
  <Paragraphs>203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Century Gothic</vt:lpstr>
      <vt:lpstr>Söhne</vt:lpstr>
      <vt:lpstr>Times New Roman</vt:lpstr>
      <vt:lpstr>Wingdings</vt:lpstr>
      <vt:lpstr>Gallery</vt:lpstr>
      <vt:lpstr>Evolution of Spark SQL and an Exploration into its Performance Evaluation </vt:lpstr>
      <vt:lpstr>Introduction</vt:lpstr>
      <vt:lpstr>OVERVIEW</vt:lpstr>
      <vt:lpstr>SPARK SQL</vt:lpstr>
      <vt:lpstr>Architecture</vt:lpstr>
      <vt:lpstr>Advantages</vt:lpstr>
      <vt:lpstr>Installation requirements</vt:lpstr>
      <vt:lpstr>DATASET DESCRIPTION AND SQL QUERIES</vt:lpstr>
      <vt:lpstr>Scenario 1 </vt:lpstr>
      <vt:lpstr>Data storage in spark </vt:lpstr>
      <vt:lpstr>Database schema </vt:lpstr>
      <vt:lpstr>QUERY PROCESSING IN SPARK SQL </vt:lpstr>
      <vt:lpstr>Query processing (contd..)</vt:lpstr>
      <vt:lpstr>SCENARIO 2</vt:lpstr>
      <vt:lpstr>CATALYST OPTIMIZER</vt:lpstr>
      <vt:lpstr>Query OPTIMIZATION - 1</vt:lpstr>
      <vt:lpstr>PowerPoint Presentation</vt:lpstr>
      <vt:lpstr>QUERY OPTIMIZATION - 2</vt:lpstr>
      <vt:lpstr>PowerPoint Presentation</vt:lpstr>
      <vt:lpstr>OPTIMIZATION TECHNIQUES</vt:lpstr>
      <vt:lpstr>EXPERIMENTAL ANALYSIS</vt:lpstr>
      <vt:lpstr>EXPERIMENTAL ANALYSIS (CONTD..)</vt:lpstr>
      <vt:lpstr>Benefits of catalyst</vt:lpstr>
      <vt:lpstr>PowerPoint Presentation</vt:lpstr>
      <vt:lpstr>SPARK SQL HISTORY</vt:lpstr>
      <vt:lpstr>SUMMARY OF RESEARCH PAPER</vt:lpstr>
      <vt:lpstr>APACHE SPARK</vt:lpstr>
      <vt:lpstr>Scenario 1 (contd..)</vt:lpstr>
      <vt:lpstr>OPTIMIZED QUERY EXECUTION (SCENARIO 2 CONTD..)</vt:lpstr>
      <vt:lpstr>PHYSICAL PLAN FOR FILTER JOIN QUERY</vt:lpstr>
      <vt:lpstr>OPTIMIZED PHYSICAL PLAN (CONTD…)</vt:lpstr>
      <vt:lpstr>RESILIENT DISTRIBUTED DATASTRUCTERS (RDD’s)</vt:lpstr>
      <vt:lpstr>RDD’s (Contd..)</vt:lpstr>
      <vt:lpstr>EXPERIMENT ANALYSIS</vt:lpstr>
      <vt:lpstr>EXPERIMENT ANALYSIS (Contd..)</vt:lpstr>
      <vt:lpstr>EXPERIMENT ANALYSIS (Contd..)</vt:lpstr>
      <vt:lpstr>EXPERIMENT ANALYSIS (Contd..)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Evolution of Spark SQL and an Exploration into its Performance Evaluation </dc:title>
  <dc:creator>Kovvuri, Uday Surya Deveswar Reddy (kovvuruy)</dc:creator>
  <cp:lastModifiedBy>Deveswar Reddy Kovvuri</cp:lastModifiedBy>
  <cp:revision>211</cp:revision>
  <dcterms:created xsi:type="dcterms:W3CDTF">2023-11-05T21:26:37Z</dcterms:created>
  <dcterms:modified xsi:type="dcterms:W3CDTF">2023-11-16T03:11:51Z</dcterms:modified>
</cp:coreProperties>
</file>