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4" r:id="rId1"/>
  </p:sldMasterIdLst>
  <p:notesMasterIdLst>
    <p:notesMasterId r:id="rId12"/>
  </p:notesMasterIdLst>
  <p:sldIdLst>
    <p:sldId id="263" r:id="rId2"/>
    <p:sldId id="256" r:id="rId3"/>
    <p:sldId id="257" r:id="rId4"/>
    <p:sldId id="258" r:id="rId5"/>
    <p:sldId id="259" r:id="rId6"/>
    <p:sldId id="260" r:id="rId7"/>
    <p:sldId id="265" r:id="rId8"/>
    <p:sldId id="266" r:id="rId9"/>
    <p:sldId id="267" r:id="rId10"/>
    <p:sldId id="262" r:id="rId11"/>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212" y="198"/>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266766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52016" y="251989"/>
            <a:ext cx="9586674" cy="6652514"/>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grpSp>
        <p:nvGrpSpPr>
          <p:cNvPr id="7" name="Group 9"/>
          <p:cNvGrpSpPr>
            <a:grpSpLocks noChangeAspect="1"/>
          </p:cNvGrpSpPr>
          <p:nvPr/>
        </p:nvGrpSpPr>
        <p:grpSpPr bwMode="hidden">
          <a:xfrm>
            <a:off x="233346" y="5901753"/>
            <a:ext cx="9616916" cy="146782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756047" y="1763924"/>
            <a:ext cx="8568531" cy="1962239"/>
          </a:xfrm>
        </p:spPr>
        <p:txBody>
          <a:bodyPr anchor="b">
            <a:normAutofit/>
          </a:bodyPr>
          <a:lstStyle>
            <a:lvl1pPr>
              <a:defRPr sz="49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12094" y="3919833"/>
            <a:ext cx="7056438" cy="1623930"/>
          </a:xfrm>
        </p:spPr>
        <p:txBody>
          <a:bodyPr>
            <a:normAutofit/>
          </a:bodyPr>
          <a:lstStyle>
            <a:lvl1pPr marL="0" indent="0" algn="ctr">
              <a:buNone/>
              <a:defRPr sz="2200">
                <a:solidFill>
                  <a:srgbClr val="FFFFFF"/>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March 13,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52016" y="251989"/>
            <a:ext cx="9586674" cy="1572412"/>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grpSp>
        <p:nvGrpSpPr>
          <p:cNvPr id="15" name="Group 14"/>
          <p:cNvGrpSpPr>
            <a:grpSpLocks noChangeAspect="1"/>
          </p:cNvGrpSpPr>
          <p:nvPr/>
        </p:nvGrpSpPr>
        <p:grpSpPr bwMode="hidden">
          <a:xfrm>
            <a:off x="233346" y="787264"/>
            <a:ext cx="9616916" cy="146782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7308453" y="1595932"/>
            <a:ext cx="2268141" cy="4946454"/>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4031" y="1595931"/>
            <a:ext cx="6636411" cy="4946455"/>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52016" y="251989"/>
            <a:ext cx="9586674" cy="5221216"/>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
        <p:nvSpPr>
          <p:cNvPr id="9" name="Freeform 14"/>
          <p:cNvSpPr>
            <a:spLocks/>
          </p:cNvSpPr>
          <p:nvPr/>
        </p:nvSpPr>
        <p:spPr bwMode="hidden">
          <a:xfrm>
            <a:off x="6666881" y="4633682"/>
            <a:ext cx="3171063" cy="787081"/>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100794" tIns="50397" rIns="100794" bIns="50397" numCol="1" anchor="t" anchorCtr="0" compatLnSpc="1">
            <a:prstTxWarp prst="textNoShape">
              <a:avLst/>
            </a:prstTxWarp>
          </a:bodyPr>
          <a:lstStyle/>
          <a:p>
            <a:endParaRPr lang="en-US"/>
          </a:p>
        </p:txBody>
      </p:sp>
      <p:sp>
        <p:nvSpPr>
          <p:cNvPr id="10" name="Freeform 18"/>
          <p:cNvSpPr>
            <a:spLocks/>
          </p:cNvSpPr>
          <p:nvPr/>
        </p:nvSpPr>
        <p:spPr bwMode="hidden">
          <a:xfrm>
            <a:off x="2887619" y="4492252"/>
            <a:ext cx="6112443" cy="93712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100794" tIns="50397" rIns="100794" bIns="50397" numCol="1" anchor="t" anchorCtr="0" compatLnSpc="1">
            <a:prstTxWarp prst="textNoShape">
              <a:avLst/>
            </a:prstTxWarp>
          </a:bodyPr>
          <a:lstStyle/>
          <a:p>
            <a:endParaRPr lang="en-US"/>
          </a:p>
        </p:txBody>
      </p:sp>
      <p:sp>
        <p:nvSpPr>
          <p:cNvPr id="11" name="Freeform 22"/>
          <p:cNvSpPr>
            <a:spLocks/>
          </p:cNvSpPr>
          <p:nvPr/>
        </p:nvSpPr>
        <p:spPr bwMode="hidden">
          <a:xfrm>
            <a:off x="3118476" y="4505780"/>
            <a:ext cx="6028068" cy="853491"/>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100794" tIns="50397" rIns="100794" bIns="50397" numCol="1" anchor="t" anchorCtr="0" compatLnSpc="1">
            <a:prstTxWarp prst="textNoShape">
              <a:avLst/>
            </a:prstTxWarp>
          </a:bodyPr>
          <a:lstStyle/>
          <a:p>
            <a:endParaRPr lang="en-US"/>
          </a:p>
        </p:txBody>
      </p:sp>
      <p:sp>
        <p:nvSpPr>
          <p:cNvPr id="12" name="Freeform 26"/>
          <p:cNvSpPr>
            <a:spLocks/>
          </p:cNvSpPr>
          <p:nvPr/>
        </p:nvSpPr>
        <p:spPr bwMode="hidden">
          <a:xfrm>
            <a:off x="6184072" y="4491023"/>
            <a:ext cx="3646840" cy="718212"/>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100794" tIns="50397" rIns="100794" bIns="50397" numCol="1" anchor="t" anchorCtr="0" compatLnSpc="1">
            <a:prstTxWarp prst="textNoShape">
              <a:avLst/>
            </a:prstTxWarp>
          </a:bodyPr>
          <a:lstStyle/>
          <a:p>
            <a:endParaRPr lang="en-US"/>
          </a:p>
        </p:txBody>
      </p:sp>
      <p:sp useBgFill="1">
        <p:nvSpPr>
          <p:cNvPr id="13" name="Freeform 10"/>
          <p:cNvSpPr>
            <a:spLocks/>
          </p:cNvSpPr>
          <p:nvPr/>
        </p:nvSpPr>
        <p:spPr bwMode="hidden">
          <a:xfrm>
            <a:off x="233346" y="4473805"/>
            <a:ext cx="9616916" cy="146594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100794" tIns="50397" rIns="100794" bIns="50397" numCol="1" anchor="t" anchorCtr="0" compatLnSpc="1">
            <a:prstTxWarp prst="textNoShape">
              <a:avLst/>
            </a:prstTxWarp>
          </a:bodyPr>
          <a:lstStyle/>
          <a:p>
            <a:endParaRPr lang="en-US"/>
          </a:p>
        </p:txBody>
      </p:sp>
      <p:sp>
        <p:nvSpPr>
          <p:cNvPr id="2" name="Title 1"/>
          <p:cNvSpPr>
            <a:spLocks noGrp="1"/>
          </p:cNvSpPr>
          <p:nvPr>
            <p:ph type="title"/>
          </p:nvPr>
        </p:nvSpPr>
        <p:spPr>
          <a:xfrm>
            <a:off x="760712" y="2715619"/>
            <a:ext cx="8568531" cy="1679928"/>
          </a:xfrm>
        </p:spPr>
        <p:txBody>
          <a:bodyPr anchor="t">
            <a:normAutofit/>
          </a:bodyPr>
          <a:lstStyle>
            <a:lvl1pPr algn="ctr">
              <a:defRPr sz="49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07425" y="1584521"/>
            <a:ext cx="7075106" cy="1035957"/>
          </a:xfrm>
        </p:spPr>
        <p:txBody>
          <a:bodyPr anchor="b">
            <a:normAutofit/>
          </a:bodyPr>
          <a:lstStyle>
            <a:lvl1pPr marL="0" indent="0" algn="ctr">
              <a:buNone/>
              <a:defRPr sz="2200">
                <a:solidFill>
                  <a:srgbClr val="FFFFFF"/>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
        <p:nvSpPr>
          <p:cNvPr id="9" name="Content Placeholder 8"/>
          <p:cNvSpPr>
            <a:spLocks noGrp="1"/>
          </p:cNvSpPr>
          <p:nvPr>
            <p:ph sz="quarter" idx="13"/>
          </p:nvPr>
        </p:nvSpPr>
        <p:spPr>
          <a:xfrm>
            <a:off x="745965" y="2953313"/>
            <a:ext cx="4213701" cy="37999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120958" y="2953313"/>
            <a:ext cx="4213701" cy="37999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45966" y="2952125"/>
            <a:ext cx="4213701" cy="705219"/>
          </a:xfrm>
        </p:spPr>
        <p:txBody>
          <a:bodyPr anchor="ctr"/>
          <a:lstStyle>
            <a:lvl1pPr marL="0" indent="0" algn="ctr">
              <a:buNone/>
              <a:defRPr sz="2600" b="0">
                <a:solidFill>
                  <a:schemeClr val="tx2"/>
                </a:solidFill>
                <a:latin typeface="+mj-lt"/>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746712" y="3779838"/>
            <a:ext cx="4211345" cy="2973123"/>
          </a:xfrm>
        </p:spPr>
        <p:txBody>
          <a:bodyPr/>
          <a:lstStyle>
            <a:lvl1pPr>
              <a:defRPr sz="2200"/>
            </a:lvl1pPr>
            <a:lvl2pPr>
              <a:defRPr sz="2000"/>
            </a:lvl2pPr>
            <a:lvl3pPr>
              <a:defRPr sz="1800"/>
            </a:lvl3pPr>
            <a:lvl4pPr>
              <a:defRPr sz="1500"/>
            </a:lvl4pPr>
            <a:lvl5pPr>
              <a:defRPr sz="1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24318" y="2952124"/>
            <a:ext cx="4213701" cy="705219"/>
          </a:xfrm>
        </p:spPr>
        <p:txBody>
          <a:bodyPr anchor="ctr"/>
          <a:lstStyle>
            <a:lvl1pPr marL="0" indent="0" algn="ctr">
              <a:buNone/>
              <a:defRPr sz="2600" b="0" i="0">
                <a:solidFill>
                  <a:schemeClr val="tx2"/>
                </a:solidFill>
                <a:latin typeface="+mj-lt"/>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20818" y="3779838"/>
            <a:ext cx="4213701" cy="2973123"/>
          </a:xfrm>
        </p:spPr>
        <p:txBody>
          <a:bodyPr/>
          <a:lstStyle>
            <a:lvl1pPr>
              <a:defRPr sz="2200"/>
            </a:lvl1pPr>
            <a:lvl2pPr>
              <a:defRPr sz="2000"/>
            </a:lvl2pPr>
            <a:lvl3pPr>
              <a:defRPr sz="1800"/>
            </a:lvl3pPr>
            <a:lvl4pPr>
              <a:defRPr sz="1500"/>
            </a:lvl4pPr>
            <a:lvl5pPr>
              <a:defRPr sz="1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IN" smtClean="0"/>
              <a:pPr/>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March 13,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52016" y="251989"/>
            <a:ext cx="9586674" cy="1572412"/>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grpSp>
        <p:nvGrpSpPr>
          <p:cNvPr id="6" name="Group 5"/>
          <p:cNvGrpSpPr>
            <a:grpSpLocks noChangeAspect="1"/>
          </p:cNvGrpSpPr>
          <p:nvPr/>
        </p:nvGrpSpPr>
        <p:grpSpPr bwMode="hidden">
          <a:xfrm>
            <a:off x="233346" y="787263"/>
            <a:ext cx="9616916" cy="1465940"/>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IN" smtClean="0"/>
              <a:pPr/>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52016" y="251989"/>
            <a:ext cx="9586674" cy="1572412"/>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
        <p:nvSpPr>
          <p:cNvPr id="4" name="Text Placeholder 3"/>
          <p:cNvSpPr>
            <a:spLocks noGrp="1"/>
          </p:cNvSpPr>
          <p:nvPr>
            <p:ph type="body" sz="half" idx="2"/>
          </p:nvPr>
        </p:nvSpPr>
        <p:spPr>
          <a:xfrm>
            <a:off x="1008063" y="3947831"/>
            <a:ext cx="3696229" cy="2099911"/>
          </a:xfrm>
        </p:spPr>
        <p:txBody>
          <a:bodyPr anchor="t">
            <a:normAutofit/>
          </a:bodyPr>
          <a:lstStyle>
            <a:lvl1pPr marL="0" indent="0">
              <a:spcBef>
                <a:spcPts val="0"/>
              </a:spcBef>
              <a:spcAft>
                <a:spcPts val="661"/>
              </a:spcAft>
              <a:buNone/>
              <a:defRPr sz="2000">
                <a:solidFill>
                  <a:schemeClr val="tx2"/>
                </a:solidFill>
              </a:defRPr>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grpSp>
        <p:nvGrpSpPr>
          <p:cNvPr id="2" name="Group 23"/>
          <p:cNvGrpSpPr>
            <a:grpSpLocks noChangeAspect="1"/>
          </p:cNvGrpSpPr>
          <p:nvPr/>
        </p:nvGrpSpPr>
        <p:grpSpPr bwMode="hidden">
          <a:xfrm>
            <a:off x="233346" y="787264"/>
            <a:ext cx="9616916" cy="146782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008063" y="2519891"/>
            <a:ext cx="3696229" cy="1380901"/>
          </a:xfrm>
        </p:spPr>
        <p:txBody>
          <a:bodyPr anchor="b">
            <a:noAutofit/>
          </a:bodyPr>
          <a:lstStyle>
            <a:lvl1pPr algn="l">
              <a:defRPr sz="35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28465" y="2015914"/>
            <a:ext cx="4303973" cy="4199819"/>
          </a:xfrm>
        </p:spPr>
        <p:txBody>
          <a:bodyPr anchor="ctr"/>
          <a:lstStyle>
            <a:lvl1pPr>
              <a:buClr>
                <a:schemeClr val="bg1"/>
              </a:buClr>
              <a:defRPr sz="2400">
                <a:solidFill>
                  <a:schemeClr val="tx2"/>
                </a:solidFill>
              </a:defRPr>
            </a:lvl1pPr>
            <a:lvl2pPr>
              <a:buClr>
                <a:schemeClr val="bg1"/>
              </a:buClr>
              <a:defRPr sz="2200">
                <a:solidFill>
                  <a:schemeClr val="tx2"/>
                </a:solidFill>
              </a:defRPr>
            </a:lvl2pPr>
            <a:lvl3pPr>
              <a:buClr>
                <a:schemeClr val="bg1"/>
              </a:buClr>
              <a:defRPr sz="2000">
                <a:solidFill>
                  <a:schemeClr val="tx2"/>
                </a:solidFill>
              </a:defRPr>
            </a:lvl3pPr>
            <a:lvl4pPr>
              <a:buClr>
                <a:schemeClr val="bg1"/>
              </a:buClr>
              <a:defRPr sz="1800">
                <a:solidFill>
                  <a:schemeClr val="tx2"/>
                </a:solidFill>
              </a:defRPr>
            </a:lvl4pPr>
            <a:lvl5pPr>
              <a:buClr>
                <a:schemeClr val="bg1"/>
              </a:buClr>
              <a:defRPr sz="1800">
                <a:solidFill>
                  <a:schemeClr val="tx2"/>
                </a:solidFill>
              </a:defRPr>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52016" y="251989"/>
            <a:ext cx="9586674" cy="6652514"/>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grpSp>
        <p:nvGrpSpPr>
          <p:cNvPr id="9" name="Group 8"/>
          <p:cNvGrpSpPr>
            <a:grpSpLocks noChangeAspect="1"/>
          </p:cNvGrpSpPr>
          <p:nvPr/>
        </p:nvGrpSpPr>
        <p:grpSpPr bwMode="hidden">
          <a:xfrm>
            <a:off x="233346" y="5901753"/>
            <a:ext cx="9616916" cy="146782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373418" y="373318"/>
            <a:ext cx="4203176" cy="2678552"/>
          </a:xfrm>
        </p:spPr>
        <p:txBody>
          <a:bodyPr anchor="b">
            <a:normAutofit/>
          </a:bodyPr>
          <a:lstStyle>
            <a:lvl1pPr algn="l">
              <a:defRPr sz="31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5366999" y="3070535"/>
            <a:ext cx="4209595" cy="2669219"/>
          </a:xfrm>
        </p:spPr>
        <p:txBody>
          <a:bodyPr>
            <a:normAutofit/>
          </a:bodyPr>
          <a:lstStyle>
            <a:lvl1pPr marL="0" indent="0">
              <a:buNone/>
              <a:defRPr sz="2000">
                <a:solidFill>
                  <a:srgbClr val="FFFFFF"/>
                </a:solidFill>
              </a:defRPr>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
        <p:nvSpPr>
          <p:cNvPr id="3" name="Picture Placeholder 2"/>
          <p:cNvSpPr>
            <a:spLocks noGrp="1"/>
          </p:cNvSpPr>
          <p:nvPr>
            <p:ph type="pic" idx="1"/>
          </p:nvPr>
        </p:nvSpPr>
        <p:spPr>
          <a:xfrm>
            <a:off x="924057" y="1511935"/>
            <a:ext cx="3931444" cy="3225461"/>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500">
                <a:solidFill>
                  <a:schemeClr val="bg1"/>
                </a:solidFill>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r>
              <a:rPr lang="en-US" smtClean="0"/>
              <a:t>Click icon to add picture</a:t>
            </a:r>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52016" y="251989"/>
            <a:ext cx="9586674" cy="272148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grpSp>
        <p:nvGrpSpPr>
          <p:cNvPr id="8" name="Group 15"/>
          <p:cNvGrpSpPr>
            <a:grpSpLocks noChangeAspect="1"/>
          </p:cNvGrpSpPr>
          <p:nvPr/>
        </p:nvGrpSpPr>
        <p:grpSpPr bwMode="hidden">
          <a:xfrm>
            <a:off x="233346" y="1851259"/>
            <a:ext cx="9616916" cy="1465940"/>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504031" y="372944"/>
            <a:ext cx="9072563" cy="1380901"/>
          </a:xfrm>
          <a:prstGeom prst="rect">
            <a:avLst/>
          </a:prstGeom>
        </p:spPr>
        <p:txBody>
          <a:bodyPr vert="horz" lIns="100794" tIns="50397" rIns="100794" bIns="50397"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692590" y="6889649"/>
            <a:ext cx="4174563" cy="402483"/>
          </a:xfrm>
          <a:prstGeom prst="rect">
            <a:avLst/>
          </a:prstGeom>
        </p:spPr>
        <p:txBody>
          <a:bodyPr vert="horz" lIns="100794" tIns="50397" rIns="100794" bIns="50397" rtlCol="0" anchor="ctr"/>
          <a:lstStyle>
            <a:lvl1pPr algn="r">
              <a:defRPr sz="1100">
                <a:solidFill>
                  <a:schemeClr val="tx2"/>
                </a:solidFill>
              </a:defRPr>
            </a:lvl1pPr>
          </a:lstStyle>
          <a:p>
            <a:endParaRPr lang="en-US"/>
          </a:p>
        </p:txBody>
      </p:sp>
      <p:sp>
        <p:nvSpPr>
          <p:cNvPr id="5" name="Footer Placeholder 4"/>
          <p:cNvSpPr>
            <a:spLocks noGrp="1"/>
          </p:cNvSpPr>
          <p:nvPr>
            <p:ph type="ftr" sz="quarter" idx="3"/>
          </p:nvPr>
        </p:nvSpPr>
        <p:spPr>
          <a:xfrm>
            <a:off x="213473" y="6889649"/>
            <a:ext cx="4174564" cy="402483"/>
          </a:xfrm>
          <a:prstGeom prst="rect">
            <a:avLst/>
          </a:prstGeom>
        </p:spPr>
        <p:txBody>
          <a:bodyPr vert="horz" lIns="100794" tIns="50397" rIns="100794" bIns="50397"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4399898" y="6889648"/>
            <a:ext cx="1280832" cy="402483"/>
          </a:xfrm>
          <a:prstGeom prst="rect">
            <a:avLst/>
          </a:prstGeom>
        </p:spPr>
        <p:txBody>
          <a:bodyPr vert="horz" lIns="100794" tIns="50397" rIns="100794" bIns="50397" rtlCol="0" anchor="ctr"/>
          <a:lstStyle>
            <a:lvl1pPr algn="ctr">
              <a:defRPr sz="1100">
                <a:solidFill>
                  <a:schemeClr val="tx2"/>
                </a:solidFill>
              </a:defRPr>
            </a:lvl1pPr>
          </a:lstStyle>
          <a:p>
            <a:fld id="{00000000-1234-1234-1234-123412341234}" type="slidenum">
              <a:rPr lang="en-IN" smtClean="0"/>
              <a:pPr/>
              <a:t>‹#›</a:t>
            </a:fld>
            <a:endParaRPr lang="en-IN"/>
          </a:p>
        </p:txBody>
      </p:sp>
      <p:sp>
        <p:nvSpPr>
          <p:cNvPr id="3" name="Text Placeholder 2"/>
          <p:cNvSpPr>
            <a:spLocks noGrp="1"/>
          </p:cNvSpPr>
          <p:nvPr>
            <p:ph type="body" idx="1"/>
          </p:nvPr>
        </p:nvSpPr>
        <p:spPr>
          <a:xfrm>
            <a:off x="961394" y="2949207"/>
            <a:ext cx="8167173" cy="3803753"/>
          </a:xfrm>
          <a:prstGeom prst="rect">
            <a:avLst/>
          </a:prstGeom>
        </p:spPr>
        <p:txBody>
          <a:bodyPr vert="horz" lIns="100794" tIns="50397" rIns="100794" bIns="5039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ctr" defTabSz="1007943" rtl="0" eaLnBrk="1" latinLnBrk="0" hangingPunct="1">
        <a:spcBef>
          <a:spcPct val="0"/>
        </a:spcBef>
        <a:buNone/>
        <a:defRPr sz="49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2383" indent="-302383" algn="l" defTabSz="1007943" rtl="0" eaLnBrk="1" latinLnBrk="0" hangingPunct="1">
        <a:spcBef>
          <a:spcPct val="20000"/>
        </a:spcBef>
        <a:buClr>
          <a:schemeClr val="accent1"/>
        </a:buClr>
        <a:buSzPct val="100000"/>
        <a:buFont typeface="Symbol" pitchFamily="18" charset="2"/>
        <a:buChar char=""/>
        <a:defRPr sz="2600" kern="1200">
          <a:solidFill>
            <a:schemeClr val="tx2"/>
          </a:solidFill>
          <a:latin typeface="+mn-lt"/>
          <a:ea typeface="+mn-ea"/>
          <a:cs typeface="+mn-cs"/>
        </a:defRPr>
      </a:lvl1pPr>
      <a:lvl2pPr marL="635215" indent="-302383" algn="l" defTabSz="1007943"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943197" indent="-251986" algn="l" defTabSz="1007943"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3pPr>
      <a:lvl4pPr marL="1259929" indent="-251986" algn="l" defTabSz="1007943"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4pPr>
      <a:lvl5pPr marL="1612709" indent="-251986" algn="l" defTabSz="1007943"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5pPr>
      <a:lvl6pPr marL="1965489" indent="-251986" algn="l" defTabSz="1007943" rtl="0" eaLnBrk="1" latinLnBrk="0" hangingPunct="1">
        <a:spcBef>
          <a:spcPts val="423"/>
        </a:spcBef>
        <a:buClr>
          <a:schemeClr val="accent1"/>
        </a:buClr>
        <a:buFont typeface="Symbol" pitchFamily="18" charset="2"/>
        <a:buChar char="*"/>
        <a:defRPr sz="1500" kern="1200">
          <a:solidFill>
            <a:schemeClr val="tx2"/>
          </a:solidFill>
          <a:latin typeface="+mn-lt"/>
          <a:ea typeface="+mn-ea"/>
          <a:cs typeface="+mn-cs"/>
        </a:defRPr>
      </a:lvl6pPr>
      <a:lvl7pPr marL="2318269" indent="-251986" algn="l" defTabSz="1007943" rtl="0" eaLnBrk="1" latinLnBrk="0" hangingPunct="1">
        <a:spcBef>
          <a:spcPts val="423"/>
        </a:spcBef>
        <a:buClr>
          <a:schemeClr val="accent1"/>
        </a:buClr>
        <a:buFont typeface="Symbol" pitchFamily="18" charset="2"/>
        <a:buChar char="*"/>
        <a:defRPr sz="1500" kern="1200">
          <a:solidFill>
            <a:schemeClr val="tx2"/>
          </a:solidFill>
          <a:latin typeface="+mn-lt"/>
          <a:ea typeface="+mn-ea"/>
          <a:cs typeface="+mn-cs"/>
        </a:defRPr>
      </a:lvl7pPr>
      <a:lvl8pPr marL="2671049" indent="-251986" algn="l" defTabSz="1007943" rtl="0" eaLnBrk="1" latinLnBrk="0" hangingPunct="1">
        <a:spcBef>
          <a:spcPts val="423"/>
        </a:spcBef>
        <a:buClr>
          <a:schemeClr val="accent1"/>
        </a:buClr>
        <a:buFont typeface="Symbol" pitchFamily="18" charset="2"/>
        <a:buChar char="*"/>
        <a:defRPr sz="1500" kern="1200">
          <a:solidFill>
            <a:schemeClr val="tx2"/>
          </a:solidFill>
          <a:latin typeface="+mn-lt"/>
          <a:ea typeface="+mn-ea"/>
          <a:cs typeface="+mn-cs"/>
        </a:defRPr>
      </a:lvl8pPr>
      <a:lvl9pPr marL="3023829" indent="-251986" algn="l" defTabSz="1007943" rtl="0" eaLnBrk="1" latinLnBrk="0" hangingPunct="1">
        <a:spcBef>
          <a:spcPts val="423"/>
        </a:spcBef>
        <a:buClr>
          <a:schemeClr val="accent1"/>
        </a:buClr>
        <a:buFont typeface="Symbol" pitchFamily="18" charset="2"/>
        <a:buChar char="*"/>
        <a:defRPr sz="1500" kern="1200">
          <a:solidFill>
            <a:schemeClr val="tx2"/>
          </a:solidFill>
          <a:latin typeface="+mn-lt"/>
          <a:ea typeface="+mn-ea"/>
          <a:cs typeface="+mn-cs"/>
        </a:defRPr>
      </a:lvl9pPr>
    </p:bodyStyle>
    <p:otherStyle>
      <a:defPPr>
        <a:defRPr lang="en-US"/>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p:nvPr/>
        </p:nvSpPr>
        <p:spPr>
          <a:xfrm>
            <a:off x="701097" y="1823760"/>
            <a:ext cx="8100000" cy="3745997"/>
          </a:xfrm>
          <a:prstGeom prst="rect">
            <a:avLst/>
          </a:prstGeom>
          <a:noFill/>
          <a:ln>
            <a:noFill/>
          </a:ln>
        </p:spPr>
        <p:txBody>
          <a:bodyPr spcFirstLastPara="1" wrap="square" lIns="0" tIns="0" rIns="0" bIns="0" anchor="ctr" anchorCtr="0">
            <a:noAutofit/>
          </a:bodyPr>
          <a:lstStyle/>
          <a:p>
            <a:pPr algn="ctr"/>
            <a:endParaRPr sz="4400">
              <a:latin typeface="Times New Roman"/>
              <a:ea typeface="Times New Roman"/>
              <a:cs typeface="Times New Roman"/>
              <a:sym typeface="Times New Roman"/>
            </a:endParaRPr>
          </a:p>
        </p:txBody>
      </p:sp>
      <p:sp>
        <p:nvSpPr>
          <p:cNvPr id="164" name="Shape 164"/>
          <p:cNvSpPr txBox="1"/>
          <p:nvPr/>
        </p:nvSpPr>
        <p:spPr>
          <a:xfrm>
            <a:off x="701097" y="2332037"/>
            <a:ext cx="8874904" cy="1676400"/>
          </a:xfrm>
          <a:prstGeom prst="rect">
            <a:avLst/>
          </a:prstGeom>
          <a:noFill/>
          <a:ln>
            <a:noFill/>
          </a:ln>
        </p:spPr>
        <p:txBody>
          <a:bodyPr spcFirstLastPara="1" wrap="square" lIns="0" tIns="0" rIns="0" bIns="0" anchor="t" anchorCtr="0">
            <a:noAutofit/>
          </a:bodyPr>
          <a:lstStyle/>
          <a:p>
            <a:r>
              <a:rPr lang="en-US" sz="4800" dirty="0" smtClean="0">
                <a:latin typeface="Times New Roman"/>
                <a:ea typeface="Times New Roman"/>
                <a:cs typeface="Times New Roman"/>
                <a:sym typeface="Times New Roman"/>
              </a:rPr>
              <a:t>Water </a:t>
            </a:r>
            <a:r>
              <a:rPr lang="en-US" sz="4800" dirty="0" smtClean="0">
                <a:latin typeface="Times New Roman"/>
                <a:ea typeface="Times New Roman"/>
                <a:cs typeface="Times New Roman"/>
                <a:sym typeface="Times New Roman"/>
              </a:rPr>
              <a:t>M</a:t>
            </a:r>
            <a:r>
              <a:rPr lang="en-US" sz="4800" dirty="0" smtClean="0">
                <a:latin typeface="Times New Roman"/>
                <a:ea typeface="Times New Roman"/>
                <a:cs typeface="Times New Roman"/>
                <a:sym typeface="Times New Roman"/>
              </a:rPr>
              <a:t>anagement system -</a:t>
            </a:r>
          </a:p>
          <a:p>
            <a:r>
              <a:rPr lang="en-US" sz="4800" dirty="0" smtClean="0">
                <a:latin typeface="Times New Roman"/>
                <a:ea typeface="Times New Roman"/>
                <a:cs typeface="Times New Roman"/>
                <a:sym typeface="Times New Roman"/>
              </a:rPr>
              <a:t>through (IOT)</a:t>
            </a:r>
            <a:endParaRPr sz="4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p:nvPr/>
        </p:nvSpPr>
        <p:spPr>
          <a:xfrm>
            <a:off x="504000" y="288000"/>
            <a:ext cx="8100000" cy="1104120"/>
          </a:xfrm>
          <a:prstGeom prst="rect">
            <a:avLst/>
          </a:prstGeom>
          <a:noFill/>
          <a:ln>
            <a:noFill/>
          </a:ln>
        </p:spPr>
        <p:txBody>
          <a:bodyPr spcFirstLastPara="1" wrap="square" lIns="0" tIns="0" rIns="0" bIns="0" anchor="ctr" anchorCtr="0">
            <a:noAutofit/>
          </a:bodyPr>
          <a:lstStyle/>
          <a:p>
            <a:pPr algn="ctr"/>
            <a:r>
              <a:rPr lang="en-US" sz="4400" i="1" dirty="0" smtClean="0">
                <a:latin typeface="Times New Roman"/>
                <a:ea typeface="Times New Roman"/>
                <a:cs typeface="Times New Roman"/>
                <a:sym typeface="Times New Roman"/>
              </a:rPr>
              <a:t>conclusion</a:t>
            </a:r>
            <a:endParaRPr sz="4400" i="1" dirty="0">
              <a:latin typeface="Times New Roman"/>
              <a:ea typeface="Times New Roman"/>
              <a:cs typeface="Times New Roman"/>
              <a:sym typeface="Times New Roman"/>
            </a:endParaRPr>
          </a:p>
        </p:txBody>
      </p:sp>
      <p:sp>
        <p:nvSpPr>
          <p:cNvPr id="157" name="Shape 157"/>
          <p:cNvSpPr txBox="1"/>
          <p:nvPr/>
        </p:nvSpPr>
        <p:spPr>
          <a:xfrm>
            <a:off x="504000" y="1823760"/>
            <a:ext cx="9075600" cy="4384440"/>
          </a:xfrm>
          <a:prstGeom prst="rect">
            <a:avLst/>
          </a:prstGeom>
          <a:noFill/>
          <a:ln>
            <a:noFill/>
          </a:ln>
        </p:spPr>
        <p:txBody>
          <a:bodyPr spcFirstLastPara="1" wrap="square" lIns="0" tIns="0" rIns="0" bIns="0" anchor="t" anchorCtr="0">
            <a:noAutofit/>
          </a:bodyPr>
          <a:lstStyle/>
          <a:p>
            <a:pPr marL="457200" indent="-457200">
              <a:buFont typeface="Arial" pitchFamily="34" charset="0"/>
              <a:buChar char="•"/>
            </a:pPr>
            <a:r>
              <a:rPr lang="en-US" sz="2800" dirty="0" smtClean="0">
                <a:latin typeface="Times New Roman"/>
                <a:ea typeface="Times New Roman"/>
                <a:cs typeface="Times New Roman"/>
                <a:sym typeface="Times New Roman"/>
              </a:rPr>
              <a:t>If this is included in our </a:t>
            </a:r>
            <a:r>
              <a:rPr lang="en-US" sz="2800" dirty="0">
                <a:latin typeface="Times New Roman"/>
                <a:ea typeface="Times New Roman"/>
                <a:cs typeface="Times New Roman"/>
                <a:sym typeface="Times New Roman"/>
              </a:rPr>
              <a:t>H</a:t>
            </a:r>
            <a:r>
              <a:rPr lang="en-US" sz="2800" dirty="0" smtClean="0">
                <a:latin typeface="Times New Roman"/>
                <a:ea typeface="Times New Roman"/>
                <a:cs typeface="Times New Roman"/>
                <a:sym typeface="Times New Roman"/>
              </a:rPr>
              <a:t>yderabad city then water problem will be drastically reduced.</a:t>
            </a:r>
          </a:p>
          <a:p>
            <a:pPr marL="457200" indent="-457200">
              <a:buFont typeface="Arial" pitchFamily="34" charset="0"/>
              <a:buChar char="•"/>
            </a:pPr>
            <a:r>
              <a:rPr lang="en-US" sz="2800" dirty="0" smtClean="0">
                <a:latin typeface="Times New Roman"/>
                <a:ea typeface="Times New Roman"/>
                <a:cs typeface="Times New Roman"/>
                <a:sym typeface="Times New Roman"/>
              </a:rPr>
              <a:t>And the water board gets an apt profit for an apt volume they deliver.</a:t>
            </a:r>
          </a:p>
          <a:p>
            <a:pPr marL="457200" indent="-457200">
              <a:buFont typeface="Arial" pitchFamily="34" charset="0"/>
              <a:buChar char="•"/>
            </a:pPr>
            <a:r>
              <a:rPr lang="en-US" sz="2800" dirty="0" smtClean="0">
                <a:latin typeface="Times New Roman"/>
                <a:ea typeface="Times New Roman"/>
                <a:cs typeface="Times New Roman"/>
                <a:sym typeface="Times New Roman"/>
              </a:rPr>
              <a:t>And the problems can be identified easily and effectively.</a:t>
            </a:r>
          </a:p>
          <a:p>
            <a:pPr marL="457200" indent="-457200">
              <a:buFont typeface="Arial" pitchFamily="34" charset="0"/>
              <a:buChar char="•"/>
            </a:pPr>
            <a:r>
              <a:rPr lang="en-US" sz="2800" dirty="0" smtClean="0">
                <a:latin typeface="Times New Roman"/>
                <a:ea typeface="Times New Roman"/>
                <a:cs typeface="Times New Roman"/>
                <a:sym typeface="Times New Roman"/>
              </a:rPr>
              <a:t>And auto billing system can increase the software employability and the maintenance costs are very low.</a:t>
            </a:r>
            <a:r>
              <a:rPr lang="en-US" sz="2800" dirty="0" smtClean="0">
                <a:latin typeface="Times New Roman"/>
                <a:ea typeface="Times New Roman"/>
                <a:cs typeface="Times New Roman"/>
                <a:sym typeface="Times New Roman"/>
              </a:rPr>
              <a:t> </a:t>
            </a:r>
            <a:endParaRPr sz="2800" dirty="0">
              <a:latin typeface="Times New Roman"/>
              <a:ea typeface="Times New Roman"/>
              <a:cs typeface="Times New Roman"/>
              <a:sym typeface="Times New Roman"/>
            </a:endParaRPr>
          </a:p>
        </p:txBody>
      </p:sp>
      <p:sp>
        <p:nvSpPr>
          <p:cNvPr id="158" name="Shape 158"/>
          <p:cNvSpPr txBox="1"/>
          <p:nvPr/>
        </p:nvSpPr>
        <p:spPr>
          <a:xfrm>
            <a:off x="5152680" y="1823760"/>
            <a:ext cx="4426920" cy="4384440"/>
          </a:xfrm>
          <a:prstGeom prst="rect">
            <a:avLst/>
          </a:prstGeom>
          <a:noFill/>
          <a:ln>
            <a:noFill/>
          </a:ln>
        </p:spPr>
        <p:txBody>
          <a:bodyPr spcFirstLastPara="1" wrap="square" lIns="0" tIns="0" rIns="0" bIns="0" anchor="t" anchorCtr="0">
            <a:noAutofit/>
          </a:bodyPr>
          <a:lstStyle/>
          <a:p>
            <a:endParaRPr sz="3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p:nvPr/>
        </p:nvSpPr>
        <p:spPr>
          <a:xfrm>
            <a:off x="896217" y="387720"/>
            <a:ext cx="8100000" cy="1436040"/>
          </a:xfrm>
          <a:prstGeom prst="rect">
            <a:avLst/>
          </a:prstGeom>
          <a:noFill/>
          <a:ln>
            <a:noFill/>
          </a:ln>
        </p:spPr>
        <p:txBody>
          <a:bodyPr spcFirstLastPara="1" wrap="square" lIns="0" tIns="0" rIns="0" bIns="0" anchor="ctr" anchorCtr="0">
            <a:noAutofit/>
          </a:bodyPr>
          <a:lstStyle/>
          <a:p>
            <a:pPr algn="ctr"/>
            <a:r>
              <a:rPr lang="en-IN" sz="4400" dirty="0"/>
              <a:t>WATER MANAGEMENT THROUGH -(IOT)</a:t>
            </a:r>
            <a:endParaRPr sz="4400" dirty="0">
              <a:latin typeface="Times New Roman"/>
              <a:ea typeface="Times New Roman"/>
              <a:cs typeface="Times New Roman"/>
              <a:sym typeface="Times New Roman"/>
            </a:endParaRPr>
          </a:p>
        </p:txBody>
      </p:sp>
      <p:sp>
        <p:nvSpPr>
          <p:cNvPr id="115" name="Shape 115"/>
          <p:cNvSpPr txBox="1"/>
          <p:nvPr/>
        </p:nvSpPr>
        <p:spPr>
          <a:xfrm>
            <a:off x="551191" y="3145072"/>
            <a:ext cx="4426920" cy="4384440"/>
          </a:xfrm>
          <a:prstGeom prst="rect">
            <a:avLst/>
          </a:prstGeom>
          <a:noFill/>
          <a:ln>
            <a:noFill/>
          </a:ln>
        </p:spPr>
        <p:txBody>
          <a:bodyPr spcFirstLastPara="1" wrap="square" lIns="0" tIns="0" rIns="0" bIns="0" anchor="t" anchorCtr="0">
            <a:noAutofit/>
          </a:bodyPr>
          <a:lstStyle/>
          <a:p>
            <a:pPr marL="431955" indent="-323966">
              <a:buSzPts val="1440"/>
              <a:buFont typeface="Noto Sans Symbols"/>
              <a:buChar char="●"/>
            </a:pPr>
            <a:r>
              <a:rPr lang="en-IN" sz="3200" dirty="0">
                <a:latin typeface="Times New Roman"/>
                <a:ea typeface="Times New Roman"/>
                <a:cs typeface="Times New Roman"/>
                <a:sym typeface="Times New Roman"/>
              </a:rPr>
              <a:t>TEAM MEMBERS</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V Naveen Kumar(II </a:t>
            </a:r>
            <a:r>
              <a:rPr lang="en-IN" sz="3200" dirty="0" smtClean="0">
                <a:latin typeface="Times New Roman"/>
                <a:ea typeface="Times New Roman"/>
                <a:cs typeface="Times New Roman"/>
                <a:sym typeface="Times New Roman"/>
              </a:rPr>
              <a:t>CSE</a:t>
            </a:r>
            <a:r>
              <a:rPr lang="en-IN" sz="3200" dirty="0" smtClean="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V </a:t>
            </a:r>
            <a:r>
              <a:rPr lang="en-IN" sz="3200" dirty="0" err="1">
                <a:latin typeface="Times New Roman"/>
                <a:ea typeface="Times New Roman"/>
                <a:cs typeface="Times New Roman"/>
                <a:sym typeface="Times New Roman"/>
              </a:rPr>
              <a:t>Uday</a:t>
            </a:r>
            <a:r>
              <a:rPr lang="en-IN" sz="3200" dirty="0">
                <a:latin typeface="Times New Roman"/>
                <a:ea typeface="Times New Roman"/>
                <a:cs typeface="Times New Roman"/>
                <a:sym typeface="Times New Roman"/>
              </a:rPr>
              <a:t> </a:t>
            </a:r>
            <a:r>
              <a:rPr lang="en-IN" sz="3200" dirty="0" err="1">
                <a:latin typeface="Times New Roman"/>
                <a:ea typeface="Times New Roman"/>
                <a:cs typeface="Times New Roman"/>
                <a:sym typeface="Times New Roman"/>
              </a:rPr>
              <a:t>Sai</a:t>
            </a:r>
            <a:r>
              <a:rPr lang="en-IN" sz="3200" dirty="0">
                <a:latin typeface="Times New Roman"/>
                <a:ea typeface="Times New Roman"/>
                <a:cs typeface="Times New Roman"/>
                <a:sym typeface="Times New Roman"/>
              </a:rPr>
              <a:t>(II </a:t>
            </a:r>
            <a:r>
              <a:rPr lang="en-IN" sz="3200" dirty="0" smtClean="0">
                <a:latin typeface="Times New Roman"/>
                <a:ea typeface="Times New Roman"/>
                <a:cs typeface="Times New Roman"/>
                <a:sym typeface="Times New Roman"/>
              </a:rPr>
              <a:t>ECE)</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T </a:t>
            </a:r>
            <a:r>
              <a:rPr lang="en-IN" sz="3200" dirty="0" err="1">
                <a:latin typeface="Times New Roman"/>
                <a:ea typeface="Times New Roman"/>
                <a:cs typeface="Times New Roman"/>
                <a:sym typeface="Times New Roman"/>
              </a:rPr>
              <a:t>Lohit</a:t>
            </a:r>
            <a:r>
              <a:rPr lang="en-IN" sz="3200" dirty="0">
                <a:latin typeface="Times New Roman"/>
                <a:ea typeface="Times New Roman"/>
                <a:cs typeface="Times New Roman"/>
                <a:sym typeface="Times New Roman"/>
              </a:rPr>
              <a:t> Kumar(II </a:t>
            </a:r>
            <a:r>
              <a:rPr lang="en-IN" sz="3200" dirty="0" smtClean="0">
                <a:latin typeface="Times New Roman"/>
                <a:ea typeface="Times New Roman"/>
                <a:cs typeface="Times New Roman"/>
                <a:sym typeface="Times New Roman"/>
              </a:rPr>
              <a:t>ECE</a:t>
            </a:r>
            <a:r>
              <a:rPr lang="en-IN" sz="3200" dirty="0" smtClean="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p:txBody>
      </p:sp>
      <p:sp>
        <p:nvSpPr>
          <p:cNvPr id="116" name="Shape 116"/>
          <p:cNvSpPr txBox="1"/>
          <p:nvPr/>
        </p:nvSpPr>
        <p:spPr>
          <a:xfrm>
            <a:off x="5152680" y="2027237"/>
            <a:ext cx="4426920" cy="4384440"/>
          </a:xfrm>
          <a:prstGeom prst="rect">
            <a:avLst/>
          </a:prstGeom>
          <a:noFill/>
          <a:ln>
            <a:noFill/>
          </a:ln>
        </p:spPr>
        <p:txBody>
          <a:bodyPr spcFirstLastPara="1" wrap="square" lIns="0" tIns="0" rIns="0" bIns="0" anchor="t" anchorCtr="0">
            <a:noAutofit/>
          </a:bodyPr>
          <a:lstStyle/>
          <a:p>
            <a:pPr marL="431955" indent="-323966">
              <a:buSzPts val="1440"/>
              <a:buFont typeface="Noto Sans Symbols"/>
              <a:buChar char="●"/>
            </a:pPr>
            <a:r>
              <a:rPr lang="en-IN" sz="3200" dirty="0">
                <a:latin typeface="Times New Roman"/>
                <a:ea typeface="Times New Roman"/>
                <a:cs typeface="Times New Roman"/>
                <a:sym typeface="Times New Roman"/>
              </a:rPr>
              <a:t>PROBLEMS:</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Using dual connections through one connection.</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Lack of finding pipe breakage in any locality.</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No approximate metering in water supplied .</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Huge wastage of manpower and time.</a:t>
            </a:r>
            <a:endParaRPr sz="3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504000" y="288000"/>
            <a:ext cx="8100000" cy="1104120"/>
          </a:xfrm>
          <a:prstGeom prst="rect">
            <a:avLst/>
          </a:prstGeom>
          <a:noFill/>
          <a:ln>
            <a:noFill/>
          </a:ln>
        </p:spPr>
        <p:txBody>
          <a:bodyPr spcFirstLastPara="1" wrap="square" lIns="0" tIns="0" rIns="0" bIns="0" anchor="ctr" anchorCtr="0">
            <a:noAutofit/>
          </a:bodyPr>
          <a:lstStyle/>
          <a:p>
            <a:pPr algn="ctr"/>
            <a:r>
              <a:rPr lang="en-IN" sz="4400">
                <a:latin typeface="Times New Roman"/>
                <a:ea typeface="Times New Roman"/>
                <a:cs typeface="Times New Roman"/>
                <a:sym typeface="Times New Roman"/>
              </a:rPr>
              <a:t>DETAILED PROBLEMS :</a:t>
            </a:r>
            <a:endParaRPr sz="4400">
              <a:latin typeface="Times New Roman"/>
              <a:ea typeface="Times New Roman"/>
              <a:cs typeface="Times New Roman"/>
              <a:sym typeface="Times New Roman"/>
            </a:endParaRPr>
          </a:p>
        </p:txBody>
      </p:sp>
      <p:sp>
        <p:nvSpPr>
          <p:cNvPr id="122" name="Shape 122"/>
          <p:cNvSpPr txBox="1"/>
          <p:nvPr/>
        </p:nvSpPr>
        <p:spPr>
          <a:xfrm>
            <a:off x="504000" y="1570037"/>
            <a:ext cx="9072000" cy="4384440"/>
          </a:xfrm>
          <a:prstGeom prst="rect">
            <a:avLst/>
          </a:prstGeom>
          <a:noFill/>
          <a:ln>
            <a:noFill/>
          </a:ln>
        </p:spPr>
        <p:txBody>
          <a:bodyPr spcFirstLastPara="1" wrap="square" lIns="0" tIns="0" rIns="0" bIns="0" anchor="t" anchorCtr="0">
            <a:noAutofit/>
          </a:bodyPr>
          <a:lstStyle/>
          <a:p>
            <a:pPr marL="431955" indent="-323966">
              <a:buSzPts val="1440"/>
              <a:buFont typeface="Noto Sans Symbols"/>
              <a:buChar char="●"/>
            </a:pPr>
            <a:r>
              <a:rPr lang="en-IN" sz="3200" dirty="0">
                <a:latin typeface="Times New Roman"/>
                <a:ea typeface="Times New Roman"/>
                <a:cs typeface="Times New Roman"/>
                <a:sym typeface="Times New Roman"/>
              </a:rPr>
              <a:t>The water supply board faces many problems in solving the </a:t>
            </a:r>
            <a:r>
              <a:rPr lang="en-IN" sz="3200" dirty="0" err="1">
                <a:latin typeface="Times New Roman"/>
                <a:ea typeface="Times New Roman"/>
                <a:cs typeface="Times New Roman"/>
                <a:sym typeface="Times New Roman"/>
              </a:rPr>
              <a:t>menances</a:t>
            </a:r>
            <a:r>
              <a:rPr lang="en-IN" sz="3200" dirty="0">
                <a:latin typeface="Times New Roman"/>
                <a:ea typeface="Times New Roman"/>
                <a:cs typeface="Times New Roman"/>
                <a:sym typeface="Times New Roman"/>
              </a:rPr>
              <a:t> of common people.</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And inadequate supply of water to some </a:t>
            </a:r>
            <a:r>
              <a:rPr lang="en-IN" sz="3200" dirty="0" err="1">
                <a:latin typeface="Times New Roman"/>
                <a:ea typeface="Times New Roman"/>
                <a:cs typeface="Times New Roman"/>
                <a:sym typeface="Times New Roman"/>
              </a:rPr>
              <a:t>areas,without</a:t>
            </a:r>
            <a:r>
              <a:rPr lang="en-IN" sz="3200" dirty="0">
                <a:latin typeface="Times New Roman"/>
                <a:ea typeface="Times New Roman"/>
                <a:cs typeface="Times New Roman"/>
                <a:sym typeface="Times New Roman"/>
              </a:rPr>
              <a:t> finding the actual problem of where it arises.(breakage of </a:t>
            </a:r>
            <a:r>
              <a:rPr lang="en-IN" sz="3200" dirty="0" err="1">
                <a:latin typeface="Times New Roman"/>
                <a:ea typeface="Times New Roman"/>
                <a:cs typeface="Times New Roman"/>
                <a:sym typeface="Times New Roman"/>
              </a:rPr>
              <a:t>pipes,leakage</a:t>
            </a:r>
            <a:r>
              <a:rPr lang="en-IN" sz="3200" dirty="0">
                <a:latin typeface="Times New Roman"/>
                <a:ea typeface="Times New Roman"/>
                <a:cs typeface="Times New Roman"/>
                <a:sym typeface="Times New Roman"/>
              </a:rPr>
              <a:t> of pipes).</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And not responding effectively to the people who lodge a complaint.</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And the water quality delivered to the people can not  be calculated.</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And the water resource sent to them is not approximate due to worn out meters.</a:t>
            </a:r>
            <a:endParaRPr sz="3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p:nvPr/>
        </p:nvSpPr>
        <p:spPr>
          <a:xfrm>
            <a:off x="504000" y="288000"/>
            <a:ext cx="8100000" cy="1104120"/>
          </a:xfrm>
          <a:prstGeom prst="rect">
            <a:avLst/>
          </a:prstGeom>
          <a:noFill/>
          <a:ln>
            <a:noFill/>
          </a:ln>
        </p:spPr>
        <p:txBody>
          <a:bodyPr spcFirstLastPara="1" wrap="square" lIns="0" tIns="0" rIns="0" bIns="0" anchor="ctr" anchorCtr="0">
            <a:noAutofit/>
          </a:bodyPr>
          <a:lstStyle/>
          <a:p>
            <a:pPr algn="ctr"/>
            <a:r>
              <a:rPr lang="en-IN" sz="4400">
                <a:latin typeface="Times New Roman"/>
                <a:ea typeface="Times New Roman"/>
                <a:cs typeface="Times New Roman"/>
                <a:sym typeface="Times New Roman"/>
              </a:rPr>
              <a:t>Solution:</a:t>
            </a:r>
            <a:endParaRPr sz="4400">
              <a:latin typeface="Times New Roman"/>
              <a:ea typeface="Times New Roman"/>
              <a:cs typeface="Times New Roman"/>
              <a:sym typeface="Times New Roman"/>
            </a:endParaRPr>
          </a:p>
        </p:txBody>
      </p:sp>
      <p:sp>
        <p:nvSpPr>
          <p:cNvPr id="128" name="Shape 128"/>
          <p:cNvSpPr txBox="1"/>
          <p:nvPr/>
        </p:nvSpPr>
        <p:spPr>
          <a:xfrm>
            <a:off x="504001" y="1823760"/>
            <a:ext cx="9072000" cy="4384440"/>
          </a:xfrm>
          <a:prstGeom prst="rect">
            <a:avLst/>
          </a:prstGeom>
          <a:noFill/>
          <a:ln>
            <a:noFill/>
          </a:ln>
        </p:spPr>
        <p:txBody>
          <a:bodyPr spcFirstLastPara="1" wrap="square" lIns="0" tIns="0" rIns="0" bIns="0" anchor="t" anchorCtr="0">
            <a:noAutofit/>
          </a:bodyPr>
          <a:lstStyle/>
          <a:p>
            <a:pPr marL="431955" indent="-323966">
              <a:buSzPts val="1440"/>
              <a:buFont typeface="Noto Sans Symbols"/>
              <a:buChar char="●"/>
            </a:pPr>
            <a:r>
              <a:rPr lang="en-IN" sz="3200" dirty="0">
                <a:latin typeface="Times New Roman"/>
                <a:ea typeface="Times New Roman"/>
                <a:cs typeface="Times New Roman"/>
                <a:sym typeface="Times New Roman"/>
              </a:rPr>
              <a:t>Hyderabad water supply board is the 3</a:t>
            </a:r>
            <a:r>
              <a:rPr lang="en-IN" sz="3200" baseline="30000" dirty="0">
                <a:latin typeface="Times New Roman"/>
                <a:ea typeface="Times New Roman"/>
                <a:cs typeface="Times New Roman"/>
                <a:sym typeface="Times New Roman"/>
              </a:rPr>
              <a:t>rd</a:t>
            </a:r>
            <a:r>
              <a:rPr lang="en-IN" sz="3200" dirty="0">
                <a:latin typeface="Times New Roman"/>
                <a:ea typeface="Times New Roman"/>
                <a:cs typeface="Times New Roman"/>
                <a:sym typeface="Times New Roman"/>
              </a:rPr>
              <a:t> largest board in supplying the water .</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So the solution to all these problems is connecting the meters to internet through (</a:t>
            </a:r>
            <a:r>
              <a:rPr lang="en-IN" sz="3200" dirty="0" err="1">
                <a:latin typeface="Times New Roman"/>
                <a:ea typeface="Times New Roman"/>
                <a:cs typeface="Times New Roman"/>
                <a:sym typeface="Times New Roman"/>
              </a:rPr>
              <a:t>Iot</a:t>
            </a:r>
            <a:r>
              <a:rPr lang="en-IN"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We use flow </a:t>
            </a:r>
            <a:r>
              <a:rPr lang="en-IN" sz="3200" dirty="0" err="1">
                <a:latin typeface="Times New Roman"/>
                <a:ea typeface="Times New Roman"/>
                <a:cs typeface="Times New Roman"/>
                <a:sym typeface="Times New Roman"/>
              </a:rPr>
              <a:t>sensors,pressure</a:t>
            </a:r>
            <a:r>
              <a:rPr lang="en-IN" sz="3200" dirty="0">
                <a:latin typeface="Times New Roman"/>
                <a:ea typeface="Times New Roman"/>
                <a:cs typeface="Times New Roman"/>
                <a:sym typeface="Times New Roman"/>
              </a:rPr>
              <a:t> </a:t>
            </a:r>
            <a:r>
              <a:rPr lang="en-IN" sz="3200" dirty="0" err="1">
                <a:latin typeface="Times New Roman"/>
                <a:ea typeface="Times New Roman"/>
                <a:cs typeface="Times New Roman"/>
                <a:sym typeface="Times New Roman"/>
              </a:rPr>
              <a:t>sensors,metering</a:t>
            </a:r>
            <a:r>
              <a:rPr lang="en-IN" sz="3200" dirty="0">
                <a:latin typeface="Times New Roman"/>
                <a:ea typeface="Times New Roman"/>
                <a:cs typeface="Times New Roman"/>
                <a:sym typeface="Times New Roman"/>
              </a:rPr>
              <a:t> </a:t>
            </a:r>
            <a:r>
              <a:rPr lang="en-IN" sz="3200" dirty="0" err="1">
                <a:latin typeface="Times New Roman"/>
                <a:ea typeface="Times New Roman"/>
                <a:cs typeface="Times New Roman"/>
                <a:sym typeface="Times New Roman"/>
              </a:rPr>
              <a:t>program,time</a:t>
            </a:r>
            <a:r>
              <a:rPr lang="en-IN" sz="3200" dirty="0">
                <a:latin typeface="Times New Roman"/>
                <a:ea typeface="Times New Roman"/>
                <a:cs typeface="Times New Roman"/>
                <a:sym typeface="Times New Roman"/>
              </a:rPr>
              <a:t> stamp algorithm and dc 5v battery, to transmit data </a:t>
            </a:r>
            <a:r>
              <a:rPr lang="en-IN" sz="3200" dirty="0" err="1">
                <a:latin typeface="Times New Roman"/>
                <a:ea typeface="Times New Roman"/>
                <a:cs typeface="Times New Roman"/>
                <a:sym typeface="Times New Roman"/>
              </a:rPr>
              <a:t>gsm</a:t>
            </a:r>
            <a:r>
              <a:rPr lang="en-IN" sz="3200" dirty="0">
                <a:latin typeface="Times New Roman"/>
                <a:ea typeface="Times New Roman"/>
                <a:cs typeface="Times New Roman"/>
                <a:sym typeface="Times New Roman"/>
              </a:rPr>
              <a:t> module is used.</a:t>
            </a:r>
            <a:endParaRPr sz="3200" dirty="0">
              <a:latin typeface="Times New Roman"/>
              <a:ea typeface="Times New Roman"/>
              <a:cs typeface="Times New Roman"/>
              <a:sym typeface="Times New Roman"/>
            </a:endParaRPr>
          </a:p>
          <a:p>
            <a:pPr marL="431955" indent="-323966">
              <a:buSzPts val="1440"/>
              <a:buFont typeface="Noto Sans Symbols"/>
              <a:buChar char="●"/>
            </a:pPr>
            <a:r>
              <a:rPr lang="en-IN" sz="3200" dirty="0">
                <a:latin typeface="Times New Roman"/>
                <a:ea typeface="Times New Roman"/>
                <a:cs typeface="Times New Roman"/>
                <a:sym typeface="Times New Roman"/>
              </a:rPr>
              <a:t>So by this we can reduce the risks of </a:t>
            </a:r>
            <a:r>
              <a:rPr lang="en-IN" sz="3200" dirty="0" err="1">
                <a:latin typeface="Times New Roman"/>
                <a:ea typeface="Times New Roman"/>
                <a:cs typeface="Times New Roman"/>
                <a:sym typeface="Times New Roman"/>
              </a:rPr>
              <a:t>malpractising</a:t>
            </a:r>
            <a:r>
              <a:rPr lang="en-IN" sz="3200" dirty="0">
                <a:latin typeface="Times New Roman"/>
                <a:ea typeface="Times New Roman"/>
                <a:cs typeface="Times New Roman"/>
                <a:sym typeface="Times New Roman"/>
              </a:rPr>
              <a:t> of water resources.</a:t>
            </a:r>
            <a:endParaRPr sz="3200" dirty="0">
              <a:latin typeface="Times New Roman"/>
              <a:ea typeface="Times New Roman"/>
              <a:cs typeface="Times New Roman"/>
              <a:sym typeface="Times New Roman"/>
            </a:endParaRPr>
          </a:p>
          <a:p>
            <a:pPr marL="431955" indent="-323966">
              <a:buSzPts val="1440"/>
              <a:buFont typeface="Noto Sans Symbols"/>
              <a:buChar char="●"/>
            </a:pPr>
            <a:endParaRPr sz="3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p:nvPr/>
        </p:nvSpPr>
        <p:spPr>
          <a:xfrm>
            <a:off x="504000" y="288000"/>
            <a:ext cx="8100000" cy="1104120"/>
          </a:xfrm>
          <a:prstGeom prst="rect">
            <a:avLst/>
          </a:prstGeom>
          <a:noFill/>
          <a:ln>
            <a:noFill/>
          </a:ln>
        </p:spPr>
        <p:txBody>
          <a:bodyPr spcFirstLastPara="1" wrap="square" lIns="0" tIns="0" rIns="0" bIns="0" anchor="ctr" anchorCtr="0">
            <a:noAutofit/>
          </a:bodyPr>
          <a:lstStyle/>
          <a:p>
            <a:pPr algn="ctr"/>
            <a:r>
              <a:rPr lang="en-IN" sz="4400">
                <a:latin typeface="Times New Roman"/>
                <a:ea typeface="Times New Roman"/>
                <a:cs typeface="Times New Roman"/>
                <a:sym typeface="Times New Roman"/>
              </a:rPr>
              <a:t> demo model-of management system.</a:t>
            </a:r>
            <a:endParaRPr sz="4400">
              <a:latin typeface="Times New Roman"/>
              <a:ea typeface="Times New Roman"/>
              <a:cs typeface="Times New Roman"/>
              <a:sym typeface="Times New Roman"/>
            </a:endParaRPr>
          </a:p>
        </p:txBody>
      </p:sp>
      <p:sp>
        <p:nvSpPr>
          <p:cNvPr id="134" name="Shape 134"/>
          <p:cNvSpPr txBox="1"/>
          <p:nvPr/>
        </p:nvSpPr>
        <p:spPr>
          <a:xfrm>
            <a:off x="504000" y="1823760"/>
            <a:ext cx="4426920" cy="4384440"/>
          </a:xfrm>
          <a:prstGeom prst="rect">
            <a:avLst/>
          </a:prstGeom>
          <a:noFill/>
          <a:ln>
            <a:noFill/>
          </a:ln>
        </p:spPr>
        <p:txBody>
          <a:bodyPr spcFirstLastPara="1" wrap="square" lIns="0" tIns="0" rIns="0" bIns="0" anchor="t" anchorCtr="0">
            <a:noAutofit/>
          </a:bodyPr>
          <a:lstStyle/>
          <a:p>
            <a:endParaRPr sz="3200">
              <a:latin typeface="Times New Roman"/>
              <a:ea typeface="Times New Roman"/>
              <a:cs typeface="Times New Roman"/>
              <a:sym typeface="Times New Roman"/>
            </a:endParaRPr>
          </a:p>
        </p:txBody>
      </p:sp>
      <p:sp>
        <p:nvSpPr>
          <p:cNvPr id="135" name="Shape 135"/>
          <p:cNvSpPr txBox="1"/>
          <p:nvPr/>
        </p:nvSpPr>
        <p:spPr>
          <a:xfrm>
            <a:off x="5152680" y="1823760"/>
            <a:ext cx="4426920" cy="4384440"/>
          </a:xfrm>
          <a:prstGeom prst="rect">
            <a:avLst/>
          </a:prstGeom>
          <a:noFill/>
          <a:ln>
            <a:noFill/>
          </a:ln>
        </p:spPr>
        <p:txBody>
          <a:bodyPr spcFirstLastPara="1" wrap="square" lIns="0" tIns="0" rIns="0" bIns="0" anchor="t" anchorCtr="0">
            <a:noAutofit/>
          </a:bodyPr>
          <a:lstStyle/>
          <a:p>
            <a:endParaRPr sz="3200">
              <a:latin typeface="Times New Roman"/>
              <a:ea typeface="Times New Roman"/>
              <a:cs typeface="Times New Roman"/>
              <a:sym typeface="Times New Roman"/>
            </a:endParaRPr>
          </a:p>
        </p:txBody>
      </p:sp>
      <p:pic>
        <p:nvPicPr>
          <p:cNvPr id="136" name="Shape 136"/>
          <p:cNvPicPr preferRelativeResize="0"/>
          <p:nvPr/>
        </p:nvPicPr>
        <p:blipFill>
          <a:blip r:embed="rId3">
            <a:alphaModFix/>
          </a:blip>
          <a:stretch>
            <a:fillRect/>
          </a:stretch>
        </p:blipFill>
        <p:spPr>
          <a:xfrm>
            <a:off x="44825" y="1513775"/>
            <a:ext cx="9990975" cy="59712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p:nvPr/>
        </p:nvSpPr>
        <p:spPr>
          <a:xfrm>
            <a:off x="504000" y="288000"/>
            <a:ext cx="8100000" cy="1104120"/>
          </a:xfrm>
          <a:prstGeom prst="rect">
            <a:avLst/>
          </a:prstGeom>
          <a:noFill/>
          <a:ln>
            <a:noFill/>
          </a:ln>
        </p:spPr>
        <p:txBody>
          <a:bodyPr spcFirstLastPara="1" wrap="square" lIns="0" tIns="0" rIns="0" bIns="0" anchor="ctr" anchorCtr="0">
            <a:noAutofit/>
          </a:bodyPr>
          <a:lstStyle/>
          <a:p>
            <a:r>
              <a:rPr lang="en-IN" sz="3000" b="1">
                <a:latin typeface="Times New Roman"/>
                <a:ea typeface="Times New Roman"/>
                <a:cs typeface="Times New Roman"/>
                <a:sym typeface="Times New Roman"/>
              </a:rPr>
              <a:t>About Demo Model:</a:t>
            </a:r>
            <a:endParaRPr sz="3000" b="1">
              <a:latin typeface="Times New Roman"/>
              <a:ea typeface="Times New Roman"/>
              <a:cs typeface="Times New Roman"/>
              <a:sym typeface="Times New Roman"/>
            </a:endParaRPr>
          </a:p>
        </p:txBody>
      </p:sp>
      <p:sp>
        <p:nvSpPr>
          <p:cNvPr id="142" name="Shape 142"/>
          <p:cNvSpPr txBox="1"/>
          <p:nvPr/>
        </p:nvSpPr>
        <p:spPr>
          <a:xfrm>
            <a:off x="504000" y="1392120"/>
            <a:ext cx="9075600" cy="4816079"/>
          </a:xfrm>
          <a:prstGeom prst="rect">
            <a:avLst/>
          </a:prstGeom>
          <a:noFill/>
          <a:ln>
            <a:noFill/>
          </a:ln>
        </p:spPr>
        <p:txBody>
          <a:bodyPr spcFirstLastPara="1" wrap="square" lIns="0" tIns="0" rIns="0" bIns="0" anchor="t" anchorCtr="0">
            <a:noAutofit/>
          </a:bodyPr>
          <a:lstStyle/>
          <a:p>
            <a:pPr marL="457200" indent="-457200" algn="just">
              <a:buFont typeface="Arial" pitchFamily="34" charset="0"/>
              <a:buChar char="•"/>
            </a:pPr>
            <a:r>
              <a:rPr lang="en-US" sz="3200" dirty="0" smtClean="0">
                <a:latin typeface="Times New Roman"/>
                <a:ea typeface="Times New Roman"/>
                <a:cs typeface="Times New Roman"/>
                <a:sym typeface="Times New Roman"/>
              </a:rPr>
              <a:t>The above shown image is a working demo model which is written in </a:t>
            </a:r>
            <a:r>
              <a:rPr lang="en-US" sz="3200" dirty="0">
                <a:latin typeface="Times New Roman"/>
                <a:ea typeface="Times New Roman"/>
                <a:cs typeface="Times New Roman"/>
                <a:sym typeface="Times New Roman"/>
              </a:rPr>
              <a:t>J</a:t>
            </a:r>
            <a:r>
              <a:rPr lang="en-US" sz="3200" dirty="0" smtClean="0">
                <a:latin typeface="Times New Roman"/>
                <a:ea typeface="Times New Roman"/>
                <a:cs typeface="Times New Roman"/>
                <a:sym typeface="Times New Roman"/>
              </a:rPr>
              <a:t>avaScript and a framework called vue.js</a:t>
            </a:r>
          </a:p>
          <a:p>
            <a:pPr marL="457200" indent="-457200" algn="just">
              <a:buFont typeface="Arial" pitchFamily="34" charset="0"/>
              <a:buChar char="•"/>
            </a:pPr>
            <a:r>
              <a:rPr lang="en-US" sz="3200" dirty="0" smtClean="0">
                <a:latin typeface="Times New Roman"/>
                <a:ea typeface="Times New Roman"/>
                <a:cs typeface="Times New Roman"/>
                <a:sym typeface="Times New Roman"/>
              </a:rPr>
              <a:t>Since we cant use sensors and IOT in demo model we use manual input </a:t>
            </a:r>
            <a:r>
              <a:rPr lang="en-US" sz="3200" dirty="0" err="1">
                <a:latin typeface="Times New Roman"/>
                <a:ea typeface="Times New Roman"/>
                <a:cs typeface="Times New Roman"/>
                <a:sym typeface="Times New Roman"/>
              </a:rPr>
              <a:t>T</a:t>
            </a:r>
            <a:r>
              <a:rPr lang="en-US" sz="3200" dirty="0" err="1" smtClean="0">
                <a:latin typeface="Times New Roman"/>
                <a:ea typeface="Times New Roman"/>
                <a:cs typeface="Times New Roman"/>
                <a:sym typeface="Times New Roman"/>
              </a:rPr>
              <a:t>extfields</a:t>
            </a:r>
            <a:r>
              <a:rPr lang="en-US" sz="3200" dirty="0" smtClean="0">
                <a:latin typeface="Times New Roman"/>
                <a:ea typeface="Times New Roman"/>
                <a:cs typeface="Times New Roman"/>
                <a:sym typeface="Times New Roman"/>
              </a:rPr>
              <a:t> to interpret the errors that occur in flow of water.</a:t>
            </a:r>
          </a:p>
          <a:p>
            <a:pPr marL="457200" indent="-457200" algn="just">
              <a:buFont typeface="Arial" pitchFamily="34" charset="0"/>
              <a:buChar char="•"/>
            </a:pPr>
            <a:r>
              <a:rPr lang="en-US" sz="3200" dirty="0" smtClean="0">
                <a:latin typeface="Times New Roman"/>
                <a:ea typeface="Times New Roman"/>
                <a:cs typeface="Times New Roman"/>
                <a:sym typeface="Times New Roman"/>
              </a:rPr>
              <a:t>If there is any discrepancy in flow of water it automatically detects the problem in that particular area and it stacks in the complaint box.</a:t>
            </a:r>
          </a:p>
          <a:p>
            <a:pPr marL="457200" indent="-457200" algn="just">
              <a:buFont typeface="Arial" pitchFamily="34" charset="0"/>
              <a:buChar char="•"/>
            </a:pPr>
            <a:r>
              <a:rPr lang="en-US" sz="3200" dirty="0" smtClean="0">
                <a:latin typeface="Times New Roman"/>
                <a:ea typeface="Times New Roman"/>
                <a:cs typeface="Times New Roman"/>
                <a:sym typeface="Times New Roman"/>
              </a:rPr>
              <a:t>In the practical world if implemented perfectly the board receives the message of where the problem occurred and it can be resolved. </a:t>
            </a:r>
          </a:p>
        </p:txBody>
      </p:sp>
      <p:sp>
        <p:nvSpPr>
          <p:cNvPr id="143" name="Shape 143"/>
          <p:cNvSpPr txBox="1"/>
          <p:nvPr/>
        </p:nvSpPr>
        <p:spPr>
          <a:xfrm>
            <a:off x="5152680" y="1823760"/>
            <a:ext cx="4426920" cy="4384440"/>
          </a:xfrm>
          <a:prstGeom prst="rect">
            <a:avLst/>
          </a:prstGeom>
          <a:noFill/>
          <a:ln>
            <a:noFill/>
          </a:ln>
        </p:spPr>
        <p:txBody>
          <a:bodyPr spcFirstLastPara="1" wrap="square" lIns="0" tIns="0" rIns="0" bIns="0" anchor="t" anchorCtr="0">
            <a:noAutofit/>
          </a:bodyPr>
          <a:lstStyle/>
          <a:p>
            <a:endParaRPr sz="32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12" y="350837"/>
            <a:ext cx="8568531" cy="1066800"/>
          </a:xfrm>
        </p:spPr>
        <p:txBody>
          <a:bodyPr/>
          <a:lstStyle/>
          <a:p>
            <a:r>
              <a:rPr lang="en-US" dirty="0" smtClean="0">
                <a:solidFill>
                  <a:schemeClr val="tx1"/>
                </a:solidFill>
              </a:rPr>
              <a:t>Uses</a:t>
            </a:r>
            <a:endParaRPr lang="en-US" dirty="0">
              <a:solidFill>
                <a:schemeClr val="tx1"/>
              </a:solidFill>
            </a:endParaRPr>
          </a:p>
        </p:txBody>
      </p:sp>
      <p:sp>
        <p:nvSpPr>
          <p:cNvPr id="6" name="TextBox 5"/>
          <p:cNvSpPr txBox="1"/>
          <p:nvPr/>
        </p:nvSpPr>
        <p:spPr>
          <a:xfrm>
            <a:off x="454108" y="1417637"/>
            <a:ext cx="9005803" cy="5632311"/>
          </a:xfrm>
          <a:prstGeom prst="rect">
            <a:avLst/>
          </a:prstGeom>
          <a:noFill/>
        </p:spPr>
        <p:txBody>
          <a:bodyPr wrap="square" rtlCol="0">
            <a:spAutoFit/>
          </a:bodyPr>
          <a:lstStyle/>
          <a:p>
            <a:pPr marL="342900" indent="-342900">
              <a:buFont typeface="Arial" pitchFamily="34" charset="0"/>
              <a:buChar char="•"/>
            </a:pPr>
            <a:r>
              <a:rPr lang="en-US" sz="2400" dirty="0" smtClean="0"/>
              <a:t>Malpractices can be easily detected and avoided.</a:t>
            </a:r>
          </a:p>
          <a:p>
            <a:pPr marL="342900" indent="-342900">
              <a:buFont typeface="Arial" pitchFamily="34" charset="0"/>
              <a:buChar char="•"/>
            </a:pPr>
            <a:r>
              <a:rPr lang="en-US" sz="2400" dirty="0" smtClean="0"/>
              <a:t>If any pipe lines are break in between the flow can be easily and precisely detected with this method.</a:t>
            </a:r>
          </a:p>
          <a:p>
            <a:pPr marL="342900" indent="-342900">
              <a:buFont typeface="Arial" pitchFamily="34" charset="0"/>
              <a:buChar char="•"/>
            </a:pPr>
            <a:r>
              <a:rPr lang="en-US" sz="2400" dirty="0" smtClean="0"/>
              <a:t>The volume of water used by the individual as well as a community can be detected.</a:t>
            </a:r>
          </a:p>
          <a:p>
            <a:pPr marL="342900" indent="-342900">
              <a:buFont typeface="Arial" pitchFamily="34" charset="0"/>
              <a:buChar char="•"/>
            </a:pPr>
            <a:r>
              <a:rPr lang="en-US" sz="2400" dirty="0" smtClean="0"/>
              <a:t>The billing system can be made auto generate.</a:t>
            </a:r>
          </a:p>
          <a:p>
            <a:pPr marL="342900" indent="-342900">
              <a:buFont typeface="Arial" pitchFamily="34" charset="0"/>
              <a:buChar char="•"/>
            </a:pPr>
            <a:r>
              <a:rPr lang="en-US" sz="2400" dirty="0" smtClean="0"/>
              <a:t>There is no need of any man power to detection or prediction of </a:t>
            </a:r>
            <a:r>
              <a:rPr lang="en-US" sz="2400" dirty="0" smtClean="0"/>
              <a:t> usage </a:t>
            </a:r>
            <a:r>
              <a:rPr lang="en-US" sz="2400" dirty="0" smtClean="0"/>
              <a:t>of water.</a:t>
            </a:r>
          </a:p>
          <a:p>
            <a:pPr marL="342900" indent="-342900">
              <a:buFont typeface="Arial" pitchFamily="34" charset="0"/>
              <a:buChar char="•"/>
            </a:pPr>
            <a:r>
              <a:rPr lang="en-US" sz="2400" dirty="0" smtClean="0"/>
              <a:t>Auto generation of complaints can be achieved and </a:t>
            </a:r>
            <a:r>
              <a:rPr lang="en-US" sz="2400" dirty="0" smtClean="0"/>
              <a:t>solved efficiently.</a:t>
            </a:r>
          </a:p>
          <a:p>
            <a:pPr marL="342900" indent="-342900">
              <a:buFont typeface="Arial" pitchFamily="34" charset="0"/>
              <a:buChar char="•"/>
            </a:pPr>
            <a:r>
              <a:rPr lang="en-US" sz="2400" dirty="0" smtClean="0"/>
              <a:t>Quality of water can be improved by the keeping the pH sensor .which sends the quality report to the board.</a:t>
            </a:r>
          </a:p>
          <a:p>
            <a:pPr marL="342900" indent="-342900">
              <a:buFont typeface="Arial" pitchFamily="34" charset="0"/>
              <a:buChar char="•"/>
            </a:pPr>
            <a:r>
              <a:rPr lang="en-US" sz="2400" dirty="0" smtClean="0"/>
              <a:t>Water leve</a:t>
            </a:r>
            <a:r>
              <a:rPr lang="en-US" sz="2400" dirty="0" smtClean="0"/>
              <a:t>l sensor indicates the water level at any places in hilly areas </a:t>
            </a:r>
            <a:r>
              <a:rPr lang="en-US" sz="2400" dirty="0" err="1" smtClean="0"/>
              <a:t>etc</a:t>
            </a:r>
            <a:r>
              <a:rPr lang="en-US" sz="2400" dirty="0" smtClean="0"/>
              <a:t> and the pressure sensor senses the pressure of water .</a:t>
            </a:r>
          </a:p>
        </p:txBody>
      </p:sp>
    </p:spTree>
    <p:extLst>
      <p:ext uri="{BB962C8B-B14F-4D97-AF65-F5344CB8AC3E}">
        <p14:creationId xmlns:p14="http://schemas.microsoft.com/office/powerpoint/2010/main" val="4084976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07425" y="350837"/>
            <a:ext cx="7075106" cy="1219199"/>
          </a:xfrm>
        </p:spPr>
        <p:txBody>
          <a:bodyPr>
            <a:normAutofit/>
          </a:bodyPr>
          <a:lstStyle/>
          <a:p>
            <a:r>
              <a:rPr lang="en-US" sz="5400" dirty="0" smtClean="0"/>
              <a:t>WORKING:</a:t>
            </a:r>
            <a:endParaRPr lang="en-US" sz="5400" dirty="0"/>
          </a:p>
        </p:txBody>
      </p:sp>
      <p:sp>
        <p:nvSpPr>
          <p:cNvPr id="4" name="TextBox 3"/>
          <p:cNvSpPr txBox="1"/>
          <p:nvPr/>
        </p:nvSpPr>
        <p:spPr>
          <a:xfrm>
            <a:off x="620712" y="1493837"/>
            <a:ext cx="8915400" cy="5262979"/>
          </a:xfrm>
          <a:prstGeom prst="rect">
            <a:avLst/>
          </a:prstGeom>
          <a:noFill/>
        </p:spPr>
        <p:txBody>
          <a:bodyPr wrap="square" rtlCol="0">
            <a:spAutoFit/>
          </a:bodyPr>
          <a:lstStyle/>
          <a:p>
            <a:pPr marL="285750" indent="-285750">
              <a:buFont typeface="Arial" pitchFamily="34" charset="0"/>
              <a:buChar char="•"/>
            </a:pPr>
            <a:r>
              <a:rPr lang="en-US" sz="2400" dirty="0" smtClean="0"/>
              <a:t>This system can be implemented on water storage tanks for safe and waste less consumption.</a:t>
            </a:r>
          </a:p>
          <a:p>
            <a:pPr marL="285750" indent="-285750">
              <a:buFont typeface="Arial" pitchFamily="34" charset="0"/>
              <a:buChar char="•"/>
            </a:pPr>
            <a:r>
              <a:rPr lang="en-US" sz="2400" dirty="0" smtClean="0"/>
              <a:t>Water when supplied from reservoir checks the pH .</a:t>
            </a:r>
          </a:p>
          <a:p>
            <a:pPr marL="285750" indent="-285750">
              <a:buFont typeface="Arial" pitchFamily="34" charset="0"/>
              <a:buChar char="•"/>
            </a:pPr>
            <a:r>
              <a:rPr lang="en-US" sz="2400" dirty="0" smtClean="0"/>
              <a:t>And the water is then supplied to the storage tank.</a:t>
            </a:r>
          </a:p>
          <a:p>
            <a:pPr marL="285750" indent="-285750">
              <a:buFont typeface="Arial" pitchFamily="34" charset="0"/>
              <a:buChar char="•"/>
            </a:pPr>
            <a:r>
              <a:rPr lang="en-US" sz="2400" dirty="0" smtClean="0"/>
              <a:t>This water when filled with water completely then the gates are opened up and as the meter is attached to the valve the flow makes it to increase the count of the water flowed and at every check point it is checked.</a:t>
            </a:r>
          </a:p>
          <a:p>
            <a:pPr marL="285750" indent="-285750">
              <a:buFont typeface="Arial" pitchFamily="34" charset="0"/>
              <a:buChar char="•"/>
            </a:pPr>
            <a:r>
              <a:rPr lang="en-US" sz="2400" dirty="0" smtClean="0"/>
              <a:t>The whole data is sent via </a:t>
            </a:r>
            <a:r>
              <a:rPr lang="en-US" sz="2400" dirty="0" err="1" smtClean="0"/>
              <a:t>gsm</a:t>
            </a:r>
            <a:r>
              <a:rPr lang="en-US" sz="2400" dirty="0" smtClean="0"/>
              <a:t> module to the webpage of the board and they will monitor the data of which colony used the most and which colony used the least.</a:t>
            </a:r>
          </a:p>
          <a:p>
            <a:pPr marL="285750" indent="-285750">
              <a:buFont typeface="Arial" pitchFamily="34" charset="0"/>
              <a:buChar char="•"/>
            </a:pPr>
            <a:r>
              <a:rPr lang="en-US" sz="2400" dirty="0" smtClean="0"/>
              <a:t> water board can even predict the future water use in a specified colony from previous data in a specific season.</a:t>
            </a:r>
          </a:p>
          <a:p>
            <a:pPr marL="285750" indent="-285750">
              <a:buFont typeface="Arial" pitchFamily="34" charset="0"/>
              <a:buChar char="•"/>
            </a:pPr>
            <a:endParaRPr lang="en-US" sz="2400" dirty="0" smtClean="0"/>
          </a:p>
        </p:txBody>
      </p:sp>
    </p:spTree>
    <p:extLst>
      <p:ext uri="{BB962C8B-B14F-4D97-AF65-F5344CB8AC3E}">
        <p14:creationId xmlns:p14="http://schemas.microsoft.com/office/powerpoint/2010/main" val="4271379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35111" y="207819"/>
            <a:ext cx="7047419" cy="981218"/>
          </a:xfrm>
        </p:spPr>
        <p:txBody>
          <a:bodyPr>
            <a:normAutofit/>
          </a:bodyPr>
          <a:lstStyle/>
          <a:p>
            <a:r>
              <a:rPr lang="en-US" sz="4000" dirty="0" smtClean="0"/>
              <a:t>Hardware used:</a:t>
            </a:r>
            <a:endParaRPr lang="en-US" sz="4000" dirty="0"/>
          </a:p>
        </p:txBody>
      </p:sp>
      <p:sp>
        <p:nvSpPr>
          <p:cNvPr id="5" name="TextBox 4"/>
          <p:cNvSpPr txBox="1"/>
          <p:nvPr/>
        </p:nvSpPr>
        <p:spPr>
          <a:xfrm>
            <a:off x="544512" y="1189037"/>
            <a:ext cx="9144000" cy="4832092"/>
          </a:xfrm>
          <a:prstGeom prst="rect">
            <a:avLst/>
          </a:prstGeom>
          <a:noFill/>
        </p:spPr>
        <p:txBody>
          <a:bodyPr wrap="square" rtlCol="0">
            <a:spAutoFit/>
          </a:bodyPr>
          <a:lstStyle/>
          <a:p>
            <a:pPr marL="457200" indent="-457200">
              <a:buFont typeface="Arial" pitchFamily="34" charset="0"/>
              <a:buChar char="•"/>
            </a:pPr>
            <a:r>
              <a:rPr lang="en-US" sz="2800" dirty="0" err="1" smtClean="0"/>
              <a:t>Wi-fi</a:t>
            </a:r>
            <a:r>
              <a:rPr lang="en-US" sz="2800" dirty="0" smtClean="0"/>
              <a:t>/GSM module to send the data to web page.(ESP8266)</a:t>
            </a:r>
          </a:p>
          <a:p>
            <a:pPr marL="457200" indent="-457200">
              <a:buFont typeface="Arial" pitchFamily="34" charset="0"/>
              <a:buChar char="•"/>
            </a:pPr>
            <a:r>
              <a:rPr lang="en-US" sz="2800" dirty="0" smtClean="0"/>
              <a:t>Water flow sensor(YF-S201)</a:t>
            </a:r>
          </a:p>
          <a:p>
            <a:pPr marL="457200" indent="-457200">
              <a:buFont typeface="Arial" pitchFamily="34" charset="0"/>
              <a:buChar char="•"/>
            </a:pPr>
            <a:r>
              <a:rPr lang="en-US" sz="2800" dirty="0" smtClean="0"/>
              <a:t>Water level sensor(HC-SR04)</a:t>
            </a:r>
          </a:p>
          <a:p>
            <a:pPr marL="457200" indent="-457200">
              <a:buFont typeface="Arial" pitchFamily="34" charset="0"/>
              <a:buChar char="•"/>
            </a:pPr>
            <a:r>
              <a:rPr lang="en-US" sz="2800" dirty="0" smtClean="0"/>
              <a:t>pH meter(ETP306)</a:t>
            </a:r>
          </a:p>
          <a:p>
            <a:pPr marL="457200" indent="-457200">
              <a:buFont typeface="Arial" pitchFamily="34" charset="0"/>
              <a:buChar char="•"/>
            </a:pPr>
            <a:r>
              <a:rPr lang="en-US" sz="2800" dirty="0" err="1" smtClean="0"/>
              <a:t>Arduino</a:t>
            </a:r>
            <a:r>
              <a:rPr lang="en-US" sz="2800" dirty="0" smtClean="0"/>
              <a:t> board(microcontroller).</a:t>
            </a:r>
          </a:p>
          <a:p>
            <a:pPr marL="457200" indent="-457200">
              <a:buFont typeface="Arial" pitchFamily="34" charset="0"/>
              <a:buChar char="•"/>
            </a:pPr>
            <a:r>
              <a:rPr lang="en-US" sz="2800" dirty="0" smtClean="0"/>
              <a:t>5v battery (power supply)</a:t>
            </a:r>
          </a:p>
          <a:p>
            <a:pPr marL="457200" indent="-457200">
              <a:buFont typeface="Arial" pitchFamily="34" charset="0"/>
              <a:buChar char="•"/>
            </a:pPr>
            <a:r>
              <a:rPr lang="en-US" sz="2800" dirty="0" smtClean="0"/>
              <a:t>These all are connected into a single component  forming a digital water meter.</a:t>
            </a:r>
          </a:p>
          <a:p>
            <a:pPr marL="457200" indent="-457200">
              <a:buFont typeface="Arial" pitchFamily="34" charset="0"/>
              <a:buChar char="•"/>
            </a:pPr>
            <a:r>
              <a:rPr lang="en-US" sz="2800" dirty="0" smtClean="0"/>
              <a:t>This checks the water flow and the leakage at certain point .</a:t>
            </a:r>
          </a:p>
        </p:txBody>
      </p:sp>
    </p:spTree>
    <p:extLst>
      <p:ext uri="{BB962C8B-B14F-4D97-AF65-F5344CB8AC3E}">
        <p14:creationId xmlns:p14="http://schemas.microsoft.com/office/powerpoint/2010/main" val="28876894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702</Words>
  <Application>Microsoft Office PowerPoint</Application>
  <PresentationFormat>Custom</PresentationFormat>
  <Paragraphs>59</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Waveform</vt:lpstr>
      <vt:lpstr>PowerPoint Presentation</vt:lpstr>
      <vt:lpstr>PowerPoint Presentation</vt:lpstr>
      <vt:lpstr>PowerPoint Presentation</vt:lpstr>
      <vt:lpstr>PowerPoint Presentation</vt:lpstr>
      <vt:lpstr>PowerPoint Presentation</vt:lpstr>
      <vt:lpstr>PowerPoint Presentation</vt:lpstr>
      <vt:lpstr>Uses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udaysai vemula</cp:lastModifiedBy>
  <cp:revision>16</cp:revision>
  <dcterms:modified xsi:type="dcterms:W3CDTF">2018-03-13T09:14:51Z</dcterms:modified>
</cp:coreProperties>
</file>