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4E03C7-163B-45CE-A94D-07387AFE7D7D}"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176637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4E03C7-163B-45CE-A94D-07387AFE7D7D}"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7298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4E03C7-163B-45CE-A94D-07387AFE7D7D}"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390095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4E03C7-163B-45CE-A94D-07387AFE7D7D}"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278465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E03C7-163B-45CE-A94D-07387AFE7D7D}"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23618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4E03C7-163B-45CE-A94D-07387AFE7D7D}"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19338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4E03C7-163B-45CE-A94D-07387AFE7D7D}"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169904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4E03C7-163B-45CE-A94D-07387AFE7D7D}"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91175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03C7-163B-45CE-A94D-07387AFE7D7D}"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257678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E03C7-163B-45CE-A94D-07387AFE7D7D}"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20866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4E03C7-163B-45CE-A94D-07387AFE7D7D}"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7A59B-BECE-49D1-80E9-9571CD379EB0}" type="slidenum">
              <a:rPr lang="en-US" smtClean="0"/>
              <a:t>‹#›</a:t>
            </a:fld>
            <a:endParaRPr lang="en-US"/>
          </a:p>
        </p:txBody>
      </p:sp>
    </p:spTree>
    <p:extLst>
      <p:ext uri="{BB962C8B-B14F-4D97-AF65-F5344CB8AC3E}">
        <p14:creationId xmlns:p14="http://schemas.microsoft.com/office/powerpoint/2010/main" val="334293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E03C7-163B-45CE-A94D-07387AFE7D7D}" type="datetimeFigureOut">
              <a:rPr lang="en-US" smtClean="0"/>
              <a:t>5/21/2024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7A59B-BECE-49D1-80E9-9571CD379EB0}" type="slidenum">
              <a:rPr lang="en-US" smtClean="0"/>
              <a:t>‹#›</a:t>
            </a:fld>
            <a:endParaRPr lang="en-US"/>
          </a:p>
        </p:txBody>
      </p:sp>
      <p:sp>
        <p:nvSpPr>
          <p:cNvPr id="7" name="MSIPCMContentMarking" descr="{&quot;HashCode&quot;:-1403131837,&quot;Placement&quot;:&quot;Footer&quot;,&quot;Top&quot;:522.0343,&quot;Left&quot;:0.0,&quot;SlideWidth&quot;:960,&quot;SlideHeight&quot;:540}"/>
          <p:cNvSpPr txBox="1"/>
          <p:nvPr userDrawn="1"/>
        </p:nvSpPr>
        <p:spPr>
          <a:xfrm>
            <a:off x="0" y="6629836"/>
            <a:ext cx="1009494"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smtClean="0">
                <a:solidFill>
                  <a:srgbClr val="000000"/>
                </a:solidFill>
                <a:latin typeface="Calibri Light" panose="020F0302020204030204" pitchFamily="34" charset="0"/>
              </a:rPr>
              <a:t>Classified as Public</a:t>
            </a:r>
            <a:endParaRPr lang="en-US" sz="800">
              <a:solidFill>
                <a:srgbClr val="000000"/>
              </a:solidFill>
              <a:latin typeface="Calibri Light" panose="020F0302020204030204" pitchFamily="34" charset="0"/>
            </a:endParaRPr>
          </a:p>
        </p:txBody>
      </p:sp>
    </p:spTree>
    <p:extLst>
      <p:ext uri="{BB962C8B-B14F-4D97-AF65-F5344CB8AC3E}">
        <p14:creationId xmlns:p14="http://schemas.microsoft.com/office/powerpoint/2010/main" val="598015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Report Automation</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29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Automation Framework</a:t>
            </a:r>
            <a:endParaRPr lang="en-US" sz="3600" b="1" dirty="0"/>
          </a:p>
        </p:txBody>
      </p:sp>
      <p:sp>
        <p:nvSpPr>
          <p:cNvPr id="3" name="Content Placeholder 2"/>
          <p:cNvSpPr>
            <a:spLocks noGrp="1"/>
          </p:cNvSpPr>
          <p:nvPr>
            <p:ph idx="1"/>
          </p:nvPr>
        </p:nvSpPr>
        <p:spPr/>
        <p:txBody>
          <a:bodyPr>
            <a:normAutofit fontScale="62500" lnSpcReduction="20000"/>
          </a:bodyPr>
          <a:lstStyle/>
          <a:p>
            <a:r>
              <a:rPr lang="en-US" sz="2900" dirty="0" smtClean="0"/>
              <a:t>Solver Type</a:t>
            </a:r>
          </a:p>
          <a:p>
            <a:r>
              <a:rPr lang="en-US" sz="2900" dirty="0" smtClean="0"/>
              <a:t>Load case</a:t>
            </a:r>
          </a:p>
          <a:p>
            <a:r>
              <a:rPr lang="en-US" sz="2900" dirty="0" smtClean="0"/>
              <a:t>Unit system</a:t>
            </a:r>
          </a:p>
          <a:p>
            <a:r>
              <a:rPr lang="en-US" sz="2900" dirty="0" smtClean="0"/>
              <a:t>Single Animation result</a:t>
            </a:r>
          </a:p>
          <a:p>
            <a:r>
              <a:rPr lang="en-US" sz="2900" dirty="0" smtClean="0"/>
              <a:t>Single TH result</a:t>
            </a:r>
          </a:p>
          <a:p>
            <a:r>
              <a:rPr lang="en-US" sz="2900" dirty="0" smtClean="0"/>
              <a:t>Output directory</a:t>
            </a:r>
          </a:p>
          <a:p>
            <a:r>
              <a:rPr lang="en-US" sz="2900" dirty="0" smtClean="0"/>
              <a:t>Report parameters</a:t>
            </a:r>
          </a:p>
          <a:p>
            <a:r>
              <a:rPr lang="en-US" sz="2900" dirty="0" smtClean="0"/>
              <a:t>Apply report</a:t>
            </a:r>
          </a:p>
          <a:p>
            <a:r>
              <a:rPr lang="en-US" sz="2900" dirty="0" smtClean="0"/>
              <a:t>Save TPL</a:t>
            </a:r>
          </a:p>
          <a:p>
            <a:r>
              <a:rPr lang="en-US" sz="2900" dirty="0" smtClean="0"/>
              <a:t>Input directory</a:t>
            </a:r>
          </a:p>
          <a:p>
            <a:r>
              <a:rPr lang="en-US" sz="2900" dirty="0" smtClean="0"/>
              <a:t>Load TPL</a:t>
            </a:r>
          </a:p>
          <a:p>
            <a:r>
              <a:rPr lang="en-US" sz="2900" dirty="0" smtClean="0"/>
              <a:t>Images</a:t>
            </a:r>
          </a:p>
          <a:p>
            <a:r>
              <a:rPr lang="en-US" sz="2900" dirty="0" smtClean="0"/>
              <a:t>Publish</a:t>
            </a:r>
          </a:p>
          <a:p>
            <a:endParaRPr lang="en-US" dirty="0"/>
          </a:p>
        </p:txBody>
      </p:sp>
      <p:pic>
        <p:nvPicPr>
          <p:cNvPr id="4" name="Picture 3"/>
          <p:cNvPicPr>
            <a:picLocks noChangeAspect="1"/>
          </p:cNvPicPr>
          <p:nvPr/>
        </p:nvPicPr>
        <p:blipFill>
          <a:blip r:embed="rId2"/>
          <a:stretch>
            <a:fillRect/>
          </a:stretch>
        </p:blipFill>
        <p:spPr>
          <a:xfrm>
            <a:off x="5726952" y="348832"/>
            <a:ext cx="5626848" cy="581916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712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5773551"/>
          </a:xfrm>
        </p:spPr>
        <p:txBody>
          <a:bodyPr/>
          <a:lstStyle/>
          <a:p>
            <a:r>
              <a:rPr lang="en-US" sz="1400" dirty="0" smtClean="0"/>
              <a:t>Solver type </a:t>
            </a:r>
            <a:r>
              <a:rPr lang="en-US" sz="1400" dirty="0" smtClean="0">
                <a:sym typeface="Wingdings" panose="05000000000000000000" pitchFamily="2" charset="2"/>
              </a:rPr>
              <a:t> User to select solver type</a:t>
            </a:r>
            <a:endParaRPr lang="en-US" sz="1400" dirty="0" smtClean="0"/>
          </a:p>
          <a:p>
            <a:endParaRPr lang="en-US" sz="1400" dirty="0"/>
          </a:p>
          <a:p>
            <a:endParaRPr lang="en-US" sz="1400" dirty="0" smtClean="0"/>
          </a:p>
          <a:p>
            <a:pPr marL="0" indent="0">
              <a:buNone/>
            </a:pPr>
            <a:endParaRPr lang="en-US" sz="1400" dirty="0" smtClean="0"/>
          </a:p>
          <a:p>
            <a:endParaRPr lang="en-US" sz="1400" dirty="0" smtClean="0"/>
          </a:p>
          <a:p>
            <a:r>
              <a:rPr lang="en-US" sz="1400" dirty="0" smtClean="0"/>
              <a:t>Load case </a:t>
            </a:r>
            <a:r>
              <a:rPr lang="en-US" sz="1400" dirty="0" smtClean="0">
                <a:sym typeface="Wingdings" panose="05000000000000000000" pitchFamily="2" charset="2"/>
              </a:rPr>
              <a:t> User to select proper load case. Based on this selection required </a:t>
            </a:r>
            <a:r>
              <a:rPr lang="en-US" sz="1400" dirty="0" smtClean="0">
                <a:sym typeface="Wingdings" panose="05000000000000000000" pitchFamily="2" charset="2"/>
              </a:rPr>
              <a:t>reporting parameters and </a:t>
            </a:r>
            <a:r>
              <a:rPr lang="en-US" sz="1400" dirty="0" err="1" smtClean="0">
                <a:sym typeface="Wingdings" panose="05000000000000000000" pitchFamily="2" charset="2"/>
              </a:rPr>
              <a:t>ppt</a:t>
            </a:r>
            <a:r>
              <a:rPr lang="en-US" sz="1400" dirty="0" smtClean="0">
                <a:sym typeface="Wingdings" panose="05000000000000000000" pitchFamily="2" charset="2"/>
              </a:rPr>
              <a:t> template can be used</a:t>
            </a:r>
            <a:endParaRPr lang="en-US" sz="1400" dirty="0" smtClean="0"/>
          </a:p>
          <a:p>
            <a:endParaRPr lang="en-US" sz="1400" dirty="0"/>
          </a:p>
          <a:p>
            <a:endParaRPr lang="en-US" sz="1400" dirty="0" smtClean="0"/>
          </a:p>
          <a:p>
            <a:endParaRPr lang="en-US" sz="1400" dirty="0"/>
          </a:p>
          <a:p>
            <a:pPr marL="0" indent="0">
              <a:buNone/>
            </a:pPr>
            <a:endParaRPr lang="en-US" sz="1400" dirty="0"/>
          </a:p>
          <a:p>
            <a:pPr marL="0" indent="0">
              <a:buNone/>
            </a:pPr>
            <a:endParaRPr lang="en-US" sz="1400" dirty="0" smtClean="0"/>
          </a:p>
          <a:p>
            <a:r>
              <a:rPr lang="en-US" sz="1400" dirty="0" smtClean="0"/>
              <a:t>Unit system </a:t>
            </a:r>
            <a:r>
              <a:rPr lang="en-US" sz="1400" dirty="0" smtClean="0">
                <a:sym typeface="Wingdings" panose="05000000000000000000" pitchFamily="2" charset="2"/>
              </a:rPr>
              <a:t> User to select correct unit system</a:t>
            </a:r>
            <a:endParaRPr lang="en-US" sz="1400" dirty="0" smtClean="0"/>
          </a:p>
          <a:p>
            <a:endParaRPr lang="en-US" sz="1400" dirty="0"/>
          </a:p>
          <a:p>
            <a:endParaRPr lang="en-US" sz="1400" dirty="0" smtClean="0"/>
          </a:p>
          <a:p>
            <a:endParaRPr lang="en-US" sz="1400" dirty="0"/>
          </a:p>
          <a:p>
            <a:endParaRPr lang="en-US" sz="1400" dirty="0" smtClean="0"/>
          </a:p>
          <a:p>
            <a:r>
              <a:rPr lang="en-US" sz="1400" dirty="0"/>
              <a:t>Single Animation </a:t>
            </a:r>
            <a:r>
              <a:rPr lang="en-US" sz="1400" dirty="0" smtClean="0"/>
              <a:t>result </a:t>
            </a:r>
            <a:r>
              <a:rPr lang="en-US" sz="1400" dirty="0" smtClean="0">
                <a:sym typeface="Wingdings" panose="05000000000000000000" pitchFamily="2" charset="2"/>
              </a:rPr>
              <a:t> Provision to select single animation file. It will be used for contours, sections ..</a:t>
            </a:r>
            <a:r>
              <a:rPr lang="en-US" sz="1400" dirty="0" err="1" smtClean="0">
                <a:sym typeface="Wingdings" panose="05000000000000000000" pitchFamily="2" charset="2"/>
              </a:rPr>
              <a:t>etc</a:t>
            </a:r>
            <a:endParaRPr lang="en-US" sz="1400" dirty="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4171368" y="403412"/>
            <a:ext cx="1378254" cy="145560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stretch>
            <a:fillRect/>
          </a:stretch>
        </p:blipFill>
        <p:spPr>
          <a:xfrm>
            <a:off x="4171368" y="2312401"/>
            <a:ext cx="2637144" cy="154148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4"/>
          <a:stretch>
            <a:fillRect/>
          </a:stretch>
        </p:blipFill>
        <p:spPr>
          <a:xfrm>
            <a:off x="4171368" y="4191949"/>
            <a:ext cx="1064783" cy="128194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2104042" y="5848751"/>
            <a:ext cx="6891159" cy="362024"/>
          </a:xfrm>
          <a:prstGeom prst="rect">
            <a:avLst/>
          </a:prstGeom>
        </p:spPr>
      </p:pic>
    </p:spTree>
    <p:extLst>
      <p:ext uri="{BB962C8B-B14F-4D97-AF65-F5344CB8AC3E}">
        <p14:creationId xmlns:p14="http://schemas.microsoft.com/office/powerpoint/2010/main" val="2251955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5773551"/>
          </a:xfrm>
        </p:spPr>
        <p:txBody>
          <a:bodyPr/>
          <a:lstStyle/>
          <a:p>
            <a:r>
              <a:rPr lang="en-US" sz="1400" dirty="0" smtClean="0"/>
              <a:t>Single data file </a:t>
            </a:r>
            <a:r>
              <a:rPr lang="en-US" sz="1400" dirty="0" smtClean="0">
                <a:sym typeface="Wingdings" panose="05000000000000000000" pitchFamily="2" charset="2"/>
              </a:rPr>
              <a:t> </a:t>
            </a:r>
            <a:r>
              <a:rPr lang="en-US" sz="1400" dirty="0">
                <a:sym typeface="Wingdings" panose="05000000000000000000" pitchFamily="2" charset="2"/>
              </a:rPr>
              <a:t>P</a:t>
            </a:r>
            <a:r>
              <a:rPr lang="en-US" sz="1400" dirty="0" smtClean="0">
                <a:sym typeface="Wingdings" panose="05000000000000000000" pitchFamily="2" charset="2"/>
              </a:rPr>
              <a:t>rovision to select single TH file. It will be used for plotting graphs</a:t>
            </a:r>
          </a:p>
          <a:p>
            <a:pPr marL="0" indent="0">
              <a:buNone/>
            </a:pPr>
            <a:endParaRPr lang="en-US" sz="1400" dirty="0" smtClean="0">
              <a:sym typeface="Wingdings" panose="05000000000000000000" pitchFamily="2" charset="2"/>
            </a:endParaRPr>
          </a:p>
          <a:p>
            <a:r>
              <a:rPr lang="en-US" sz="1400" dirty="0" smtClean="0">
                <a:sym typeface="Wingdings" panose="05000000000000000000" pitchFamily="2" charset="2"/>
              </a:rPr>
              <a:t>Output Directory  Provision to select output directory. Result will be generated here, including images, </a:t>
            </a:r>
            <a:r>
              <a:rPr lang="en-US" sz="1400" dirty="0" err="1" smtClean="0">
                <a:sym typeface="Wingdings" panose="05000000000000000000" pitchFamily="2" charset="2"/>
              </a:rPr>
              <a:t>tpl</a:t>
            </a:r>
            <a:r>
              <a:rPr lang="en-US" sz="1400" dirty="0" smtClean="0">
                <a:sym typeface="Wingdings" panose="05000000000000000000" pitchFamily="2" charset="2"/>
              </a:rPr>
              <a:t> file and report </a:t>
            </a:r>
            <a:r>
              <a:rPr lang="en-US" sz="1400" dirty="0" err="1" smtClean="0">
                <a:sym typeface="Wingdings" panose="05000000000000000000" pitchFamily="2" charset="2"/>
              </a:rPr>
              <a:t>ppt</a:t>
            </a:r>
            <a:endParaRPr lang="en-US" sz="1400" dirty="0" smtClean="0"/>
          </a:p>
          <a:p>
            <a:pPr marL="0" indent="0">
              <a:buNone/>
            </a:pPr>
            <a:endParaRPr lang="en-US" sz="1400" dirty="0" smtClean="0"/>
          </a:p>
          <a:p>
            <a:endParaRPr lang="en-US" sz="1400" dirty="0" smtClean="0"/>
          </a:p>
          <a:p>
            <a:r>
              <a:rPr lang="en-US" sz="1400" dirty="0" smtClean="0"/>
              <a:t>Report parameters </a:t>
            </a:r>
            <a:r>
              <a:rPr lang="en-US" sz="1400" dirty="0" smtClean="0">
                <a:sym typeface="Wingdings" panose="05000000000000000000" pitchFamily="2" charset="2"/>
              </a:rPr>
              <a:t> Table will display the default parameters for a load case. These parameters are necessary to generate contours and plots  in HV and HG. Table default values are governed by csv files stored in script directory. The </a:t>
            </a:r>
            <a:r>
              <a:rPr lang="en-US" sz="1400" u="sng" dirty="0" smtClean="0">
                <a:sym typeface="Wingdings" panose="05000000000000000000" pitchFamily="2" charset="2"/>
              </a:rPr>
              <a:t>Value</a:t>
            </a:r>
            <a:r>
              <a:rPr lang="en-US" sz="1400" dirty="0" smtClean="0">
                <a:sym typeface="Wingdings" panose="05000000000000000000" pitchFamily="2" charset="2"/>
              </a:rPr>
              <a:t> column can be edited whenever required.</a:t>
            </a:r>
            <a:endParaRPr lang="en-US" sz="1400" dirty="0" smtClean="0"/>
          </a:p>
          <a:p>
            <a:pPr marL="0" indent="0">
              <a:buNone/>
            </a:pPr>
            <a:endParaRPr lang="en-US" sz="1400" dirty="0" smtClean="0"/>
          </a:p>
          <a:p>
            <a:endParaRPr lang="en-US" sz="1400" dirty="0" smtClean="0"/>
          </a:p>
          <a:p>
            <a:endParaRPr lang="en-US" dirty="0" smtClean="0"/>
          </a:p>
          <a:p>
            <a:endParaRPr lang="en-US" dirty="0"/>
          </a:p>
          <a:p>
            <a:endParaRPr lang="en-US" sz="1400" dirty="0" smtClean="0"/>
          </a:p>
          <a:p>
            <a:r>
              <a:rPr lang="en-US" sz="1400" dirty="0" smtClean="0"/>
              <a:t>Apply </a:t>
            </a:r>
            <a:r>
              <a:rPr lang="en-US" sz="1400" dirty="0"/>
              <a:t>report </a:t>
            </a:r>
            <a:r>
              <a:rPr lang="en-US" sz="1400" dirty="0" smtClean="0">
                <a:sym typeface="Wingdings" panose="05000000000000000000" pitchFamily="2" charset="2"/>
              </a:rPr>
              <a:t> Tool will read the animation result, TH result and table parameters to generate the contours and plots. It will be applicable for single result. Once done, user can set the views as required.</a:t>
            </a:r>
          </a:p>
          <a:p>
            <a:r>
              <a:rPr lang="en-US" sz="1400" dirty="0" smtClean="0">
                <a:sym typeface="Wingdings" panose="05000000000000000000" pitchFamily="2" charset="2"/>
              </a:rPr>
              <a:t>Save  TPL  Provision to save the TPL file.  This TPL will be used for other results in input directory</a:t>
            </a:r>
          </a:p>
          <a:p>
            <a:r>
              <a:rPr lang="en-US" sz="1400" dirty="0" smtClean="0"/>
              <a:t>Input directory </a:t>
            </a:r>
            <a:r>
              <a:rPr lang="en-US" sz="1400" dirty="0" smtClean="0">
                <a:sym typeface="Wingdings" panose="05000000000000000000" pitchFamily="2" charset="2"/>
              </a:rPr>
              <a:t> Provision to select the input directory, where all point results are placed. Tool will search for such results in subdirectory and plot using saved TPL</a:t>
            </a:r>
            <a:endParaRPr lang="en-US" sz="1400" dirty="0"/>
          </a:p>
        </p:txBody>
      </p:sp>
      <p:pic>
        <p:nvPicPr>
          <p:cNvPr id="4" name="Picture 3"/>
          <p:cNvPicPr>
            <a:picLocks noChangeAspect="1"/>
          </p:cNvPicPr>
          <p:nvPr/>
        </p:nvPicPr>
        <p:blipFill>
          <a:blip r:embed="rId2"/>
          <a:stretch>
            <a:fillRect/>
          </a:stretch>
        </p:blipFill>
        <p:spPr>
          <a:xfrm>
            <a:off x="1965277" y="1397779"/>
            <a:ext cx="7008125" cy="315014"/>
          </a:xfrm>
          <a:prstGeom prst="rect">
            <a:avLst/>
          </a:prstGeom>
        </p:spPr>
      </p:pic>
      <p:pic>
        <p:nvPicPr>
          <p:cNvPr id="6" name="Picture 5"/>
          <p:cNvPicPr>
            <a:picLocks noChangeAspect="1"/>
          </p:cNvPicPr>
          <p:nvPr/>
        </p:nvPicPr>
        <p:blipFill>
          <a:blip r:embed="rId3"/>
          <a:stretch>
            <a:fillRect/>
          </a:stretch>
        </p:blipFill>
        <p:spPr>
          <a:xfrm>
            <a:off x="1965277" y="681035"/>
            <a:ext cx="7008125" cy="322075"/>
          </a:xfrm>
          <a:prstGeom prst="rect">
            <a:avLst/>
          </a:prstGeom>
        </p:spPr>
      </p:pic>
      <p:pic>
        <p:nvPicPr>
          <p:cNvPr id="7" name="Picture 6"/>
          <p:cNvPicPr>
            <a:picLocks noChangeAspect="1"/>
          </p:cNvPicPr>
          <p:nvPr/>
        </p:nvPicPr>
        <p:blipFill>
          <a:blip r:embed="rId4"/>
          <a:stretch>
            <a:fillRect/>
          </a:stretch>
        </p:blipFill>
        <p:spPr>
          <a:xfrm>
            <a:off x="1965277" y="2672190"/>
            <a:ext cx="7008125" cy="1761302"/>
          </a:xfrm>
          <a:prstGeom prst="rect">
            <a:avLst/>
          </a:prstGeom>
        </p:spPr>
      </p:pic>
      <p:pic>
        <p:nvPicPr>
          <p:cNvPr id="8" name="Picture 7"/>
          <p:cNvPicPr>
            <a:picLocks noChangeAspect="1"/>
          </p:cNvPicPr>
          <p:nvPr/>
        </p:nvPicPr>
        <p:blipFill>
          <a:blip r:embed="rId5"/>
          <a:stretch>
            <a:fillRect/>
          </a:stretch>
        </p:blipFill>
        <p:spPr>
          <a:xfrm>
            <a:off x="1965276" y="6100314"/>
            <a:ext cx="7008125" cy="354272"/>
          </a:xfrm>
          <a:prstGeom prst="rect">
            <a:avLst/>
          </a:prstGeom>
        </p:spPr>
      </p:pic>
    </p:spTree>
    <p:extLst>
      <p:ext uri="{BB962C8B-B14F-4D97-AF65-F5344CB8AC3E}">
        <p14:creationId xmlns:p14="http://schemas.microsoft.com/office/powerpoint/2010/main" val="3534880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5773551"/>
          </a:xfrm>
        </p:spPr>
        <p:txBody>
          <a:bodyPr/>
          <a:lstStyle/>
          <a:p>
            <a:r>
              <a:rPr lang="en-US" sz="1400" dirty="0" smtClean="0"/>
              <a:t>Load TPL </a:t>
            </a:r>
            <a:r>
              <a:rPr lang="en-US" sz="1400" dirty="0" smtClean="0">
                <a:sym typeface="Wingdings" panose="05000000000000000000" pitchFamily="2" charset="2"/>
              </a:rPr>
              <a:t> It will apply TPL on all the results in selected input directory. </a:t>
            </a:r>
          </a:p>
          <a:p>
            <a:r>
              <a:rPr lang="en-US" sz="1400" dirty="0" smtClean="0">
                <a:sym typeface="Wingdings" panose="05000000000000000000" pitchFamily="2" charset="2"/>
              </a:rPr>
              <a:t>Images  Tool go through each page, window and capture the images. These images will be used in </a:t>
            </a:r>
            <a:r>
              <a:rPr lang="en-US" sz="1400" dirty="0" err="1" smtClean="0">
                <a:sym typeface="Wingdings" panose="05000000000000000000" pitchFamily="2" charset="2"/>
              </a:rPr>
              <a:t>ppt</a:t>
            </a:r>
            <a:r>
              <a:rPr lang="en-US" sz="1400" dirty="0" smtClean="0">
                <a:sym typeface="Wingdings" panose="05000000000000000000" pitchFamily="2" charset="2"/>
              </a:rPr>
              <a:t> report</a:t>
            </a:r>
          </a:p>
          <a:p>
            <a:r>
              <a:rPr lang="en-US" sz="1400" dirty="0" smtClean="0">
                <a:sym typeface="Wingdings" panose="05000000000000000000" pitchFamily="2" charset="2"/>
              </a:rPr>
              <a:t>Publish  It will launch python executable in backend and generate </a:t>
            </a:r>
            <a:r>
              <a:rPr lang="en-US" sz="1400" dirty="0" err="1" smtClean="0">
                <a:sym typeface="Wingdings" panose="05000000000000000000" pitchFamily="2" charset="2"/>
              </a:rPr>
              <a:t>ppt</a:t>
            </a:r>
            <a:r>
              <a:rPr lang="en-US" sz="1400" dirty="0" smtClean="0">
                <a:sym typeface="Wingdings" panose="05000000000000000000" pitchFamily="2" charset="2"/>
              </a:rPr>
              <a:t> report</a:t>
            </a:r>
            <a:endParaRPr lang="en-US" sz="1400" dirty="0"/>
          </a:p>
        </p:txBody>
      </p:sp>
    </p:spTree>
    <p:extLst>
      <p:ext uri="{BB962C8B-B14F-4D97-AF65-F5344CB8AC3E}">
        <p14:creationId xmlns:p14="http://schemas.microsoft.com/office/powerpoint/2010/main" val="54831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2842194"/>
            <a:ext cx="10515600" cy="1325563"/>
          </a:xfrm>
        </p:spPr>
        <p:txBody>
          <a:bodyPr/>
          <a:lstStyle/>
          <a:p>
            <a:pPr algn="ctr"/>
            <a:r>
              <a:rPr lang="en-US" b="1" dirty="0" smtClean="0"/>
              <a:t>Framework Advantages</a:t>
            </a:r>
            <a:endParaRPr lang="en-US" b="1" dirty="0"/>
          </a:p>
        </p:txBody>
      </p:sp>
    </p:spTree>
    <p:extLst>
      <p:ext uri="{BB962C8B-B14F-4D97-AF65-F5344CB8AC3E}">
        <p14:creationId xmlns:p14="http://schemas.microsoft.com/office/powerpoint/2010/main" val="157103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5773551"/>
          </a:xfrm>
        </p:spPr>
        <p:txBody>
          <a:bodyPr/>
          <a:lstStyle/>
          <a:p>
            <a:r>
              <a:rPr lang="en-US" sz="1400" dirty="0" smtClean="0"/>
              <a:t>Mimic the manual process </a:t>
            </a:r>
          </a:p>
          <a:p>
            <a:r>
              <a:rPr lang="en-US" sz="1400" dirty="0" smtClean="0"/>
              <a:t>Standard </a:t>
            </a:r>
            <a:r>
              <a:rPr lang="en-US" sz="1400" dirty="0" err="1" smtClean="0"/>
              <a:t>gui</a:t>
            </a:r>
            <a:r>
              <a:rPr lang="en-US" sz="1400" dirty="0" smtClean="0"/>
              <a:t> widgets, APIs and UX</a:t>
            </a:r>
          </a:p>
          <a:p>
            <a:r>
              <a:rPr lang="en-US" sz="1400" dirty="0" smtClean="0"/>
              <a:t>Only relevant options in GUI</a:t>
            </a:r>
          </a:p>
          <a:p>
            <a:r>
              <a:rPr lang="en-US" sz="1400" dirty="0" smtClean="0"/>
              <a:t>Proper error handling </a:t>
            </a:r>
          </a:p>
          <a:p>
            <a:r>
              <a:rPr lang="en-US" sz="1400" dirty="0" smtClean="0"/>
              <a:t>Scalable GUI</a:t>
            </a:r>
          </a:p>
          <a:p>
            <a:r>
              <a:rPr lang="en-US" sz="1400" dirty="0" smtClean="0"/>
              <a:t>Standard coding practices </a:t>
            </a:r>
          </a:p>
          <a:p>
            <a:r>
              <a:rPr lang="en-US" sz="1400" dirty="0" smtClean="0"/>
              <a:t>No hardcoding</a:t>
            </a:r>
          </a:p>
          <a:p>
            <a:r>
              <a:rPr lang="en-US" sz="1400" dirty="0" smtClean="0"/>
              <a:t>No dependencies </a:t>
            </a:r>
          </a:p>
          <a:p>
            <a:r>
              <a:rPr lang="en-US" sz="1400" dirty="0" smtClean="0"/>
              <a:t>Build python executable to generate </a:t>
            </a:r>
            <a:r>
              <a:rPr lang="en-US" sz="1400" dirty="0" err="1" smtClean="0"/>
              <a:t>ppt</a:t>
            </a:r>
            <a:endParaRPr lang="en-US" sz="1400" dirty="0" smtClean="0"/>
          </a:p>
          <a:p>
            <a:r>
              <a:rPr lang="en-US" sz="1400" dirty="0" smtClean="0"/>
              <a:t>Even if tool crash, no need to start new HW session from scratch. User can resume from same location </a:t>
            </a:r>
          </a:p>
          <a:p>
            <a:r>
              <a:rPr lang="en-US" sz="1400" dirty="0" smtClean="0"/>
              <a:t>User can use existing TPL </a:t>
            </a:r>
          </a:p>
          <a:p>
            <a:r>
              <a:rPr lang="en-US" sz="1400" dirty="0" smtClean="0"/>
              <a:t>No hard stop. </a:t>
            </a:r>
            <a:r>
              <a:rPr lang="en-US" sz="1400" dirty="0" smtClean="0"/>
              <a:t>If few parameters does not available in result, tool popup message upfront and continue processing</a:t>
            </a:r>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2947123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4831</TotalTime>
  <Words>407</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Report Automation</vt:lpstr>
      <vt:lpstr>Automation Framework</vt:lpstr>
      <vt:lpstr>PowerPoint Presentation</vt:lpstr>
      <vt:lpstr>PowerPoint Presentation</vt:lpstr>
      <vt:lpstr>PowerPoint Presentation</vt:lpstr>
      <vt:lpstr>Framework Advantages</vt:lpstr>
      <vt:lpstr>PowerPoint Presentation</vt:lpstr>
    </vt:vector>
  </TitlesOfParts>
  <Company>Grupo Antolin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Sherikar, Uday</dc:creator>
  <cp:lastModifiedBy>Sherikar, Uday</cp:lastModifiedBy>
  <cp:revision>40</cp:revision>
  <dcterms:created xsi:type="dcterms:W3CDTF">2024-05-21T03:14:04Z</dcterms:created>
  <dcterms:modified xsi:type="dcterms:W3CDTF">2024-05-24T11:45:50Z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acf4f5e-b788-4bdd-9371-71ab982a2897_Enabled">
    <vt:lpwstr>true</vt:lpwstr>
  </property>
  <property fmtid="{D5CDD505-2E9C-101B-9397-08002B2CF9AE}" pid="3" name="MSIP_Label_aacf4f5e-b788-4bdd-9371-71ab982a2897_SetDate">
    <vt:lpwstr>2024-05-24T11:45:46Z</vt:lpwstr>
  </property>
  <property fmtid="{D5CDD505-2E9C-101B-9397-08002B2CF9AE}" pid="4" name="MSIP_Label_aacf4f5e-b788-4bdd-9371-71ab982a2897_Method">
    <vt:lpwstr>Privileged</vt:lpwstr>
  </property>
  <property fmtid="{D5CDD505-2E9C-101B-9397-08002B2CF9AE}" pid="5" name="MSIP_Label_aacf4f5e-b788-4bdd-9371-71ab982a2897_Name">
    <vt:lpwstr>aacf4f5e-b788-4bdd-9371-71ab982a2897</vt:lpwstr>
  </property>
  <property fmtid="{D5CDD505-2E9C-101B-9397-08002B2CF9AE}" pid="6" name="MSIP_Label_aacf4f5e-b788-4bdd-9371-71ab982a2897_SiteId">
    <vt:lpwstr>a9e8893d-f1a4-4d8d-978f-862edfd3686a</vt:lpwstr>
  </property>
  <property fmtid="{D5CDD505-2E9C-101B-9397-08002B2CF9AE}" pid="7" name="MSIP_Label_aacf4f5e-b788-4bdd-9371-71ab982a2897_ActionId">
    <vt:lpwstr>cbf2f965-b056-4812-bf2f-f057362a32dd</vt:lpwstr>
  </property>
  <property fmtid="{D5CDD505-2E9C-101B-9397-08002B2CF9AE}" pid="8" name="MSIP_Label_aacf4f5e-b788-4bdd-9371-71ab982a2897_ContentBits">
    <vt:lpwstr>2</vt:lpwstr>
  </property>
</Properties>
</file>