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66" r:id="rId4"/>
    <p:sldId id="267" r:id="rId5"/>
    <p:sldId id="268" r:id="rId6"/>
    <p:sldId id="26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065" userDrawn="1">
          <p15:clr>
            <a:srgbClr val="A4A3A4"/>
          </p15:clr>
        </p15:guide>
        <p15:guide id="3" pos="164" userDrawn="1">
          <p15:clr>
            <a:srgbClr val="A4A3A4"/>
          </p15:clr>
        </p15:guide>
        <p15:guide id="4" orient="horz" pos="330" userDrawn="1">
          <p15:clr>
            <a:srgbClr val="A4A3A4"/>
          </p15:clr>
        </p15:guide>
        <p15:guide id="5" orient="horz" pos="3710" userDrawn="1">
          <p15:clr>
            <a:srgbClr val="A4A3A4"/>
          </p15:clr>
        </p15:guide>
        <p15:guide id="6" pos="4178" userDrawn="1">
          <p15:clr>
            <a:srgbClr val="A4A3A4"/>
          </p15:clr>
        </p15:guide>
        <p15:guide id="7" orient="horz" pos="6046" userDrawn="1">
          <p15:clr>
            <a:srgbClr val="A4A3A4"/>
          </p15:clr>
        </p15:guide>
        <p15:guide id="8" pos="1502" userDrawn="1">
          <p15:clr>
            <a:srgbClr val="A4A3A4"/>
          </p15:clr>
        </p15:guide>
        <p15:guide id="9" orient="horz" pos="262" userDrawn="1">
          <p15:clr>
            <a:srgbClr val="A4A3A4"/>
          </p15:clr>
        </p15:guide>
        <p15:guide id="10" pos="2069" userDrawn="1">
          <p15:clr>
            <a:srgbClr val="A4A3A4"/>
          </p15:clr>
        </p15:guide>
        <p15:guide id="11" pos="21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>
        <p:scale>
          <a:sx n="125" d="100"/>
          <a:sy n="125" d="100"/>
        </p:scale>
        <p:origin x="2366" y="-72"/>
      </p:cViewPr>
      <p:guideLst>
        <p:guide orient="horz" pos="3120"/>
        <p:guide pos="4065"/>
        <p:guide pos="164"/>
        <p:guide orient="horz" pos="330"/>
        <p:guide orient="horz" pos="3710"/>
        <p:guide pos="4178"/>
        <p:guide orient="horz" pos="6046"/>
        <p:guide pos="1502"/>
        <p:guide orient="horz" pos="262"/>
        <p:guide pos="2069"/>
        <p:guide pos="21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51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7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3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7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1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CA49-B932-4A96-8F48-59B1CE80F27F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F864-DEC8-4181-9B13-6B2E531A711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MSIPCMContentMarking" descr="{&quot;HashCode&quot;:-1403131837,&quot;Placement&quot;:&quot;Footer&quot;,&quot;Top&quot;:762.0343,&quot;Left&quot;:0.0,&quot;SlideWidth&quot;:540,&quot;SlideHeight&quot;:780}"/>
          <p:cNvSpPr txBox="1"/>
          <p:nvPr userDrawn="1"/>
        </p:nvSpPr>
        <p:spPr>
          <a:xfrm>
            <a:off x="0" y="9677836"/>
            <a:ext cx="100949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800" smtClean="0">
                <a:solidFill>
                  <a:srgbClr val="000000"/>
                </a:solidFill>
                <a:latin typeface="Calibri Light" panose="020F0302020204030204" pitchFamily="34" charset="0"/>
              </a:rPr>
              <a:t>Classified as Public</a:t>
            </a:r>
            <a:endParaRPr lang="en-IN" sz="80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3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60350" y="525809"/>
            <a:ext cx="2128363" cy="2530039"/>
            <a:chOff x="260350" y="369232"/>
            <a:chExt cx="2128363" cy="253003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50" y="369232"/>
              <a:ext cx="2128363" cy="253003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091303" y="545713"/>
              <a:ext cx="569596" cy="1291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08318" y="3043314"/>
            <a:ext cx="3076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Select fill hole to fill the holes.</a:t>
            </a:r>
          </a:p>
          <a:p>
            <a:r>
              <a:rPr lang="en-IN" sz="1000" dirty="0"/>
              <a:t>Shown on the left is a dyna model with </a:t>
            </a:r>
            <a:r>
              <a:rPr lang="en-IN" sz="1000" dirty="0" smtClean="0"/>
              <a:t>and without Fill </a:t>
            </a:r>
            <a:r>
              <a:rPr lang="en-IN" sz="1000" dirty="0"/>
              <a:t>hole option.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37577" y="525809"/>
            <a:ext cx="2487302" cy="1253735"/>
            <a:chOff x="3429000" y="212227"/>
            <a:chExt cx="2487302" cy="125373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0" y="212227"/>
              <a:ext cx="2487302" cy="125373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437768" y="1144876"/>
              <a:ext cx="887056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Without fill hole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29000" y="2010963"/>
            <a:ext cx="2495879" cy="1342178"/>
            <a:chOff x="3420423" y="1901501"/>
            <a:chExt cx="2495879" cy="13421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8999" y="1901501"/>
              <a:ext cx="2487303" cy="134217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420423" y="2919474"/>
              <a:ext cx="904401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With fill hole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2" y="4120363"/>
            <a:ext cx="1632201" cy="15109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8318" y="5758275"/>
            <a:ext cx="308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Always select one node from the curvature of the top surface of the weld.</a:t>
            </a:r>
            <a:endParaRPr lang="en-IN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99" y="6234784"/>
            <a:ext cx="3203575" cy="241036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60350" y="6234784"/>
            <a:ext cx="2128363" cy="2530039"/>
            <a:chOff x="275203" y="5900549"/>
            <a:chExt cx="2128363" cy="25300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203" y="5900549"/>
              <a:ext cx="2128363" cy="253003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1054586" y="7318120"/>
              <a:ext cx="569596" cy="1291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08318" y="8766673"/>
            <a:ext cx="3076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 patch is default for </a:t>
            </a:r>
            <a:r>
              <a:rPr lang="en-IN" sz="1000" dirty="0" err="1" smtClean="0"/>
              <a:t>Pamcrash</a:t>
            </a:r>
            <a:r>
              <a:rPr lang="en-IN" sz="1000" dirty="0" smtClean="0"/>
              <a:t> solver profile.</a:t>
            </a:r>
          </a:p>
          <a:p>
            <a:r>
              <a:rPr lang="en-IN" sz="1000" dirty="0" smtClean="0"/>
              <a:t>If Patches are required for </a:t>
            </a:r>
            <a:r>
              <a:rPr lang="en-IN" sz="1000" dirty="0" err="1" smtClean="0"/>
              <a:t>Abaqus</a:t>
            </a:r>
            <a:r>
              <a:rPr lang="en-IN" sz="1000" dirty="0" smtClean="0"/>
              <a:t> and Dyna profiles , Please select Patch-ABDYN </a:t>
            </a:r>
            <a:r>
              <a:rPr lang="en-IN" sz="1000" dirty="0" err="1" smtClean="0"/>
              <a:t>tickbox</a:t>
            </a:r>
            <a:r>
              <a:rPr lang="en-IN" sz="1000" dirty="0" smtClean="0"/>
              <a:t>.</a:t>
            </a:r>
            <a:endParaRPr lang="en-IN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9773" y="3592547"/>
            <a:ext cx="281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Selection Mechanism</a:t>
            </a:r>
            <a:endParaRPr lang="en-IN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99772" y="171749"/>
            <a:ext cx="28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Weld Circular</a:t>
            </a:r>
            <a:endParaRPr lang="en-IN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60350" y="3594890"/>
            <a:ext cx="6372224" cy="478931"/>
            <a:chOff x="260350" y="3594890"/>
            <a:chExt cx="6372224" cy="4789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989" y="3867260"/>
              <a:ext cx="6270611" cy="16636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260350" y="3594890"/>
              <a:ext cx="6372224" cy="4789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61039" y="4331512"/>
            <a:ext cx="3339493" cy="1627272"/>
            <a:chOff x="3293082" y="4262353"/>
            <a:chExt cx="3339493" cy="16272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37576" y="4381303"/>
              <a:ext cx="3115940" cy="15063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37671" y="4754380"/>
              <a:ext cx="3140929" cy="1389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411860" y="5059999"/>
              <a:ext cx="30327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Enter a component name for joint .</a:t>
              </a:r>
            </a:p>
            <a:p>
              <a:r>
                <a:rPr lang="en-IN" sz="1000" dirty="0" smtClean="0"/>
                <a:t>Enter a component ID for joint component leave an interval of 10 from previous ID(interval 10)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3082" y="4262353"/>
              <a:ext cx="3339493" cy="16272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8877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7987" y="5213233"/>
            <a:ext cx="6253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The patches will be along the normal of </a:t>
            </a:r>
            <a:r>
              <a:rPr lang="en-IN" sz="1000" dirty="0" smtClean="0"/>
              <a:t>The </a:t>
            </a:r>
            <a:r>
              <a:rPr lang="en-IN" sz="1000" dirty="0"/>
              <a:t>elements for Doghouses </a:t>
            </a:r>
            <a:r>
              <a:rPr lang="en-IN" sz="1000" dirty="0" smtClean="0"/>
              <a:t>.Tick </a:t>
            </a:r>
            <a:r>
              <a:rPr lang="en-IN" sz="1000" dirty="0"/>
              <a:t>the Face normal check box to take control</a:t>
            </a:r>
          </a:p>
          <a:p>
            <a:r>
              <a:rPr lang="en-IN" sz="1000" dirty="0"/>
              <a:t>Of the direction.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689" y="2486411"/>
            <a:ext cx="627247" cy="64190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60350" y="1860640"/>
            <a:ext cx="2128363" cy="2530039"/>
            <a:chOff x="260350" y="369232"/>
            <a:chExt cx="2128363" cy="253003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350" y="369232"/>
              <a:ext cx="2128363" cy="253003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0675" y="555506"/>
              <a:ext cx="717025" cy="23643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9772" y="171749"/>
            <a:ext cx="28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Doghouse</a:t>
            </a:r>
            <a:endParaRPr lang="en-IN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463322" y="1915175"/>
            <a:ext cx="2084696" cy="1638098"/>
            <a:chOff x="3429001" y="525810"/>
            <a:chExt cx="2084696" cy="16380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b="23856"/>
            <a:stretch/>
          </p:blipFill>
          <p:spPr>
            <a:xfrm>
              <a:off x="3429001" y="525810"/>
              <a:ext cx="2084696" cy="163809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3288" y="1948464"/>
              <a:ext cx="1654151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800" dirty="0"/>
                <a:t>Without </a:t>
              </a:r>
              <a:r>
                <a:rPr lang="en-IN" sz="800" dirty="0" smtClean="0"/>
                <a:t>face normal on blue face</a:t>
              </a:r>
              <a:endParaRPr lang="en-IN" sz="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63322" y="3648824"/>
            <a:ext cx="3038396" cy="1536518"/>
            <a:chOff x="3429001" y="2297387"/>
            <a:chExt cx="3038396" cy="153651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/>
            <a:srcRect b="19941"/>
            <a:stretch/>
          </p:blipFill>
          <p:spPr>
            <a:xfrm>
              <a:off x="3429001" y="2297387"/>
              <a:ext cx="2084696" cy="153651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8368" y="2720781"/>
              <a:ext cx="679029" cy="67013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3437104" y="3618461"/>
              <a:ext cx="1654151" cy="2154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800" dirty="0" smtClean="0"/>
                <a:t>With face normal on blue face</a:t>
              </a:r>
              <a:endParaRPr lang="en-IN" sz="8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9772" y="4391017"/>
            <a:ext cx="3076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Select fill hole to fill the holes.</a:t>
            </a:r>
          </a:p>
          <a:p>
            <a:r>
              <a:rPr lang="en-IN" sz="1000" dirty="0"/>
              <a:t>Shown on the left is a dyna model with </a:t>
            </a:r>
            <a:r>
              <a:rPr lang="en-IN" sz="1000" dirty="0" smtClean="0"/>
              <a:t>and without Fill </a:t>
            </a:r>
            <a:r>
              <a:rPr lang="en-IN" sz="1000" dirty="0"/>
              <a:t>hole option.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88" y="5768840"/>
            <a:ext cx="3025008" cy="16179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370997" y="7442544"/>
            <a:ext cx="3119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Select joint on slave to create special type of rigid connection. An extended slave branch that connects with joint.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60350" y="5743895"/>
            <a:ext cx="2128363" cy="2530039"/>
            <a:chOff x="260350" y="369232"/>
            <a:chExt cx="2128363" cy="253003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350" y="369232"/>
              <a:ext cx="2128363" cy="2530039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786270" y="1412995"/>
              <a:ext cx="540081" cy="11190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3288" y="8015093"/>
            <a:ext cx="3031859" cy="1582932"/>
          </a:xfrm>
          <a:prstGeom prst="rect">
            <a:avLst/>
          </a:prstGeom>
        </p:spPr>
      </p:pic>
      <p:sp>
        <p:nvSpPr>
          <p:cNvPr id="25" name="Right Brace 24"/>
          <p:cNvSpPr/>
          <p:nvPr/>
        </p:nvSpPr>
        <p:spPr>
          <a:xfrm flipH="1">
            <a:off x="4762499" y="8426943"/>
            <a:ext cx="139699" cy="292941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sp>
        <p:nvSpPr>
          <p:cNvPr id="26" name="TextBox 25"/>
          <p:cNvSpPr txBox="1"/>
          <p:nvPr/>
        </p:nvSpPr>
        <p:spPr>
          <a:xfrm>
            <a:off x="4002922" y="8432568"/>
            <a:ext cx="55335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000" dirty="0"/>
              <a:t>1.4mm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9006" y="8319774"/>
            <a:ext cx="3161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Type in the final joint length required to override the default values.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/>
          <a:srcRect r="4315"/>
          <a:stretch/>
        </p:blipFill>
        <p:spPr>
          <a:xfrm>
            <a:off x="2167566" y="806253"/>
            <a:ext cx="1440342" cy="9120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/>
          <a:srcRect l="7632" r="6959"/>
          <a:stretch/>
        </p:blipFill>
        <p:spPr>
          <a:xfrm>
            <a:off x="264723" y="802034"/>
            <a:ext cx="1447800" cy="9066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260350" y="578635"/>
            <a:ext cx="1447800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Doghouse Ext</a:t>
            </a:r>
            <a:endParaRPr lang="en-IN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160108" y="584257"/>
            <a:ext cx="1447800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Doghouse</a:t>
            </a:r>
            <a:endParaRPr lang="en-IN" sz="8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360" y="579192"/>
            <a:ext cx="1416576" cy="11391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4" name="Oval 33"/>
          <p:cNvSpPr/>
          <p:nvPr/>
        </p:nvSpPr>
        <p:spPr>
          <a:xfrm>
            <a:off x="5623697" y="908050"/>
            <a:ext cx="70150" cy="698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693496" y="844664"/>
            <a:ext cx="1225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Always select one node from the inner curvature at the top surface of the Doghouse.</a:t>
            </a:r>
            <a:endParaRPr lang="en-IN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685476" y="584497"/>
            <a:ext cx="1399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Selection Mechanism</a:t>
            </a:r>
            <a:endParaRPr lang="en-IN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3693496" y="578635"/>
            <a:ext cx="1262296" cy="11396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7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0350" y="530683"/>
            <a:ext cx="2128363" cy="2530039"/>
            <a:chOff x="260350" y="369232"/>
            <a:chExt cx="2128363" cy="253003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50" y="369232"/>
              <a:ext cx="2128363" cy="253003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40675" y="1214780"/>
              <a:ext cx="764225" cy="24021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9772" y="171749"/>
            <a:ext cx="28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Doghouse (Continued)</a:t>
            </a:r>
            <a:endParaRPr lang="en-IN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71425" y="4969898"/>
            <a:ext cx="165415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800" dirty="0" smtClean="0"/>
              <a:t>With face normal on blue face</a:t>
            </a:r>
            <a:endParaRPr lang="en-IN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376968" y="2427761"/>
            <a:ext cx="3076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Change El Types from rigids to beams to change type of connection. Default is rigids for all solvers.</a:t>
            </a:r>
            <a:endParaRPr lang="en-IN" sz="1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7" y="535585"/>
            <a:ext cx="3032609" cy="172788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296323" y="3602712"/>
            <a:ext cx="3156865" cy="1954961"/>
            <a:chOff x="3429002" y="687919"/>
            <a:chExt cx="8378825" cy="507682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2" y="687919"/>
              <a:ext cx="8378825" cy="5076825"/>
            </a:xfrm>
            <a:prstGeom prst="rect">
              <a:avLst/>
            </a:prstGeom>
          </p:spPr>
        </p:pic>
        <p:sp>
          <p:nvSpPr>
            <p:cNvPr id="29" name="Right Brace 28"/>
            <p:cNvSpPr/>
            <p:nvPr/>
          </p:nvSpPr>
          <p:spPr>
            <a:xfrm flipH="1">
              <a:off x="6971900" y="1831676"/>
              <a:ext cx="286589" cy="1869058"/>
            </a:xfrm>
            <a:prstGeom prst="rightBrac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85363" y="2532053"/>
              <a:ext cx="2830179" cy="5594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800" dirty="0"/>
                <a:t>Patch Translate 8mm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12736" y="903417"/>
              <a:ext cx="2677010" cy="5594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IN" sz="800" dirty="0"/>
                <a:t>Patch Radius 14mm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76968" y="5691942"/>
            <a:ext cx="3076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Input the Patch radius and Patch translate values for defining the patch translation values and Patch radius values.</a:t>
            </a:r>
            <a:endParaRPr lang="en-IN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949" y="3611905"/>
            <a:ext cx="2137764" cy="2540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057" y="6620915"/>
            <a:ext cx="3156131" cy="162784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69805" y="8358536"/>
            <a:ext cx="3009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Tick patch all to connect all nodes of the patch to rigid body .</a:t>
            </a:r>
          </a:p>
          <a:p>
            <a:r>
              <a:rPr lang="en-IN" sz="1000" dirty="0"/>
              <a:t>By default , only the inner edge nodes of the patch are connected to rigid body.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5659" y="4676503"/>
            <a:ext cx="369072" cy="24287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50" y="6620915"/>
            <a:ext cx="2137764" cy="2540228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028653" y="7769593"/>
            <a:ext cx="504056" cy="1639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38858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530683"/>
            <a:ext cx="2128363" cy="25300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772" y="171749"/>
            <a:ext cx="28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Doghouse (Continued)</a:t>
            </a:r>
            <a:endParaRPr lang="en-IN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376968" y="5691942"/>
            <a:ext cx="3076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Input the Patch radius and Patch translate values for defining the patch translation values and Patch radius values.</a:t>
            </a:r>
            <a:endParaRPr lang="en-IN" sz="1000" dirty="0"/>
          </a:p>
        </p:txBody>
      </p:sp>
      <p:sp>
        <p:nvSpPr>
          <p:cNvPr id="22" name="Rectangle 21"/>
          <p:cNvSpPr/>
          <p:nvPr/>
        </p:nvSpPr>
        <p:spPr>
          <a:xfrm>
            <a:off x="528850" y="1035727"/>
            <a:ext cx="510425" cy="19605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23" name="Rectangle 22"/>
          <p:cNvSpPr/>
          <p:nvPr/>
        </p:nvSpPr>
        <p:spPr>
          <a:xfrm>
            <a:off x="1176542" y="1042719"/>
            <a:ext cx="489348" cy="189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25" name="Rectangle 24"/>
          <p:cNvSpPr/>
          <p:nvPr/>
        </p:nvSpPr>
        <p:spPr>
          <a:xfrm>
            <a:off x="331149" y="795439"/>
            <a:ext cx="708126" cy="1891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26" name="Rectangle 25"/>
          <p:cNvSpPr/>
          <p:nvPr/>
        </p:nvSpPr>
        <p:spPr>
          <a:xfrm>
            <a:off x="1792892" y="1042719"/>
            <a:ext cx="489348" cy="2008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grpSp>
        <p:nvGrpSpPr>
          <p:cNvPr id="27" name="Group 26"/>
          <p:cNvGrpSpPr/>
          <p:nvPr/>
        </p:nvGrpSpPr>
        <p:grpSpPr>
          <a:xfrm>
            <a:off x="3448143" y="523407"/>
            <a:ext cx="3005046" cy="1697329"/>
            <a:chOff x="3446715" y="680894"/>
            <a:chExt cx="6752450" cy="318182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6715" y="680894"/>
              <a:ext cx="6752450" cy="318182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670655" y="1202132"/>
              <a:ext cx="1931398" cy="403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800" dirty="0"/>
                <a:t>C3-R Radius - 12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70652" y="2176774"/>
              <a:ext cx="1816134" cy="403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800" dirty="0"/>
                <a:t>C2-R Radius - 8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0652" y="3248543"/>
              <a:ext cx="1816134" cy="4038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800" dirty="0"/>
                <a:t>C1-R Radius - 6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15889" y="2278519"/>
            <a:ext cx="3037299" cy="735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Option to specify </a:t>
            </a:r>
            <a:r>
              <a:rPr lang="en-IN" sz="1000" dirty="0" err="1"/>
              <a:t>Dia</a:t>
            </a:r>
            <a:r>
              <a:rPr lang="en-IN" sz="1000" dirty="0"/>
              <a:t> and Thickness for the patch.</a:t>
            </a:r>
          </a:p>
          <a:p>
            <a:r>
              <a:rPr lang="en-IN" sz="1000" dirty="0"/>
              <a:t>For </a:t>
            </a:r>
            <a:r>
              <a:rPr lang="en-IN" sz="1000" dirty="0" err="1"/>
              <a:t>Pamcrash</a:t>
            </a:r>
            <a:r>
              <a:rPr lang="en-IN" sz="1000" dirty="0"/>
              <a:t> nodal thickness is defined.</a:t>
            </a:r>
          </a:p>
          <a:p>
            <a:r>
              <a:rPr lang="en-IN" sz="1000" dirty="0"/>
              <a:t>For other solvers- at the moment 1mm constant thickness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481775" y="3608488"/>
            <a:ext cx="2971413" cy="1708479"/>
            <a:chOff x="3446714" y="3862716"/>
            <a:chExt cx="6752450" cy="402221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714" y="3862716"/>
              <a:ext cx="6752450" cy="4022217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75718" y="4530271"/>
              <a:ext cx="2313891" cy="543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C3-T Thickness - 4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75718" y="5576703"/>
              <a:ext cx="2313891" cy="543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C2-T Thickness - 3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75718" y="7001729"/>
              <a:ext cx="2313891" cy="543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C1-T Thickness - 2</a:t>
              </a:r>
            </a:p>
          </p:txBody>
        </p:sp>
      </p:grp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3620107"/>
            <a:ext cx="2128363" cy="253003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28850" y="4243794"/>
            <a:ext cx="441209" cy="1783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61" name="Rectangle 60"/>
          <p:cNvSpPr/>
          <p:nvPr/>
        </p:nvSpPr>
        <p:spPr>
          <a:xfrm>
            <a:off x="1184246" y="4243794"/>
            <a:ext cx="489348" cy="18906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62" name="Rectangle 61"/>
          <p:cNvSpPr/>
          <p:nvPr/>
        </p:nvSpPr>
        <p:spPr>
          <a:xfrm>
            <a:off x="331149" y="3884863"/>
            <a:ext cx="708126" cy="18913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63" name="Rectangle 62"/>
          <p:cNvSpPr/>
          <p:nvPr/>
        </p:nvSpPr>
        <p:spPr>
          <a:xfrm>
            <a:off x="1792892" y="4243794"/>
            <a:ext cx="489348" cy="2008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14708"/>
          <a:stretch/>
        </p:blipFill>
        <p:spPr>
          <a:xfrm>
            <a:off x="3415889" y="7287317"/>
            <a:ext cx="3011178" cy="2301956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3293082" y="4262353"/>
            <a:ext cx="3339493" cy="16272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5" name="Group 64"/>
          <p:cNvGrpSpPr/>
          <p:nvPr/>
        </p:nvGrpSpPr>
        <p:grpSpPr>
          <a:xfrm>
            <a:off x="268567" y="7289368"/>
            <a:ext cx="3032732" cy="1622567"/>
            <a:chOff x="3293082" y="4262353"/>
            <a:chExt cx="3339493" cy="1627272"/>
          </a:xfrm>
        </p:grpSpPr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7576" y="4381303"/>
              <a:ext cx="3115940" cy="15063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37671" y="4754380"/>
              <a:ext cx="3140929" cy="13890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411860" y="5059999"/>
              <a:ext cx="30327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Enter a component name for joint .</a:t>
              </a:r>
            </a:p>
            <a:p>
              <a:r>
                <a:rPr lang="en-IN" sz="1000" dirty="0" smtClean="0"/>
                <a:t>Enter a component ID for joint component leave an interval of 10 from previous ID(interval 10)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93082" y="4262353"/>
              <a:ext cx="3339493" cy="16272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29777" y="6276096"/>
            <a:ext cx="6372224" cy="478931"/>
            <a:chOff x="260350" y="3594890"/>
            <a:chExt cx="6372224" cy="478931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7989" y="3867260"/>
              <a:ext cx="6270611" cy="166364"/>
            </a:xfrm>
            <a:prstGeom prst="rect">
              <a:avLst/>
            </a:prstGeom>
          </p:spPr>
        </p:pic>
        <p:sp>
          <p:nvSpPr>
            <p:cNvPr id="72" name="Rectangle 71"/>
            <p:cNvSpPr/>
            <p:nvPr/>
          </p:nvSpPr>
          <p:spPr>
            <a:xfrm>
              <a:off x="260350" y="3594890"/>
              <a:ext cx="6372224" cy="4789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29777" y="6277547"/>
            <a:ext cx="281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Selection Mechanism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3252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3584054"/>
            <a:ext cx="2128363" cy="25300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530683"/>
            <a:ext cx="2128363" cy="25300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772" y="171749"/>
            <a:ext cx="28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Weld Ribs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1104898" y="825716"/>
            <a:ext cx="588729" cy="12844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51" name="Rectangle 50"/>
          <p:cNvSpPr/>
          <p:nvPr/>
        </p:nvSpPr>
        <p:spPr>
          <a:xfrm>
            <a:off x="1764697" y="4761370"/>
            <a:ext cx="501425" cy="1127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241" y="523876"/>
            <a:ext cx="3006947" cy="178687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566" y="1601745"/>
            <a:ext cx="919622" cy="70685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443288" y="5766514"/>
            <a:ext cx="2684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Use Face normal and Tolerance input boxes to control the direction and distance of nodes that needs to be added to the rigids or beams group.</a:t>
            </a:r>
            <a:endParaRPr lang="en-IN" sz="1000" dirty="0"/>
          </a:p>
        </p:txBody>
      </p:sp>
      <p:sp>
        <p:nvSpPr>
          <p:cNvPr id="37" name="Rectangle 36"/>
          <p:cNvSpPr/>
          <p:nvPr/>
        </p:nvSpPr>
        <p:spPr>
          <a:xfrm>
            <a:off x="315043" y="3991419"/>
            <a:ext cx="501425" cy="1127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sp>
        <p:nvSpPr>
          <p:cNvPr id="38" name="TextBox 37"/>
          <p:cNvSpPr txBox="1"/>
          <p:nvPr/>
        </p:nvSpPr>
        <p:spPr>
          <a:xfrm>
            <a:off x="3361066" y="2391358"/>
            <a:ext cx="2549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Select Weld ribs to create weld rib modelling.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580" y="3622349"/>
            <a:ext cx="2976608" cy="2082494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60350" y="7592995"/>
            <a:ext cx="3032732" cy="1622567"/>
            <a:chOff x="3293082" y="4262353"/>
            <a:chExt cx="3339493" cy="1627272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7576" y="4381303"/>
              <a:ext cx="3115940" cy="15063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37671" y="4754380"/>
              <a:ext cx="3140929" cy="1389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411860" y="5059999"/>
              <a:ext cx="30327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Enter a component name for joint .</a:t>
              </a:r>
            </a:p>
            <a:p>
              <a:r>
                <a:rPr lang="en-IN" sz="1000" dirty="0" smtClean="0"/>
                <a:t>Enter a component ID for joint component leave an interval of 10 from previous ID(interval 10)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293082" y="4262353"/>
              <a:ext cx="3339493" cy="16272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/>
          <a:srcRect b="7046"/>
          <a:stretch/>
        </p:blipFill>
        <p:spPr>
          <a:xfrm>
            <a:off x="3444764" y="7597353"/>
            <a:ext cx="3009900" cy="1983970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260351" y="6890926"/>
            <a:ext cx="6372224" cy="478931"/>
            <a:chOff x="260350" y="3594890"/>
            <a:chExt cx="6372224" cy="478931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7989" y="3867260"/>
              <a:ext cx="6270611" cy="166364"/>
            </a:xfrm>
            <a:prstGeom prst="rect">
              <a:avLst/>
            </a:prstGeom>
          </p:spPr>
        </p:pic>
        <p:sp>
          <p:nvSpPr>
            <p:cNvPr id="59" name="Rectangle 58"/>
            <p:cNvSpPr/>
            <p:nvPr/>
          </p:nvSpPr>
          <p:spPr>
            <a:xfrm>
              <a:off x="260350" y="3594890"/>
              <a:ext cx="6372224" cy="4789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4072" y="6904001"/>
            <a:ext cx="281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Selection Mechanism</a:t>
            </a:r>
            <a:endParaRPr lang="en-IN" sz="1000" b="1" dirty="0"/>
          </a:p>
        </p:txBody>
      </p:sp>
    </p:spTree>
    <p:extLst>
      <p:ext uri="{BB962C8B-B14F-4D97-AF65-F5344CB8AC3E}">
        <p14:creationId xmlns:p14="http://schemas.microsoft.com/office/powerpoint/2010/main" val="35898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530683"/>
            <a:ext cx="2128363" cy="25300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772" y="171749"/>
            <a:ext cx="28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Locator</a:t>
            </a:r>
            <a:endParaRPr lang="en-IN" sz="1400" b="1" dirty="0"/>
          </a:p>
        </p:txBody>
      </p:sp>
      <p:sp>
        <p:nvSpPr>
          <p:cNvPr id="25" name="Rectangle 24"/>
          <p:cNvSpPr/>
          <p:nvPr/>
        </p:nvSpPr>
        <p:spPr>
          <a:xfrm>
            <a:off x="1104898" y="825716"/>
            <a:ext cx="588729" cy="12844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600"/>
          </a:p>
        </p:txBody>
      </p:sp>
      <p:grpSp>
        <p:nvGrpSpPr>
          <p:cNvPr id="5" name="Group 4"/>
          <p:cNvGrpSpPr/>
          <p:nvPr/>
        </p:nvGrpSpPr>
        <p:grpSpPr>
          <a:xfrm>
            <a:off x="260350" y="3376706"/>
            <a:ext cx="2128363" cy="2530039"/>
            <a:chOff x="260350" y="3584054"/>
            <a:chExt cx="2128363" cy="253003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50" y="3584054"/>
              <a:ext cx="2128363" cy="2530039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1764697" y="4761370"/>
              <a:ext cx="501425" cy="11278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5043" y="3991419"/>
              <a:ext cx="501425" cy="11278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6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61066" y="2391358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Select </a:t>
            </a:r>
            <a:r>
              <a:rPr lang="en-IN" sz="1000" dirty="0" smtClean="0"/>
              <a:t>locator </a:t>
            </a:r>
            <a:r>
              <a:rPr lang="en-IN" sz="1000" dirty="0"/>
              <a:t>create </a:t>
            </a:r>
            <a:r>
              <a:rPr lang="en-IN" sz="1000" dirty="0" smtClean="0"/>
              <a:t>locator connections.</a:t>
            </a:r>
            <a:endParaRPr lang="en-IN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8" y="530683"/>
            <a:ext cx="3007489" cy="173543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77750" y="2562760"/>
            <a:ext cx="30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Tick the face normal if the normal of </a:t>
            </a:r>
          </a:p>
          <a:p>
            <a:r>
              <a:rPr lang="en-IN" sz="1000" dirty="0"/>
              <a:t>element of node selected is positive (</a:t>
            </a:r>
            <a:r>
              <a:rPr lang="en-IN" sz="1000" dirty="0" smtClean="0"/>
              <a:t>Red) </a:t>
            </a:r>
            <a:r>
              <a:rPr lang="en-IN" sz="1000" dirty="0"/>
              <a:t>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3288" y="3302485"/>
            <a:ext cx="2684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Use Face normal and Tolerance input boxes to control the direction and distance of nodes that needs to be added to the rigids or beams group.</a:t>
            </a:r>
            <a:endParaRPr lang="en-IN" sz="1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1806" y="7058963"/>
            <a:ext cx="3032732" cy="1622567"/>
            <a:chOff x="3293082" y="4262353"/>
            <a:chExt cx="3339493" cy="162727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7576" y="4381303"/>
              <a:ext cx="3115940" cy="150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7671" y="4754380"/>
              <a:ext cx="3140929" cy="1389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411860" y="5059999"/>
              <a:ext cx="30327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Enter a component name for joint .</a:t>
              </a:r>
            </a:p>
            <a:p>
              <a:r>
                <a:rPr lang="en-IN" sz="1000" dirty="0" smtClean="0"/>
                <a:t>Enter a component ID for joint component leave an interval of 10 from previous ID(interval 10)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93082" y="4262353"/>
              <a:ext cx="3339493" cy="16272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806" y="6347327"/>
            <a:ext cx="6372224" cy="478931"/>
            <a:chOff x="260350" y="3594890"/>
            <a:chExt cx="6372224" cy="47893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989" y="3867260"/>
              <a:ext cx="6270611" cy="166364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260350" y="3594890"/>
              <a:ext cx="6372224" cy="4789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1638" y="6367006"/>
            <a:ext cx="281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Selection Mechanism</a:t>
            </a:r>
            <a:endParaRPr lang="en-IN" sz="1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3288" y="7052833"/>
            <a:ext cx="2862262" cy="249078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/>
          <a:srcRect t="8480" b="11712"/>
          <a:stretch/>
        </p:blipFill>
        <p:spPr>
          <a:xfrm>
            <a:off x="3443288" y="3904775"/>
            <a:ext cx="2862262" cy="19878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717884" y="4333236"/>
            <a:ext cx="135172" cy="930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5652" y="5168348"/>
            <a:ext cx="809818" cy="508883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874419" y="5168348"/>
            <a:ext cx="635835" cy="50689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654543" y="4610412"/>
            <a:ext cx="855711" cy="51773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75652" y="4641725"/>
            <a:ext cx="678891" cy="492896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Words>541</Words>
  <Application>Microsoft Office PowerPoint</Application>
  <PresentationFormat>A4 Paper (210x297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Grupo Antolin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Puthalath, Roopesh</dc:creator>
  <cp:lastModifiedBy>Sherikar, Uday</cp:lastModifiedBy>
  <cp:revision>82</cp:revision>
  <dcterms:created xsi:type="dcterms:W3CDTF">2023-04-17T04:38:47Z</dcterms:created>
  <dcterms:modified xsi:type="dcterms:W3CDTF">2023-10-17T05:30:53Z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acf4f5e-b788-4bdd-9371-71ab982a2897_Enabled">
    <vt:lpwstr>true</vt:lpwstr>
  </property>
  <property fmtid="{D5CDD505-2E9C-101B-9397-08002B2CF9AE}" pid="3" name="MSIP_Label_aacf4f5e-b788-4bdd-9371-71ab982a2897_SetDate">
    <vt:lpwstr>2023-10-17T05:30:53Z</vt:lpwstr>
  </property>
  <property fmtid="{D5CDD505-2E9C-101B-9397-08002B2CF9AE}" pid="4" name="MSIP_Label_aacf4f5e-b788-4bdd-9371-71ab982a2897_Method">
    <vt:lpwstr>Privileged</vt:lpwstr>
  </property>
  <property fmtid="{D5CDD505-2E9C-101B-9397-08002B2CF9AE}" pid="5" name="MSIP_Label_aacf4f5e-b788-4bdd-9371-71ab982a2897_Name">
    <vt:lpwstr>aacf4f5e-b788-4bdd-9371-71ab982a2897</vt:lpwstr>
  </property>
  <property fmtid="{D5CDD505-2E9C-101B-9397-08002B2CF9AE}" pid="6" name="MSIP_Label_aacf4f5e-b788-4bdd-9371-71ab982a2897_SiteId">
    <vt:lpwstr>a9e8893d-f1a4-4d8d-978f-862edfd3686a</vt:lpwstr>
  </property>
  <property fmtid="{D5CDD505-2E9C-101B-9397-08002B2CF9AE}" pid="7" name="MSIP_Label_aacf4f5e-b788-4bdd-9371-71ab982a2897_ActionId">
    <vt:lpwstr>263fce64-a8b6-47d4-b542-6f9302296847</vt:lpwstr>
  </property>
  <property fmtid="{D5CDD505-2E9C-101B-9397-08002B2CF9AE}" pid="8" name="MSIP_Label_aacf4f5e-b788-4bdd-9371-71ab982a2897_ContentBits">
    <vt:lpwstr>2</vt:lpwstr>
  </property>
</Properties>
</file>