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0" r:id="rId5"/>
    <p:sldId id="270" r:id="rId6"/>
    <p:sldId id="258" r:id="rId7"/>
    <p:sldId id="259" r:id="rId8"/>
    <p:sldId id="267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B5CB-1F0D-AC3D-071D-68846C807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61863-DC5C-6194-8E83-66EBBD89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81BB-08F7-6DB6-A7F5-35BF8198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7AF3-08B4-320B-0183-7DDCB6EE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9B52-4A4D-AA70-C9F4-F3661362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771E-9041-9747-2467-14FCD07D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735E-1087-0897-02B4-06CE2219F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7AAF-97D9-1FF8-5CB5-E577F500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5DEC-9322-B813-9F2E-7AEEE4DB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1533-6A60-0F76-8F7D-853C77F3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0AD97-689E-D927-47C2-F845E0786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7135-E53D-52DC-9761-1F9737D3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99C0-C3ED-A473-CA93-FFC41B9C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3D9D-1A73-6289-938D-BA8B0037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F65B-7F59-875A-D770-02EFED86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C9F-2551-E1FC-8585-434E5F35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C7B8-C79F-E036-9B7A-5898FF7B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26FF-DF4F-2E85-E5E7-81A96221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706E-7142-BCF9-54CD-97A37996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D429-20F6-767C-3F7B-B1D0BE4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4D6-0F94-892B-E3F3-4F7DB735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1232-63DB-7D1B-91C2-9EC2D3E4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CEF6-97FD-C0B5-4B5B-5CF2EE90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43A1-4E13-ACB2-181F-5203D2AB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7596-F613-194A-8DB7-05122C80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C442-34A4-F584-1893-6FB75AA7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40F0-2292-39D4-71F8-2C180CA8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F4F22-4F24-0099-253C-879B9009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CE2A-CFC1-2CD3-6714-9600AE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F619E-3BA8-0C43-150A-22F509AB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E6348-B5BA-0386-FC68-60A71E2D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7A01-52DE-2D78-6A4A-F4674C5E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59436-8718-9167-624D-27FE0193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0FB4-8349-57F9-EB3D-D85B80DB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8ED2A-9EA3-9066-3E6B-A2479F5C3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17B7B-E8F1-0D45-EA99-AE7AE314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471B0-B9F6-C5CC-5441-B2ACB54A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C6349-4D78-54CD-F780-D3311B1F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0039-1A07-2819-A009-E0608F8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CB6C-0446-7A79-595D-3B698B19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64C35-B6F2-4AA1-3A90-44EF7578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E8C7-2409-B86B-DF71-2F187F8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EFB8A-796C-C78B-FCF2-9F2236AB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E0C80-D8F9-E2B9-2D2D-6277E29A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EDFB0-5732-DC6A-016A-3E817F0C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5CD24-C87F-73A5-C47A-3F87143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DDE0-A56C-C9C1-44C4-1F3861D6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795A-E8DE-6C3C-5B95-38D4EA4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78CF-BCE7-A623-9894-CC197730E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4A32B-921B-ABC5-4B9E-93BAFF94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27616-1642-1119-46C3-96FECCFE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0499-C714-BB69-164D-38CFDAFA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40BC-7C8E-AD42-4C41-0F683EEF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60B03-789D-11E5-5839-40D447F31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F0F0-6819-806B-AD33-43A937014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6AC01-ACA6-D08C-4F03-E650F6F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0BA9-29CF-C636-FA76-72348AB5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4B16-9C22-F501-724A-45E00D5F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8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CA324-6060-4419-C101-7FAE6E19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C314-C23D-8E9F-CFD1-53A31278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A63A-6543-E7E8-EEE9-7E32FF43D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A93E-A48B-4575-806B-2DF3827DF9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AFFF-6EAE-881D-53BF-5E415789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7987B-3FD5-05B8-5E62-5620F96A7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BD1A-23F3-4088-B004-1CA0CC1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F4156-1C2C-BD0B-0C08-E3F5629B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br>
              <a:rPr lang="en-US" sz="2200" b="1" dirty="0"/>
            </a:br>
            <a:r>
              <a:rPr lang="en-US" sz="5300" b="1" dirty="0"/>
              <a:t>Uday Vikram Singh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1DABD-D9AF-0CE6-51CE-6F7BB665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0076" y="4418190"/>
            <a:ext cx="9104145" cy="1260479"/>
          </a:xfrm>
        </p:spPr>
        <p:txBody>
          <a:bodyPr anchor="ctr">
            <a:no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  <a:p>
            <a:r>
              <a:rPr lang="en-US" sz="3600" b="1" dirty="0"/>
              <a:t>MACHINE LEARNING INTERNSHIP ASSIGNMENT</a:t>
            </a:r>
          </a:p>
          <a:p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FAED9E-051C-1606-5B0B-E8ECCB56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571521"/>
            <a:ext cx="11525864" cy="2333986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0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10305288" cy="592931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7904988" cy="96971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9425178" cy="335347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EXPLORATORY DATA ANALYSIS (EDA)</a:t>
            </a:r>
          </a:p>
          <a:p>
            <a:pPr marL="0" indent="0" algn="ctr">
              <a:buNone/>
            </a:pPr>
            <a:r>
              <a:rPr lang="en-US" sz="1800" b="1" dirty="0"/>
              <a:t>INTRODUCTION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Exploratory Data Analysis </a:t>
            </a:r>
            <a:r>
              <a:rPr lang="en-US" sz="1800" dirty="0"/>
              <a:t>(EDA) is an approach for analyzing and visualizing dataset to summarize main characteristics and get important valuable insights from the dataset.</a:t>
            </a:r>
          </a:p>
          <a:p>
            <a:pPr marL="0" indent="0">
              <a:buNone/>
            </a:pPr>
            <a:r>
              <a:rPr lang="en-US" sz="1800" dirty="0"/>
              <a:t>It is a crucial step in the data analysis process. It involves systematically examining and summarizing </a:t>
            </a:r>
          </a:p>
          <a:p>
            <a:pPr marL="0" indent="0">
              <a:buNone/>
            </a:pPr>
            <a:r>
              <a:rPr lang="en-US" sz="1800" dirty="0"/>
              <a:t>the main characteristics of a dataset to gain a deeper understanding of its underlying patterns, structures and potential relationship between variables.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6"/>
            <a:ext cx="8202168" cy="96971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8819388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Methods for EDA: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Python’s </a:t>
            </a:r>
            <a:r>
              <a:rPr lang="en-US" sz="1800" b="1" dirty="0">
                <a:solidFill>
                  <a:schemeClr val="tx2"/>
                </a:solidFill>
              </a:rPr>
              <a:t>Plotly library </a:t>
            </a:r>
            <a:r>
              <a:rPr lang="en-US" sz="1800" dirty="0">
                <a:solidFill>
                  <a:schemeClr val="tx2"/>
                </a:solidFill>
              </a:rPr>
              <a:t>is used for visualizing the plots to observe the relationship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between different features in a dataset.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It also helps in </a:t>
            </a:r>
            <a:r>
              <a:rPr lang="en-US" sz="1800" b="1" dirty="0">
                <a:solidFill>
                  <a:schemeClr val="tx2"/>
                </a:solidFill>
              </a:rPr>
              <a:t>visualizing</a:t>
            </a:r>
            <a:r>
              <a:rPr lang="en-US" sz="1800" dirty="0">
                <a:solidFill>
                  <a:schemeClr val="tx2"/>
                </a:solidFill>
              </a:rPr>
              <a:t> different  performance metrics and creative attributes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performance over the time in Digital Marketing Campaign.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A thorough analysis of </a:t>
            </a:r>
            <a:r>
              <a:rPr lang="en-US" sz="1800" b="1" dirty="0">
                <a:solidFill>
                  <a:schemeClr val="tx2"/>
                </a:solidFill>
              </a:rPr>
              <a:t>relationship between different performance metrics and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 creative attributes</a:t>
            </a:r>
            <a:r>
              <a:rPr lang="en-US" sz="1800" dirty="0">
                <a:solidFill>
                  <a:schemeClr val="tx2"/>
                </a:solidFill>
              </a:rPr>
              <a:t> has been done through Plotly.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6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6"/>
            <a:ext cx="8087868" cy="96971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9570095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Different features for EDA: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Spend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Conversion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Engagement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Videourl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Comment Counts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Repost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Likes Count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and many more….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6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6"/>
            <a:ext cx="8087868" cy="96971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239218"/>
            <a:ext cx="9570095" cy="3990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Results from Exploratory Data Analysis (EDA):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Spend</a:t>
            </a:r>
            <a:r>
              <a:rPr lang="en-US" sz="1800" dirty="0">
                <a:solidFill>
                  <a:schemeClr val="tx2"/>
                </a:solidFill>
              </a:rPr>
              <a:t>: 1 September 2023 has highest spending on digital marketing campaign.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Impression</a:t>
            </a:r>
            <a:r>
              <a:rPr lang="en-US" sz="1800" dirty="0">
                <a:solidFill>
                  <a:schemeClr val="tx2"/>
                </a:solidFill>
              </a:rPr>
              <a:t>: 24 August 2023 has highest number of impression of digital ad.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Like Count</a:t>
            </a:r>
            <a:r>
              <a:rPr lang="en-US" sz="1800" dirty="0">
                <a:solidFill>
                  <a:schemeClr val="tx2"/>
                </a:solidFill>
              </a:rPr>
              <a:t>: 24 August 2023 has highest number of likes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Comment Counts</a:t>
            </a:r>
            <a:r>
              <a:rPr lang="en-US" sz="1800" dirty="0">
                <a:solidFill>
                  <a:schemeClr val="tx2"/>
                </a:solidFill>
              </a:rPr>
              <a:t>: 21 August 2023 has highest number of comments.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Repost</a:t>
            </a:r>
            <a:r>
              <a:rPr lang="en-US" sz="1800" dirty="0">
                <a:solidFill>
                  <a:schemeClr val="tx2"/>
                </a:solidFill>
              </a:rPr>
              <a:t>: 23 August 2023 has highest number of Digital ads.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Engagement: </a:t>
            </a:r>
            <a:r>
              <a:rPr lang="en-US" sz="1800" dirty="0">
                <a:solidFill>
                  <a:schemeClr val="tx2"/>
                </a:solidFill>
              </a:rPr>
              <a:t>24 August 2023 has highest engagements (likes, comments, repost)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Conversion: </a:t>
            </a:r>
            <a:r>
              <a:rPr lang="en-US" sz="1800" dirty="0">
                <a:solidFill>
                  <a:schemeClr val="tx2"/>
                </a:solidFill>
              </a:rPr>
              <a:t>24 August 2023 has highest Digital Campaign ad conversion like sign up, etc.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Dominant Color: </a:t>
            </a:r>
            <a:r>
              <a:rPr lang="en-US" sz="1800" dirty="0">
                <a:solidFill>
                  <a:schemeClr val="tx2"/>
                </a:solidFill>
              </a:rPr>
              <a:t>Blue is the most dominant color in digital marketing campaign.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Logo Presence</a:t>
            </a:r>
            <a:r>
              <a:rPr lang="en-US" sz="1800" dirty="0">
                <a:solidFill>
                  <a:schemeClr val="tx2"/>
                </a:solidFill>
              </a:rPr>
              <a:t>: Sdenider Electric Motor has higher conversion rate due to logo presence.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6"/>
            <a:ext cx="9402318" cy="969711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200" b="1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8796528" cy="335347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MACHINE LEARNING MODEL </a:t>
            </a:r>
          </a:p>
          <a:p>
            <a:pPr marL="0" indent="0" algn="ctr">
              <a:buNone/>
            </a:pPr>
            <a:r>
              <a:rPr lang="en-US" sz="1800" b="1" dirty="0"/>
              <a:t>INTRODUCTION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Assignment: Predictive Modeling for Digital Marketing Campaign Performance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 have developed a </a:t>
            </a:r>
            <a:r>
              <a:rPr lang="en-US" sz="1800" b="1" dirty="0">
                <a:solidFill>
                  <a:schemeClr val="tx2"/>
                </a:solidFill>
              </a:rPr>
              <a:t>predictive Machine Learning model </a:t>
            </a:r>
            <a:r>
              <a:rPr lang="en-US" sz="1800" dirty="0">
                <a:solidFill>
                  <a:schemeClr val="tx2"/>
                </a:solidFill>
              </a:rPr>
              <a:t>which can estimate the performance of new digital marketing campaign based on its creative attributes.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In the next few slides, I will mention the key points about machine learning model and its results 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8853678" cy="96971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9219438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Model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b="1" dirty="0">
                <a:solidFill>
                  <a:schemeClr val="tx2"/>
                </a:solidFill>
              </a:rPr>
              <a:t>Supervised Model</a:t>
            </a:r>
          </a:p>
          <a:p>
            <a:pPr marL="0" indent="0">
              <a:buNone/>
            </a:pPr>
            <a:r>
              <a:rPr lang="en-US" sz="1800" b="1" dirty="0"/>
              <a:t>Data Preprocessing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Numerical missing values is handled by </a:t>
            </a:r>
            <a:r>
              <a:rPr lang="en-US" sz="1800" b="1" dirty="0">
                <a:solidFill>
                  <a:schemeClr val="tx2"/>
                </a:solidFill>
              </a:rPr>
              <a:t>SimpleImputer with median strategy.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Categorical missing values is handled by </a:t>
            </a:r>
            <a:r>
              <a:rPr lang="en-US" sz="1800" b="1" dirty="0">
                <a:solidFill>
                  <a:schemeClr val="tx2"/>
                </a:solidFill>
              </a:rPr>
              <a:t>SimpleImputer with constant strategy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Numerical values is scaled using </a:t>
            </a:r>
            <a:r>
              <a:rPr lang="en-US" sz="1800" b="1" dirty="0">
                <a:solidFill>
                  <a:schemeClr val="tx2"/>
                </a:solidFill>
              </a:rPr>
              <a:t>StandardScaler.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Categorical values are encoded using </a:t>
            </a:r>
            <a:r>
              <a:rPr lang="en-US" sz="1800" b="1" dirty="0">
                <a:solidFill>
                  <a:schemeClr val="tx2"/>
                </a:solidFill>
              </a:rPr>
              <a:t>OneHotEncoder.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All data preprocessing is performed using </a:t>
            </a:r>
            <a:r>
              <a:rPr lang="en-US" sz="1800" b="1" dirty="0">
                <a:solidFill>
                  <a:schemeClr val="tx2"/>
                </a:solidFill>
              </a:rPr>
              <a:t>Pipeline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ColumnTransformer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5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6"/>
            <a:ext cx="7962138" cy="969711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8430768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Algorithms: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Linear Regression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Decision Tress Regression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Random Forest Regression</a:t>
            </a:r>
          </a:p>
          <a:p>
            <a:pPr marL="0" indent="0">
              <a:buNone/>
            </a:pPr>
            <a:r>
              <a:rPr lang="en-US" sz="1800" b="1" dirty="0"/>
              <a:t>Model: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9AFA22C-28FF-EF8D-F239-600C6FA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3942361"/>
            <a:ext cx="4794874" cy="25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FC8E-C62A-5E48-A134-8BA28BA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7630668" cy="969711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Internship Assignment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D6D32E-2C40-6572-8FC9-B9C13706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72666"/>
            <a:ext cx="11009956" cy="47489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Metrics:                 </a:t>
            </a:r>
            <a:r>
              <a:rPr lang="en-US" sz="1800" b="1" dirty="0">
                <a:solidFill>
                  <a:schemeClr val="tx2"/>
                </a:solidFill>
              </a:rPr>
              <a:t>On Training Data                                                                                   On Testing Data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329DCBE3-2D18-9311-FDCB-6F495C46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67" y="336406"/>
            <a:ext cx="1439861" cy="143626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8F0153-F1E6-A027-A690-8A113312C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53061"/>
              </p:ext>
            </p:extLst>
          </p:nvPr>
        </p:nvGraphicFramePr>
        <p:xfrm>
          <a:off x="873985" y="2377440"/>
          <a:ext cx="5287804" cy="299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71">
                  <a:extLst>
                    <a:ext uri="{9D8B030D-6E8A-4147-A177-3AD203B41FA5}">
                      <a16:colId xmlns:a16="http://schemas.microsoft.com/office/drawing/2014/main" val="647773257"/>
                    </a:ext>
                  </a:extLst>
                </a:gridCol>
                <a:gridCol w="1750671">
                  <a:extLst>
                    <a:ext uri="{9D8B030D-6E8A-4147-A177-3AD203B41FA5}">
                      <a16:colId xmlns:a16="http://schemas.microsoft.com/office/drawing/2014/main" val="380081626"/>
                    </a:ext>
                  </a:extLst>
                </a:gridCol>
                <a:gridCol w="1786462">
                  <a:extLst>
                    <a:ext uri="{9D8B030D-6E8A-4147-A177-3AD203B41FA5}">
                      <a16:colId xmlns:a16="http://schemas.microsoft.com/office/drawing/2014/main" val="86202736"/>
                    </a:ext>
                  </a:extLst>
                </a:gridCol>
              </a:tblGrid>
              <a:tr h="2342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08858"/>
                  </a:ext>
                </a:extLst>
              </a:tr>
              <a:tr h="409517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14763"/>
                  </a:ext>
                </a:extLst>
              </a:tr>
              <a:tr h="409517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79254"/>
                  </a:ext>
                </a:extLst>
              </a:tr>
              <a:tr h="409517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01142"/>
                  </a:ext>
                </a:extLst>
              </a:tr>
              <a:tr h="706837">
                <a:tc>
                  <a:txBody>
                    <a:bodyPr/>
                    <a:lstStyle/>
                    <a:p>
                      <a:r>
                        <a:rPr lang="en-US" dirty="0"/>
                        <a:t>Random Forest with SelectKBest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5571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6CE789-A081-8903-86C3-85E67F40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48406"/>
              </p:ext>
            </p:extLst>
          </p:nvPr>
        </p:nvGraphicFramePr>
        <p:xfrm>
          <a:off x="6587413" y="2377440"/>
          <a:ext cx="5227215" cy="299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405">
                  <a:extLst>
                    <a:ext uri="{9D8B030D-6E8A-4147-A177-3AD203B41FA5}">
                      <a16:colId xmlns:a16="http://schemas.microsoft.com/office/drawing/2014/main" val="647773257"/>
                    </a:ext>
                  </a:extLst>
                </a:gridCol>
                <a:gridCol w="1742405">
                  <a:extLst>
                    <a:ext uri="{9D8B030D-6E8A-4147-A177-3AD203B41FA5}">
                      <a16:colId xmlns:a16="http://schemas.microsoft.com/office/drawing/2014/main" val="380081626"/>
                    </a:ext>
                  </a:extLst>
                </a:gridCol>
                <a:gridCol w="1742405">
                  <a:extLst>
                    <a:ext uri="{9D8B030D-6E8A-4147-A177-3AD203B41FA5}">
                      <a16:colId xmlns:a16="http://schemas.microsoft.com/office/drawing/2014/main" val="86202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08858"/>
                  </a:ext>
                </a:extLst>
              </a:tr>
              <a:tr h="409517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14763"/>
                  </a:ext>
                </a:extLst>
              </a:tr>
              <a:tr h="409517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79254"/>
                  </a:ext>
                </a:extLst>
              </a:tr>
              <a:tr h="409517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01142"/>
                  </a:ext>
                </a:extLst>
              </a:tr>
              <a:tr h="706837">
                <a:tc>
                  <a:txBody>
                    <a:bodyPr/>
                    <a:lstStyle/>
                    <a:p>
                      <a:r>
                        <a:rPr lang="en-US" dirty="0"/>
                        <a:t>Random Forest with SelectKBest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5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8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539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Uday Vikram Singh</vt:lpstr>
      <vt:lpstr>Machine Learning Internship Assignment</vt:lpstr>
      <vt:lpstr>Machine Learning Internship Assignment</vt:lpstr>
      <vt:lpstr>Machine Learning Internship Assignment</vt:lpstr>
      <vt:lpstr>Machine Learning Internship Assignment</vt:lpstr>
      <vt:lpstr>MACHINE LEARNING INTERNSHIP ASSIGNMENT</vt:lpstr>
      <vt:lpstr>Machine Learning Internship Assignment</vt:lpstr>
      <vt:lpstr>Machine Learning Internship Assignment</vt:lpstr>
      <vt:lpstr>Machine Learning Internship Assignment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Uday Vikram Singh</dc:title>
  <dc:creator>Uday Vikram Singh</dc:creator>
  <cp:lastModifiedBy>Uday Vikram Singh</cp:lastModifiedBy>
  <cp:revision>6</cp:revision>
  <dcterms:created xsi:type="dcterms:W3CDTF">2023-11-09T05:20:22Z</dcterms:created>
  <dcterms:modified xsi:type="dcterms:W3CDTF">2023-11-10T13:30:07Z</dcterms:modified>
</cp:coreProperties>
</file>