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1"/>
  </p:sldMasterIdLst>
  <p:sldIdLst>
    <p:sldId id="257" r:id="rId2"/>
    <p:sldId id="256" r:id="rId3"/>
  </p:sldIdLst>
  <p:sldSz cx="42767250"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9" d="100"/>
          <a:sy n="19" d="100"/>
        </p:scale>
        <p:origin x="658"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7544" y="4954765"/>
            <a:ext cx="36352163"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45906" y="15901497"/>
            <a:ext cx="32075438"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41182E-8A48-4BAB-AAA6-E7DADD8662F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164968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1182E-8A48-4BAB-AAA6-E7DADD8662F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393269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05316" y="1611875"/>
            <a:ext cx="9221688"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0251" y="1611875"/>
            <a:ext cx="27130474"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1182E-8A48-4BAB-AAA6-E7DADD8662F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4206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41182E-8A48-4BAB-AAA6-E7DADD8662F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3245935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7976" y="7547788"/>
            <a:ext cx="36886753"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17976" y="20260574"/>
            <a:ext cx="36886753"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41182E-8A48-4BAB-AAA6-E7DADD8662F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205355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0249" y="8059374"/>
            <a:ext cx="1817608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50920" y="8059374"/>
            <a:ext cx="1817608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41182E-8A48-4BAB-AAA6-E7DADD8662F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76671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5819" y="1611882"/>
            <a:ext cx="36886753"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5823" y="7421634"/>
            <a:ext cx="18092549"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5823" y="11058863"/>
            <a:ext cx="18092549"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50922" y="7421634"/>
            <a:ext cx="18181652"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50922" y="11058863"/>
            <a:ext cx="18181652"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41182E-8A48-4BAB-AAA6-E7DADD8662F3}"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53131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41182E-8A48-4BAB-AAA6-E7DADD8662F3}"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415671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1182E-8A48-4BAB-AAA6-E7DADD8662F3}"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16146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5819" y="2018348"/>
            <a:ext cx="13793551"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81652" y="4359077"/>
            <a:ext cx="21650920"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5819" y="9082564"/>
            <a:ext cx="13793551"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0541182E-8A48-4BAB-AAA6-E7DADD8662F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344875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5819" y="2018348"/>
            <a:ext cx="13793551"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81652" y="4359077"/>
            <a:ext cx="21650920"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5819" y="9082564"/>
            <a:ext cx="13793551"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0541182E-8A48-4BAB-AAA6-E7DADD8662F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242E05-A992-4786-B807-A1513AA2A89E}" type="slidenum">
              <a:rPr lang="en-US" smtClean="0"/>
              <a:t>‹#›</a:t>
            </a:fld>
            <a:endParaRPr lang="en-US"/>
          </a:p>
        </p:txBody>
      </p:sp>
    </p:spTree>
    <p:extLst>
      <p:ext uri="{BB962C8B-B14F-4D97-AF65-F5344CB8AC3E}">
        <p14:creationId xmlns:p14="http://schemas.microsoft.com/office/powerpoint/2010/main" val="221101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bg2">
                <a:lumMod val="90000"/>
              </a:schemeClr>
            </a:gs>
            <a:gs pos="78000">
              <a:schemeClr val="accent5">
                <a:lumMod val="60000"/>
                <a:lumOff val="4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0249" y="1611882"/>
            <a:ext cx="36886753"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0249" y="8059374"/>
            <a:ext cx="36886753"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0249" y="28060644"/>
            <a:ext cx="9622631"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0541182E-8A48-4BAB-AAA6-E7DADD8662F3}" type="datetimeFigureOut">
              <a:rPr lang="en-US" smtClean="0"/>
              <a:t>5/12/2023</a:t>
            </a:fld>
            <a:endParaRPr lang="en-US"/>
          </a:p>
        </p:txBody>
      </p:sp>
      <p:sp>
        <p:nvSpPr>
          <p:cNvPr id="5" name="Footer Placeholder 4"/>
          <p:cNvSpPr>
            <a:spLocks noGrp="1"/>
          </p:cNvSpPr>
          <p:nvPr>
            <p:ph type="ftr" sz="quarter" idx="3"/>
          </p:nvPr>
        </p:nvSpPr>
        <p:spPr>
          <a:xfrm>
            <a:off x="14166652" y="28060644"/>
            <a:ext cx="14433947"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04370" y="28060644"/>
            <a:ext cx="9622631"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5242E05-A992-4786-B807-A1513AA2A89E}" type="slidenum">
              <a:rPr lang="en-US" smtClean="0"/>
              <a:t>‹#›</a:t>
            </a:fld>
            <a:endParaRPr lang="en-US"/>
          </a:p>
        </p:txBody>
      </p:sp>
    </p:spTree>
    <p:extLst>
      <p:ext uri="{BB962C8B-B14F-4D97-AF65-F5344CB8AC3E}">
        <p14:creationId xmlns:p14="http://schemas.microsoft.com/office/powerpoint/2010/main" val="3090229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1CDC-153E-E0C9-D4BB-ADD0A257D99A}"/>
              </a:ext>
            </a:extLst>
          </p:cNvPr>
          <p:cNvSpPr>
            <a:spLocks noGrp="1"/>
          </p:cNvSpPr>
          <p:nvPr>
            <p:ph type="ctrTitle"/>
          </p:nvPr>
        </p:nvSpPr>
        <p:spPr/>
        <p:txBody>
          <a:bodyPr/>
          <a:lstStyle/>
          <a:p>
            <a:r>
              <a:rPr lang="en-US" dirty="0"/>
              <a:t>7PAM2000 </a:t>
            </a:r>
            <a:r>
              <a:rPr lang="en-HK" dirty="0"/>
              <a:t>Applied Data Science 1</a:t>
            </a:r>
          </a:p>
        </p:txBody>
      </p:sp>
      <p:sp>
        <p:nvSpPr>
          <p:cNvPr id="3" name="Subtitle 2">
            <a:extLst>
              <a:ext uri="{FF2B5EF4-FFF2-40B4-BE49-F238E27FC236}">
                <a16:creationId xmlns:a16="http://schemas.microsoft.com/office/drawing/2014/main" id="{C9586692-C7C3-33AE-78DD-DFDA28F3B4C3}"/>
              </a:ext>
            </a:extLst>
          </p:cNvPr>
          <p:cNvSpPr>
            <a:spLocks noGrp="1"/>
          </p:cNvSpPr>
          <p:nvPr>
            <p:ph type="subTitle" idx="1"/>
          </p:nvPr>
        </p:nvSpPr>
        <p:spPr/>
        <p:txBody>
          <a:bodyPr/>
          <a:lstStyle/>
          <a:p>
            <a:r>
              <a:rPr lang="en-US" dirty="0"/>
              <a:t>Assignment 3: Clustering and fitting </a:t>
            </a:r>
          </a:p>
          <a:p>
            <a:r>
              <a:rPr lang="en-US" dirty="0"/>
              <a:t>Poster</a:t>
            </a:r>
            <a:endParaRPr lang="en-HK" dirty="0"/>
          </a:p>
        </p:txBody>
      </p:sp>
    </p:spTree>
    <p:extLst>
      <p:ext uri="{BB962C8B-B14F-4D97-AF65-F5344CB8AC3E}">
        <p14:creationId xmlns:p14="http://schemas.microsoft.com/office/powerpoint/2010/main" val="107326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336849D-D336-4FE0-9167-B33772B99052}"/>
              </a:ext>
            </a:extLst>
          </p:cNvPr>
          <p:cNvSpPr>
            <a:spLocks noGrp="1"/>
          </p:cNvSpPr>
          <p:nvPr>
            <p:ph type="title" idx="4294967295"/>
          </p:nvPr>
        </p:nvSpPr>
        <p:spPr>
          <a:xfrm>
            <a:off x="7073873" y="0"/>
            <a:ext cx="27415692" cy="3590021"/>
          </a:xfrm>
        </p:spPr>
        <p:txBody>
          <a:bodyPr>
            <a:noAutofit/>
          </a:bodyPr>
          <a:lstStyle/>
          <a:p>
            <a:pPr algn="ctr"/>
            <a:r>
              <a:rPr lang="en-US" dirty="0"/>
              <a:t>World population analysis</a:t>
            </a:r>
          </a:p>
        </p:txBody>
      </p:sp>
      <p:sp>
        <p:nvSpPr>
          <p:cNvPr id="20" name="Content Placeholder 19">
            <a:extLst>
              <a:ext uri="{FF2B5EF4-FFF2-40B4-BE49-F238E27FC236}">
                <a16:creationId xmlns:a16="http://schemas.microsoft.com/office/drawing/2014/main" id="{1CA973E2-45A3-4782-9A43-A5C1201AF9EE}"/>
              </a:ext>
            </a:extLst>
          </p:cNvPr>
          <p:cNvSpPr>
            <a:spLocks noGrp="1"/>
          </p:cNvSpPr>
          <p:nvPr>
            <p:ph sz="half" idx="4294967295"/>
          </p:nvPr>
        </p:nvSpPr>
        <p:spPr>
          <a:xfrm>
            <a:off x="1122218" y="3640299"/>
            <a:ext cx="19659501" cy="7194550"/>
          </a:xfrm>
        </p:spPr>
        <p:txBody>
          <a:bodyPr>
            <a:noAutofit/>
          </a:bodyPr>
          <a:lstStyle/>
          <a:p>
            <a:pPr marL="0" indent="0" algn="just">
              <a:lnSpc>
                <a:spcPct val="100000"/>
              </a:lnSpc>
              <a:buNone/>
            </a:pPr>
            <a:r>
              <a:rPr lang="en-US" sz="6000" b="1" dirty="0"/>
              <a:t>Introduction</a:t>
            </a:r>
          </a:p>
          <a:p>
            <a:pPr marL="0" indent="0" algn="just">
              <a:buNone/>
            </a:pPr>
            <a:r>
              <a:rPr lang="en-US" sz="4900" dirty="0"/>
              <a:t>This analysis, we will explore interesting clusters of data using clustering methods and fitting simple models to different datasets. Clustering will allow us to identify groups of countries with similar characteristics, such as population, or sector fractions. By normalizing the data, we can effectively compare and analyze various attributes. Additionally, we will use curve fitting to create simple models, such as exponential growth or logistic functions, to predict future values with confidence intervals. By comparing countries within and across clusters, we can identify trends, similarities, and differences, shedding light on potential patterns and relationships in the data.</a:t>
            </a:r>
          </a:p>
        </p:txBody>
      </p:sp>
      <p:pic>
        <p:nvPicPr>
          <p:cNvPr id="31" name="Picture 30">
            <a:extLst>
              <a:ext uri="{FF2B5EF4-FFF2-40B4-BE49-F238E27FC236}">
                <a16:creationId xmlns:a16="http://schemas.microsoft.com/office/drawing/2014/main" id="{2E9E8018-83EA-4438-A982-6BE922DB1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15930662"/>
            <a:ext cx="9456072" cy="8994494"/>
          </a:xfrm>
          <a:prstGeom prst="rect">
            <a:avLst/>
          </a:prstGeom>
        </p:spPr>
      </p:pic>
      <p:sp>
        <p:nvSpPr>
          <p:cNvPr id="35" name="TextBox 34">
            <a:extLst>
              <a:ext uri="{FF2B5EF4-FFF2-40B4-BE49-F238E27FC236}">
                <a16:creationId xmlns:a16="http://schemas.microsoft.com/office/drawing/2014/main" id="{FF97AF43-D76C-4F7A-89E5-FC765B27A24A}"/>
              </a:ext>
            </a:extLst>
          </p:cNvPr>
          <p:cNvSpPr txBox="1"/>
          <p:nvPr/>
        </p:nvSpPr>
        <p:spPr>
          <a:xfrm>
            <a:off x="10578290" y="14021938"/>
            <a:ext cx="10299217" cy="13767551"/>
          </a:xfrm>
          <a:prstGeom prst="rect">
            <a:avLst/>
          </a:prstGeom>
          <a:noFill/>
        </p:spPr>
        <p:txBody>
          <a:bodyPr wrap="square" rtlCol="0">
            <a:spAutoFit/>
          </a:bodyPr>
          <a:lstStyle/>
          <a:p>
            <a:pPr algn="just"/>
            <a:r>
              <a:rPr lang="en-US" sz="4677" dirty="0"/>
              <a:t>To explore the correlation between indicators, we can analyze the following indicators: Population, total; CO2 emissions from solid fuel consumption (% of total); Electricity production from natural gas sources (% of total); Forest area (% of land area); and Forest area (sq. km). By examining these indicators, we can assess the potential relationships between population size, CO2 emissions from solid fuel consumption, reliance on natural gas for electricity production, and the extent of forest coverage both in terms of percentage and actual land area. Analyzing their correlation can provide valuable insights into the environmental impact, energy sources, and natural resources of different regions or countries.</a:t>
            </a:r>
          </a:p>
        </p:txBody>
      </p:sp>
      <p:pic>
        <p:nvPicPr>
          <p:cNvPr id="37" name="Picture 36">
            <a:extLst>
              <a:ext uri="{FF2B5EF4-FFF2-40B4-BE49-F238E27FC236}">
                <a16:creationId xmlns:a16="http://schemas.microsoft.com/office/drawing/2014/main" id="{9B33B28C-AACA-4B37-BE1D-2D2DB59DE9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176617" y="11616549"/>
            <a:ext cx="14024684" cy="6957558"/>
          </a:xfrm>
          <a:prstGeom prst="rect">
            <a:avLst/>
          </a:prstGeom>
        </p:spPr>
      </p:pic>
      <p:sp>
        <p:nvSpPr>
          <p:cNvPr id="39" name="TextBox 38">
            <a:extLst>
              <a:ext uri="{FF2B5EF4-FFF2-40B4-BE49-F238E27FC236}">
                <a16:creationId xmlns:a16="http://schemas.microsoft.com/office/drawing/2014/main" id="{0156B4FD-33F5-491F-9CCD-C15867F54C28}"/>
              </a:ext>
            </a:extLst>
          </p:cNvPr>
          <p:cNvSpPr txBox="1"/>
          <p:nvPr/>
        </p:nvSpPr>
        <p:spPr>
          <a:xfrm>
            <a:off x="21985534" y="4051420"/>
            <a:ext cx="19287157" cy="7648248"/>
          </a:xfrm>
          <a:prstGeom prst="rect">
            <a:avLst/>
          </a:prstGeom>
          <a:noFill/>
        </p:spPr>
        <p:txBody>
          <a:bodyPr wrap="square" rtlCol="0">
            <a:spAutoFit/>
          </a:bodyPr>
          <a:lstStyle/>
          <a:p>
            <a:pPr algn="just"/>
            <a:r>
              <a:rPr lang="en-US" sz="4910" dirty="0"/>
              <a:t>The code provided performs a K-means clustering analysis on a dataset, where the focus is on population growth. The aim is to identify clusters of countries based on their population growth rates from 1980 to 2020. The code first merges the filtered data with additional data, and then computes the centroids for each cluster. The resulting centroids for the years 1980 and 2020 are extracted and plotted on a scatter plot, along with the data points. The colors represent different clusters, and legend elements are created to differentiate between clusters and centroids. This analysis helps in understanding the patterns and trends in population growth across different countries or regions.</a:t>
            </a:r>
          </a:p>
        </p:txBody>
      </p:sp>
      <p:pic>
        <p:nvPicPr>
          <p:cNvPr id="41" name="Picture 40">
            <a:extLst>
              <a:ext uri="{FF2B5EF4-FFF2-40B4-BE49-F238E27FC236}">
                <a16:creationId xmlns:a16="http://schemas.microsoft.com/office/drawing/2014/main" id="{44E1B8D8-2010-4368-9D8E-BAB1D815CE1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581690" y="21846751"/>
            <a:ext cx="13214537" cy="7047753"/>
          </a:xfrm>
          <a:prstGeom prst="rect">
            <a:avLst/>
          </a:prstGeom>
        </p:spPr>
      </p:pic>
      <p:sp>
        <p:nvSpPr>
          <p:cNvPr id="43" name="TextBox 42">
            <a:extLst>
              <a:ext uri="{FF2B5EF4-FFF2-40B4-BE49-F238E27FC236}">
                <a16:creationId xmlns:a16="http://schemas.microsoft.com/office/drawing/2014/main" id="{8C2A5B1B-A62B-4ADC-BEE6-17A6519B3395}"/>
              </a:ext>
            </a:extLst>
          </p:cNvPr>
          <p:cNvSpPr txBox="1"/>
          <p:nvPr/>
        </p:nvSpPr>
        <p:spPr>
          <a:xfrm>
            <a:off x="22280881" y="18875425"/>
            <a:ext cx="19609910" cy="2971326"/>
          </a:xfrm>
          <a:prstGeom prst="rect">
            <a:avLst/>
          </a:prstGeom>
          <a:noFill/>
        </p:spPr>
        <p:txBody>
          <a:bodyPr wrap="square" rtlCol="0">
            <a:spAutoFit/>
          </a:bodyPr>
          <a:lstStyle/>
          <a:p>
            <a:r>
              <a:rPr lang="en-US" sz="4677" dirty="0"/>
              <a:t>The </a:t>
            </a:r>
            <a:r>
              <a:rPr lang="en-US" sz="4677" dirty="0" err="1"/>
              <a:t>new_datafit</a:t>
            </a:r>
            <a:r>
              <a:rPr lang="en-US" sz="4677" dirty="0"/>
              <a:t> function fits a linear model to a dataset using </a:t>
            </a:r>
            <a:r>
              <a:rPr lang="en-US" sz="4677" dirty="0" err="1"/>
              <a:t>curve_fit</a:t>
            </a:r>
            <a:r>
              <a:rPr lang="en-US" sz="4677" dirty="0"/>
              <a:t> and plots the data points and best-fitted line. The </a:t>
            </a:r>
            <a:r>
              <a:rPr lang="en-US" sz="4677" dirty="0" err="1"/>
              <a:t>err_ranges</a:t>
            </a:r>
            <a:r>
              <a:rPr lang="en-US" sz="4677" dirty="0"/>
              <a:t> function calculates confidence intervals. These tools help analyze relationships and estimate uncertainty in the data</a:t>
            </a:r>
          </a:p>
        </p:txBody>
      </p:sp>
      <p:sp>
        <p:nvSpPr>
          <p:cNvPr id="2" name="TextBox 1">
            <a:extLst>
              <a:ext uri="{FF2B5EF4-FFF2-40B4-BE49-F238E27FC236}">
                <a16:creationId xmlns:a16="http://schemas.microsoft.com/office/drawing/2014/main" id="{C90C3DAC-9D71-665C-6E32-8F5FF9D48400}"/>
              </a:ext>
            </a:extLst>
          </p:cNvPr>
          <p:cNvSpPr txBox="1"/>
          <p:nvPr/>
        </p:nvSpPr>
        <p:spPr>
          <a:xfrm>
            <a:off x="1122218" y="12849225"/>
            <a:ext cx="11699549" cy="923330"/>
          </a:xfrm>
          <a:prstGeom prst="rect">
            <a:avLst/>
          </a:prstGeom>
          <a:noFill/>
        </p:spPr>
        <p:txBody>
          <a:bodyPr wrap="none" rtlCol="0">
            <a:spAutoFit/>
          </a:bodyPr>
          <a:lstStyle/>
          <a:p>
            <a:r>
              <a:rPr lang="en-US" sz="5400" b="1" dirty="0"/>
              <a:t>Correlation for understanding indicators</a:t>
            </a:r>
            <a:endParaRPr lang="en-HK" sz="5400" b="1" dirty="0"/>
          </a:p>
        </p:txBody>
      </p:sp>
    </p:spTree>
    <p:extLst>
      <p:ext uri="{BB962C8B-B14F-4D97-AF65-F5344CB8AC3E}">
        <p14:creationId xmlns:p14="http://schemas.microsoft.com/office/powerpoint/2010/main" val="1240058922"/>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420</Words>
  <Application>Microsoft Office PowerPoint</Application>
  <PresentationFormat>Custom</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7PAM2000 Applied Data Science 1</vt:lpstr>
      <vt:lpstr>World population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2023-05-11T19:42:46Z</dcterms:created>
  <dcterms:modified xsi:type="dcterms:W3CDTF">2023-05-11T19:42:51Z</dcterms:modified>
</cp:coreProperties>
</file>