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3"/>
  </p:notesMasterIdLst>
  <p:sldIdLst>
    <p:sldId id="278" r:id="rId2"/>
    <p:sldId id="280" r:id="rId3"/>
    <p:sldId id="331" r:id="rId4"/>
    <p:sldId id="279" r:id="rId5"/>
    <p:sldId id="295" r:id="rId6"/>
    <p:sldId id="332" r:id="rId7"/>
    <p:sldId id="296" r:id="rId8"/>
    <p:sldId id="297" r:id="rId9"/>
    <p:sldId id="298" r:id="rId10"/>
    <p:sldId id="299" r:id="rId11"/>
    <p:sldId id="308" r:id="rId12"/>
    <p:sldId id="311" r:id="rId13"/>
    <p:sldId id="312" r:id="rId14"/>
    <p:sldId id="300" r:id="rId15"/>
    <p:sldId id="310" r:id="rId16"/>
    <p:sldId id="304" r:id="rId17"/>
    <p:sldId id="303" r:id="rId18"/>
    <p:sldId id="317" r:id="rId19"/>
    <p:sldId id="306" r:id="rId20"/>
    <p:sldId id="318" r:id="rId21"/>
    <p:sldId id="319" r:id="rId22"/>
    <p:sldId id="320" r:id="rId23"/>
    <p:sldId id="321" r:id="rId24"/>
    <p:sldId id="322" r:id="rId25"/>
    <p:sldId id="324" r:id="rId26"/>
    <p:sldId id="325" r:id="rId27"/>
    <p:sldId id="326" r:id="rId28"/>
    <p:sldId id="330" r:id="rId29"/>
    <p:sldId id="316" r:id="rId30"/>
    <p:sldId id="293" r:id="rId31"/>
    <p:sldId id="315"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09" autoAdjust="0"/>
  </p:normalViewPr>
  <p:slideViewPr>
    <p:cSldViewPr snapToGrid="0" snapToObjects="1">
      <p:cViewPr varScale="1">
        <p:scale>
          <a:sx n="63" d="100"/>
          <a:sy n="63" d="100"/>
        </p:scale>
        <p:origin x="824"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Lallith-Prasath/Wine-Quality-Analysis.git"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dimins.com/blog/2020/01/28/improving-wine-data/" TargetMode="External"/><Relationship Id="rId2" Type="http://schemas.openxmlformats.org/officeDocument/2006/relationships/hyperlink" Target="https://www.hindawi.com/journals/aaa/2014/740754/" TargetMode="External"/><Relationship Id="rId1" Type="http://schemas.openxmlformats.org/officeDocument/2006/relationships/slideLayout" Target="../slideLayouts/slideLayout15.xml"/><Relationship Id="rId6" Type="http://schemas.openxmlformats.org/officeDocument/2006/relationships/hyperlink" Target="https://online.stat.psu.edu/stat508/book/export/html/804" TargetMode="External"/><Relationship Id="rId5" Type="http://schemas.openxmlformats.org/officeDocument/2006/relationships/hyperlink" Target="https://medium.com/@sailajakonda2012/random-forest-classification-in-prediction-of-best-quality-wine-d0d7591a7c17" TargetMode="External"/><Relationship Id="rId4" Type="http://schemas.openxmlformats.org/officeDocument/2006/relationships/hyperlink" Target="https://www.researchgate.net/publication/282982301_Multivariate_Statistical_Analysis_Applied_in_Wine_Quality_Evalua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machine-learning-databases/wine-quality/winequality-white.csv"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113B8E9-418B-EFCE-6515-F69DCA8AAB96}"/>
              </a:ext>
            </a:extLst>
          </p:cNvPr>
          <p:cNvSpPr/>
          <p:nvPr/>
        </p:nvSpPr>
        <p:spPr>
          <a:xfrm>
            <a:off x="3556000" y="716280"/>
            <a:ext cx="5039360" cy="1534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907288"/>
            <a:ext cx="5385816" cy="1225296"/>
          </a:xfrm>
        </p:spPr>
        <p:txBody>
          <a:bodyPr/>
          <a:lstStyle/>
          <a:p>
            <a:r>
              <a:rPr lang="en-US" dirty="0"/>
              <a:t>WINE QUALITY PREDICTION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10265" y="-9062"/>
            <a:ext cx="7371470" cy="1529148"/>
          </a:xfrm>
        </p:spPr>
        <p:txBody>
          <a:bodyPr vert="horz" lIns="0" tIns="0" rIns="0" bIns="0" rtlCol="0" anchor="t">
            <a:noAutofit/>
          </a:bodyPr>
          <a:lstStyle/>
          <a:p>
            <a:r>
              <a:rPr lang="en-US" sz="2200" dirty="0"/>
              <a:t>CSE3505 FOUNDATIONS OF DATA ANALYTICS</a:t>
            </a:r>
            <a:endParaRPr lang="en-US" sz="2200" dirty="0">
              <a:cs typeface="Sabon Next LT"/>
            </a:endParaRPr>
          </a:p>
          <a:p>
            <a:r>
              <a:rPr lang="en-US" sz="2200" dirty="0">
                <a:cs typeface="Sabon Next LT"/>
              </a:rPr>
              <a:t>PROJECT REVIEW - III</a:t>
            </a:r>
          </a:p>
          <a:p>
            <a:endParaRPr lang="en-US" sz="2200" b="1" dirty="0">
              <a:cs typeface="Sabon Next LT"/>
            </a:endParaRPr>
          </a:p>
        </p:txBody>
      </p:sp>
      <p:sp>
        <p:nvSpPr>
          <p:cNvPr id="6" name="Subtitle 2">
            <a:extLst>
              <a:ext uri="{FF2B5EF4-FFF2-40B4-BE49-F238E27FC236}">
                <a16:creationId xmlns:a16="http://schemas.microsoft.com/office/drawing/2014/main" id="{6D8C3942-EA93-7306-13CC-BC217EDD9A5F}"/>
              </a:ext>
            </a:extLst>
          </p:cNvPr>
          <p:cNvSpPr txBox="1">
            <a:spLocks/>
          </p:cNvSpPr>
          <p:nvPr/>
        </p:nvSpPr>
        <p:spPr>
          <a:xfrm>
            <a:off x="3825123" y="2603466"/>
            <a:ext cx="6480048" cy="1651068"/>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cs typeface="Sabon Next LT"/>
              </a:rPr>
              <a:t>    Uday Singh Shergill 	20BCE1806</a:t>
            </a:r>
          </a:p>
          <a:p>
            <a:pPr algn="l"/>
            <a:r>
              <a:rPr lang="en-US" dirty="0">
                <a:cs typeface="Sabon Next LT"/>
              </a:rPr>
              <a:t>    Sai </a:t>
            </a:r>
            <a:r>
              <a:rPr lang="en-US" dirty="0" err="1">
                <a:cs typeface="Sabon Next LT"/>
              </a:rPr>
              <a:t>Tharun</a:t>
            </a:r>
            <a:r>
              <a:rPr lang="en-US" dirty="0">
                <a:cs typeface="Sabon Next LT"/>
              </a:rPr>
              <a:t> V	20BRS1066</a:t>
            </a:r>
          </a:p>
          <a:p>
            <a:pPr algn="l"/>
            <a:r>
              <a:rPr lang="en-US" dirty="0">
                <a:cs typeface="Sabon Next LT"/>
              </a:rPr>
              <a:t>    </a:t>
            </a:r>
            <a:r>
              <a:rPr lang="en-US" dirty="0" err="1">
                <a:cs typeface="Sabon Next LT"/>
              </a:rPr>
              <a:t>Nehaal</a:t>
            </a:r>
            <a:r>
              <a:rPr lang="en-US" dirty="0">
                <a:cs typeface="Sabon Next LT"/>
              </a:rPr>
              <a:t> Reddy A    20BPS1151</a:t>
            </a:r>
          </a:p>
          <a:p>
            <a:pPr algn="l"/>
            <a:endParaRPr lang="en-US" dirty="0">
              <a:cs typeface="Sabon Next LT"/>
            </a:endParaRPr>
          </a:p>
          <a:p>
            <a:endParaRPr lang="en-US" dirty="0">
              <a:cs typeface="Sabon Next LT"/>
            </a:endParaRPr>
          </a:p>
        </p:txBody>
      </p:sp>
      <p:sp>
        <p:nvSpPr>
          <p:cNvPr id="9" name="Subtitle 2">
            <a:extLst>
              <a:ext uri="{FF2B5EF4-FFF2-40B4-BE49-F238E27FC236}">
                <a16:creationId xmlns:a16="http://schemas.microsoft.com/office/drawing/2014/main" id="{9899865E-DAEF-F475-BC52-D24073F52B0B}"/>
              </a:ext>
            </a:extLst>
          </p:cNvPr>
          <p:cNvSpPr txBox="1">
            <a:spLocks/>
          </p:cNvSpPr>
          <p:nvPr/>
        </p:nvSpPr>
        <p:spPr>
          <a:xfrm>
            <a:off x="3953256" y="5549866"/>
            <a:ext cx="4285488" cy="1183708"/>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Guided By:</a:t>
            </a:r>
            <a:endParaRPr lang="en-US" dirty="0">
              <a:solidFill>
                <a:schemeClr val="bg1"/>
              </a:solidFill>
              <a:cs typeface="Sabon Next LT"/>
            </a:endParaRPr>
          </a:p>
          <a:p>
            <a:r>
              <a:rPr lang="en-US" dirty="0">
                <a:solidFill>
                  <a:schemeClr val="bg1"/>
                </a:solidFill>
                <a:cs typeface="Sabon Next LT"/>
              </a:rPr>
              <a:t>DR. TRILOK NATH PANDEY,</a:t>
            </a:r>
          </a:p>
          <a:p>
            <a:r>
              <a:rPr lang="en-US" dirty="0">
                <a:solidFill>
                  <a:schemeClr val="bg1"/>
                </a:solidFill>
                <a:cs typeface="Sabon Next LT"/>
              </a:rPr>
              <a:t>SCOPE, VIT CHENNAI</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5FB7E-181F-A063-09DC-9F6E36F0F24B}"/>
              </a:ext>
            </a:extLst>
          </p:cNvPr>
          <p:cNvSpPr>
            <a:spLocks noGrp="1"/>
          </p:cNvSpPr>
          <p:nvPr>
            <p:ph sz="half" idx="1"/>
          </p:nvPr>
        </p:nvSpPr>
        <p:spPr>
          <a:xfrm>
            <a:off x="539496" y="1280160"/>
            <a:ext cx="11119104" cy="5257800"/>
          </a:xfrm>
        </p:spPr>
        <p:txBody>
          <a:bodyPr/>
          <a:lstStyle/>
          <a:p>
            <a:r>
              <a:rPr lang="en-US" sz="2000" u="sng" dirty="0"/>
              <a:t>Total Sulfur Dioxide</a:t>
            </a:r>
            <a:r>
              <a:rPr lang="en-US" dirty="0"/>
              <a:t>: is the amount of free + bound forms of SO2</a:t>
            </a:r>
          </a:p>
          <a:p>
            <a:r>
              <a:rPr lang="en-US" sz="2000" u="sng" dirty="0"/>
              <a:t>Density</a:t>
            </a:r>
            <a:r>
              <a:rPr lang="en-US" dirty="0"/>
              <a:t>: sweeter wines have a higher density</a:t>
            </a:r>
          </a:p>
          <a:p>
            <a:r>
              <a:rPr lang="en-US" sz="2000" u="sng" dirty="0"/>
              <a:t>pH</a:t>
            </a:r>
            <a:r>
              <a:rPr lang="en-US" dirty="0"/>
              <a:t>: describes the level of acidity on a scale of 0–14. Most wines are always between 3–4 on the pH scale</a:t>
            </a:r>
          </a:p>
          <a:p>
            <a:r>
              <a:rPr lang="en-US" sz="2000" u="sng" dirty="0"/>
              <a:t>Alcohol</a:t>
            </a:r>
            <a:r>
              <a:rPr lang="en-US" dirty="0"/>
              <a:t>: available in small quantities in wines makes the drinkers sociable</a:t>
            </a:r>
          </a:p>
          <a:p>
            <a:r>
              <a:rPr lang="en-US" sz="2000" u="sng" dirty="0"/>
              <a:t>Sulphates</a:t>
            </a:r>
            <a:r>
              <a:rPr lang="en-US" dirty="0"/>
              <a:t>: a wine additive that contributes to SO2 levels and acts as an antimicrobial and antioxidant</a:t>
            </a:r>
          </a:p>
          <a:p>
            <a:r>
              <a:rPr lang="en-US" sz="2000" u="sng" dirty="0"/>
              <a:t>Quality</a:t>
            </a:r>
            <a:r>
              <a:rPr lang="en-US" dirty="0"/>
              <a:t>: which is the output variable/predictor</a:t>
            </a:r>
          </a:p>
          <a:p>
            <a:pPr marL="0" indent="0">
              <a:buNone/>
            </a:pPr>
            <a:endParaRPr lang="en-IN" sz="2000" i="1" dirty="0"/>
          </a:p>
          <a:p>
            <a:pPr marL="0" indent="0">
              <a:buNone/>
            </a:pPr>
            <a:r>
              <a:rPr lang="en-US" sz="2000" i="1" dirty="0"/>
              <a:t>Now we have a basic knowledge of various factors that influence the quality of good wine, shall we drink to that?</a:t>
            </a:r>
            <a:endParaRPr lang="en-IN" sz="2000" i="1" dirty="0"/>
          </a:p>
        </p:txBody>
      </p:sp>
      <p:sp>
        <p:nvSpPr>
          <p:cNvPr id="5" name="Slide Number Placeholder 4">
            <a:extLst>
              <a:ext uri="{FF2B5EF4-FFF2-40B4-BE49-F238E27FC236}">
                <a16:creationId xmlns:a16="http://schemas.microsoft.com/office/drawing/2014/main" id="{8A73C492-6F42-8DE3-E2AF-BE08C610C42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51189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2266-04E4-7990-8B72-E46CDB2C7096}"/>
              </a:ext>
            </a:extLst>
          </p:cNvPr>
          <p:cNvSpPr>
            <a:spLocks noGrp="1"/>
          </p:cNvSpPr>
          <p:nvPr>
            <p:ph type="title"/>
          </p:nvPr>
        </p:nvSpPr>
        <p:spPr>
          <a:xfrm>
            <a:off x="760476" y="594360"/>
            <a:ext cx="10671048" cy="768096"/>
          </a:xfrm>
        </p:spPr>
        <p:txBody>
          <a:bodyPr/>
          <a:lstStyle/>
          <a:p>
            <a:r>
              <a:rPr lang="en-US" dirty="0"/>
              <a:t>Data Preprocessing</a:t>
            </a:r>
          </a:p>
        </p:txBody>
      </p:sp>
      <p:sp>
        <p:nvSpPr>
          <p:cNvPr id="3" name="Content Placeholder 2">
            <a:extLst>
              <a:ext uri="{FF2B5EF4-FFF2-40B4-BE49-F238E27FC236}">
                <a16:creationId xmlns:a16="http://schemas.microsoft.com/office/drawing/2014/main" id="{4085119F-068F-4223-8ED0-F3FA287C975A}"/>
              </a:ext>
            </a:extLst>
          </p:cNvPr>
          <p:cNvSpPr>
            <a:spLocks noGrp="1"/>
          </p:cNvSpPr>
          <p:nvPr>
            <p:ph sz="half" idx="1"/>
          </p:nvPr>
        </p:nvSpPr>
        <p:spPr/>
        <p:txBody>
          <a:bodyPr/>
          <a:lstStyle/>
          <a:p>
            <a:r>
              <a:rPr lang="en-US" dirty="0"/>
              <a:t>wine = read.csv("C:\\Users\\lalli\\Downloads\\whiteWine.csv",header = TRUE, </a:t>
            </a:r>
            <a:r>
              <a:rPr lang="en-US" dirty="0" err="1"/>
              <a:t>sep</a:t>
            </a:r>
            <a:r>
              <a:rPr lang="en-US" dirty="0"/>
              <a:t> = ",")</a:t>
            </a:r>
          </a:p>
          <a:p>
            <a:r>
              <a:rPr lang="en-US" dirty="0"/>
              <a:t>wine</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91196F21-559B-06FA-40AC-B42347C38FA2}"/>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 name="Picture 3">
            <a:extLst>
              <a:ext uri="{FF2B5EF4-FFF2-40B4-BE49-F238E27FC236}">
                <a16:creationId xmlns:a16="http://schemas.microsoft.com/office/drawing/2014/main" id="{3D657100-1579-D995-D430-0A6E9120F935}"/>
              </a:ext>
            </a:extLst>
          </p:cNvPr>
          <p:cNvPicPr>
            <a:picLocks noChangeAspect="1"/>
          </p:cNvPicPr>
          <p:nvPr/>
        </p:nvPicPr>
        <p:blipFill>
          <a:blip r:embed="rId2"/>
          <a:stretch>
            <a:fillRect/>
          </a:stretch>
        </p:blipFill>
        <p:spPr>
          <a:xfrm>
            <a:off x="760476" y="2994500"/>
            <a:ext cx="5105397" cy="3366107"/>
          </a:xfrm>
          <a:prstGeom prst="rect">
            <a:avLst/>
          </a:prstGeom>
        </p:spPr>
      </p:pic>
      <p:pic>
        <p:nvPicPr>
          <p:cNvPr id="6" name="Picture 5">
            <a:extLst>
              <a:ext uri="{FF2B5EF4-FFF2-40B4-BE49-F238E27FC236}">
                <a16:creationId xmlns:a16="http://schemas.microsoft.com/office/drawing/2014/main" id="{5EC0BBA8-F6C7-5234-B06F-55A0FE9CE3CC}"/>
              </a:ext>
            </a:extLst>
          </p:cNvPr>
          <p:cNvPicPr>
            <a:picLocks noChangeAspect="1"/>
          </p:cNvPicPr>
          <p:nvPr/>
        </p:nvPicPr>
        <p:blipFill>
          <a:blip r:embed="rId3"/>
          <a:stretch>
            <a:fillRect/>
          </a:stretch>
        </p:blipFill>
        <p:spPr>
          <a:xfrm>
            <a:off x="6153028" y="2954306"/>
            <a:ext cx="5303279" cy="3446494"/>
          </a:xfrm>
          <a:prstGeom prst="rect">
            <a:avLst/>
          </a:prstGeom>
        </p:spPr>
      </p:pic>
    </p:spTree>
    <p:extLst>
      <p:ext uri="{BB962C8B-B14F-4D97-AF65-F5344CB8AC3E}">
        <p14:creationId xmlns:p14="http://schemas.microsoft.com/office/powerpoint/2010/main" val="89832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2266-04E4-7990-8B72-E46CDB2C7096}"/>
              </a:ext>
            </a:extLst>
          </p:cNvPr>
          <p:cNvSpPr>
            <a:spLocks noGrp="1"/>
          </p:cNvSpPr>
          <p:nvPr>
            <p:ph type="title"/>
          </p:nvPr>
        </p:nvSpPr>
        <p:spPr>
          <a:xfrm>
            <a:off x="760476" y="594360"/>
            <a:ext cx="10671048" cy="768096"/>
          </a:xfrm>
        </p:spPr>
        <p:txBody>
          <a:bodyPr/>
          <a:lstStyle/>
          <a:p>
            <a:r>
              <a:rPr lang="en-US" dirty="0"/>
              <a:t>Data Preprocessing</a:t>
            </a:r>
          </a:p>
        </p:txBody>
      </p:sp>
      <p:sp>
        <p:nvSpPr>
          <p:cNvPr id="3" name="Content Placeholder 2">
            <a:extLst>
              <a:ext uri="{FF2B5EF4-FFF2-40B4-BE49-F238E27FC236}">
                <a16:creationId xmlns:a16="http://schemas.microsoft.com/office/drawing/2014/main" id="{4085119F-068F-4223-8ED0-F3FA287C975A}"/>
              </a:ext>
            </a:extLst>
          </p:cNvPr>
          <p:cNvSpPr>
            <a:spLocks noGrp="1"/>
          </p:cNvSpPr>
          <p:nvPr>
            <p:ph sz="half" idx="1"/>
          </p:nvPr>
        </p:nvSpPr>
        <p:spPr>
          <a:xfrm>
            <a:off x="539496" y="2103120"/>
            <a:ext cx="2963359" cy="4434840"/>
          </a:xfrm>
        </p:spPr>
        <p:txBody>
          <a:bodyPr/>
          <a:lstStyle/>
          <a:p>
            <a:r>
              <a:rPr lang="en-US" sz="2000" dirty="0"/>
              <a:t>library("</a:t>
            </a:r>
            <a:r>
              <a:rPr lang="en-US" sz="2000" dirty="0" err="1"/>
              <a:t>dplyr</a:t>
            </a:r>
            <a:r>
              <a:rPr lang="en-US" sz="2000" dirty="0"/>
              <a:t>")</a:t>
            </a:r>
          </a:p>
          <a:p>
            <a:r>
              <a:rPr lang="en-US" sz="2000" dirty="0"/>
              <a:t>distinct(wine)</a:t>
            </a:r>
          </a:p>
          <a:p>
            <a:r>
              <a:rPr lang="en-US" sz="2000" dirty="0"/>
              <a:t>wine&lt;-dim(wine)</a:t>
            </a:r>
          </a:p>
          <a:p>
            <a:r>
              <a:rPr lang="en-US" sz="2000" dirty="0"/>
              <a:t>View(wine)</a:t>
            </a:r>
          </a:p>
          <a:p>
            <a:r>
              <a:rPr lang="en-US" sz="2000" dirty="0"/>
              <a:t>str(wine)</a:t>
            </a:r>
          </a:p>
          <a:p>
            <a:r>
              <a:rPr lang="en-US" sz="2000" dirty="0"/>
              <a:t>dim(wine)</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91196F21-559B-06FA-40AC-B42347C38FA2}"/>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9358F551-D20F-9CAB-783A-007022E082E1}"/>
              </a:ext>
            </a:extLst>
          </p:cNvPr>
          <p:cNvPicPr>
            <a:picLocks noChangeAspect="1"/>
          </p:cNvPicPr>
          <p:nvPr/>
        </p:nvPicPr>
        <p:blipFill>
          <a:blip r:embed="rId2"/>
          <a:stretch>
            <a:fillRect/>
          </a:stretch>
        </p:blipFill>
        <p:spPr>
          <a:xfrm>
            <a:off x="4021945" y="2218803"/>
            <a:ext cx="5047029" cy="1727637"/>
          </a:xfrm>
          <a:prstGeom prst="rect">
            <a:avLst/>
          </a:prstGeom>
        </p:spPr>
      </p:pic>
      <p:pic>
        <p:nvPicPr>
          <p:cNvPr id="8" name="Picture 7">
            <a:extLst>
              <a:ext uri="{FF2B5EF4-FFF2-40B4-BE49-F238E27FC236}">
                <a16:creationId xmlns:a16="http://schemas.microsoft.com/office/drawing/2014/main" id="{239C07B8-CBD5-7618-23DB-F3AC6B577C3A}"/>
              </a:ext>
            </a:extLst>
          </p:cNvPr>
          <p:cNvPicPr>
            <a:picLocks noChangeAspect="1"/>
          </p:cNvPicPr>
          <p:nvPr/>
        </p:nvPicPr>
        <p:blipFill>
          <a:blip r:embed="rId3"/>
          <a:stretch>
            <a:fillRect/>
          </a:stretch>
        </p:blipFill>
        <p:spPr>
          <a:xfrm>
            <a:off x="4021945" y="4429316"/>
            <a:ext cx="7286625" cy="2057400"/>
          </a:xfrm>
          <a:prstGeom prst="rect">
            <a:avLst/>
          </a:prstGeom>
        </p:spPr>
      </p:pic>
    </p:spTree>
    <p:extLst>
      <p:ext uri="{BB962C8B-B14F-4D97-AF65-F5344CB8AC3E}">
        <p14:creationId xmlns:p14="http://schemas.microsoft.com/office/powerpoint/2010/main" val="178587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04BCA-8C77-803C-F2A6-E5D745DD7D16}"/>
              </a:ext>
            </a:extLst>
          </p:cNvPr>
          <p:cNvSpPr>
            <a:spLocks noGrp="1"/>
          </p:cNvSpPr>
          <p:nvPr>
            <p:ph sz="half" idx="1"/>
          </p:nvPr>
        </p:nvSpPr>
        <p:spPr/>
        <p:txBody>
          <a:bodyPr/>
          <a:lstStyle/>
          <a:p>
            <a:r>
              <a:rPr lang="en-US" dirty="0"/>
              <a:t>summary(wine)</a:t>
            </a:r>
          </a:p>
        </p:txBody>
      </p:sp>
      <p:sp>
        <p:nvSpPr>
          <p:cNvPr id="5" name="Slide Number Placeholder 4">
            <a:extLst>
              <a:ext uri="{FF2B5EF4-FFF2-40B4-BE49-F238E27FC236}">
                <a16:creationId xmlns:a16="http://schemas.microsoft.com/office/drawing/2014/main" id="{4D22290A-434B-1F26-629B-90892B338014}"/>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9" name="Picture 8">
            <a:extLst>
              <a:ext uri="{FF2B5EF4-FFF2-40B4-BE49-F238E27FC236}">
                <a16:creationId xmlns:a16="http://schemas.microsoft.com/office/drawing/2014/main" id="{9D4F686E-7AA8-505C-920C-C09AD9292B7B}"/>
              </a:ext>
            </a:extLst>
          </p:cNvPr>
          <p:cNvPicPr>
            <a:picLocks noChangeAspect="1"/>
          </p:cNvPicPr>
          <p:nvPr/>
        </p:nvPicPr>
        <p:blipFill>
          <a:blip r:embed="rId2"/>
          <a:stretch>
            <a:fillRect/>
          </a:stretch>
        </p:blipFill>
        <p:spPr>
          <a:xfrm>
            <a:off x="935997" y="2641670"/>
            <a:ext cx="9095255" cy="3896290"/>
          </a:xfrm>
          <a:prstGeom prst="rect">
            <a:avLst/>
          </a:prstGeom>
        </p:spPr>
      </p:pic>
      <p:sp>
        <p:nvSpPr>
          <p:cNvPr id="10" name="Title 1">
            <a:extLst>
              <a:ext uri="{FF2B5EF4-FFF2-40B4-BE49-F238E27FC236}">
                <a16:creationId xmlns:a16="http://schemas.microsoft.com/office/drawing/2014/main" id="{44A49641-5E89-62BD-493D-02757C022AC6}"/>
              </a:ext>
            </a:extLst>
          </p:cNvPr>
          <p:cNvSpPr>
            <a:spLocks noGrp="1"/>
          </p:cNvSpPr>
          <p:nvPr>
            <p:ph type="title"/>
          </p:nvPr>
        </p:nvSpPr>
        <p:spPr>
          <a:xfrm>
            <a:off x="758952" y="594360"/>
            <a:ext cx="10671048" cy="768096"/>
          </a:xfrm>
        </p:spPr>
        <p:txBody>
          <a:bodyPr/>
          <a:lstStyle/>
          <a:p>
            <a:r>
              <a:rPr lang="en-US" dirty="0"/>
              <a:t>Data Preprocessing</a:t>
            </a:r>
          </a:p>
        </p:txBody>
      </p:sp>
    </p:spTree>
    <p:extLst>
      <p:ext uri="{BB962C8B-B14F-4D97-AF65-F5344CB8AC3E}">
        <p14:creationId xmlns:p14="http://schemas.microsoft.com/office/powerpoint/2010/main" val="150718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9BF0-F87E-E306-57DC-3C7BA1D1550F}"/>
              </a:ext>
            </a:extLst>
          </p:cNvPr>
          <p:cNvSpPr>
            <a:spLocks noGrp="1"/>
          </p:cNvSpPr>
          <p:nvPr>
            <p:ph type="title"/>
          </p:nvPr>
        </p:nvSpPr>
        <p:spPr>
          <a:xfrm>
            <a:off x="0" y="347472"/>
            <a:ext cx="12192000" cy="768096"/>
          </a:xfrm>
        </p:spPr>
        <p:txBody>
          <a:bodyPr/>
          <a:lstStyle/>
          <a:p>
            <a:r>
              <a:rPr lang="en-IN" sz="4000" dirty="0"/>
              <a:t>Data preparation and exploration</a:t>
            </a:r>
          </a:p>
        </p:txBody>
      </p:sp>
      <p:sp>
        <p:nvSpPr>
          <p:cNvPr id="3" name="Content Placeholder 2">
            <a:extLst>
              <a:ext uri="{FF2B5EF4-FFF2-40B4-BE49-F238E27FC236}">
                <a16:creationId xmlns:a16="http://schemas.microsoft.com/office/drawing/2014/main" id="{B9F409B1-F270-476C-901F-8469B93F6CC1}"/>
              </a:ext>
            </a:extLst>
          </p:cNvPr>
          <p:cNvSpPr>
            <a:spLocks noGrp="1"/>
          </p:cNvSpPr>
          <p:nvPr>
            <p:ph sz="half" idx="1"/>
          </p:nvPr>
        </p:nvSpPr>
        <p:spPr>
          <a:xfrm>
            <a:off x="539496" y="1115568"/>
            <a:ext cx="11119104" cy="4588580"/>
          </a:xfrm>
        </p:spPr>
        <p:txBody>
          <a:bodyPr/>
          <a:lstStyle/>
          <a:p>
            <a:r>
              <a:rPr lang="en-IN" dirty="0"/>
              <a:t>wine = read.csv("C:\\Users\\lalli\\Downloads\\whiteWine.csv",header = TRUE)</a:t>
            </a:r>
          </a:p>
          <a:p>
            <a:r>
              <a:rPr lang="en-IN" dirty="0" err="1"/>
              <a:t>corrplot</a:t>
            </a:r>
            <a:r>
              <a:rPr lang="en-IN" dirty="0"/>
              <a:t>(</a:t>
            </a:r>
            <a:r>
              <a:rPr lang="en-IN" dirty="0" err="1"/>
              <a:t>cor</a:t>
            </a:r>
            <a:r>
              <a:rPr lang="en-IN" dirty="0"/>
              <a:t>(wine), method = "</a:t>
            </a:r>
            <a:r>
              <a:rPr lang="en-IN" dirty="0" err="1"/>
              <a:t>color</a:t>
            </a:r>
            <a:r>
              <a:rPr lang="en-IN" dirty="0"/>
              <a:t>", ,type="upper",</a:t>
            </a:r>
            <a:r>
              <a:rPr lang="en-IN" dirty="0" err="1"/>
              <a:t>addCoef.col</a:t>
            </a:r>
            <a:r>
              <a:rPr lang="en-IN" dirty="0"/>
              <a:t> = "black",</a:t>
            </a:r>
            <a:r>
              <a:rPr lang="en-IN" dirty="0" err="1"/>
              <a:t>number.cex</a:t>
            </a:r>
            <a:r>
              <a:rPr lang="en-IN" dirty="0"/>
              <a:t> = .6,         </a:t>
            </a:r>
            <a:r>
              <a:rPr lang="en-IN" dirty="0" err="1"/>
              <a:t>tl.col</a:t>
            </a:r>
            <a:r>
              <a:rPr lang="en-IN" dirty="0"/>
              <a:t> = "black", </a:t>
            </a:r>
            <a:r>
              <a:rPr lang="en-IN" dirty="0" err="1"/>
              <a:t>tl.srt</a:t>
            </a:r>
            <a:r>
              <a:rPr lang="en-IN" dirty="0"/>
              <a:t> = 90, </a:t>
            </a:r>
            <a:r>
              <a:rPr lang="en-IN" dirty="0" err="1"/>
              <a:t>diag</a:t>
            </a:r>
            <a:r>
              <a:rPr lang="en-IN" dirty="0"/>
              <a:t> = FALSE)</a:t>
            </a:r>
          </a:p>
        </p:txBody>
      </p:sp>
      <p:sp>
        <p:nvSpPr>
          <p:cNvPr id="5" name="Slide Number Placeholder 4">
            <a:extLst>
              <a:ext uri="{FF2B5EF4-FFF2-40B4-BE49-F238E27FC236}">
                <a16:creationId xmlns:a16="http://schemas.microsoft.com/office/drawing/2014/main" id="{0FD6D460-CDE0-35FB-171E-A66A641EFD57}"/>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13" name="Picture 12">
            <a:extLst>
              <a:ext uri="{FF2B5EF4-FFF2-40B4-BE49-F238E27FC236}">
                <a16:creationId xmlns:a16="http://schemas.microsoft.com/office/drawing/2014/main" id="{1F4C94D2-9FE2-252F-0F14-AD49126751AD}"/>
              </a:ext>
            </a:extLst>
          </p:cNvPr>
          <p:cNvPicPr>
            <a:picLocks noChangeAspect="1"/>
          </p:cNvPicPr>
          <p:nvPr/>
        </p:nvPicPr>
        <p:blipFill>
          <a:blip r:embed="rId2"/>
          <a:stretch>
            <a:fillRect/>
          </a:stretch>
        </p:blipFill>
        <p:spPr>
          <a:xfrm>
            <a:off x="2837384" y="2084253"/>
            <a:ext cx="6618947" cy="4593638"/>
          </a:xfrm>
          <a:prstGeom prst="rect">
            <a:avLst/>
          </a:prstGeom>
        </p:spPr>
      </p:pic>
    </p:spTree>
    <p:extLst>
      <p:ext uri="{BB962C8B-B14F-4D97-AF65-F5344CB8AC3E}">
        <p14:creationId xmlns:p14="http://schemas.microsoft.com/office/powerpoint/2010/main" val="32446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9BF0-F87E-E306-57DC-3C7BA1D1550F}"/>
              </a:ext>
            </a:extLst>
          </p:cNvPr>
          <p:cNvSpPr>
            <a:spLocks noGrp="1"/>
          </p:cNvSpPr>
          <p:nvPr>
            <p:ph type="title"/>
          </p:nvPr>
        </p:nvSpPr>
        <p:spPr>
          <a:xfrm>
            <a:off x="758952" y="265176"/>
            <a:ext cx="10671048" cy="768096"/>
          </a:xfrm>
        </p:spPr>
        <p:txBody>
          <a:bodyPr/>
          <a:lstStyle/>
          <a:p>
            <a:r>
              <a:rPr lang="en-IN" dirty="0"/>
              <a:t>Data preparation and exploration</a:t>
            </a:r>
          </a:p>
        </p:txBody>
      </p:sp>
      <p:sp>
        <p:nvSpPr>
          <p:cNvPr id="3" name="Content Placeholder 2">
            <a:extLst>
              <a:ext uri="{FF2B5EF4-FFF2-40B4-BE49-F238E27FC236}">
                <a16:creationId xmlns:a16="http://schemas.microsoft.com/office/drawing/2014/main" id="{B9F409B1-F270-476C-901F-8469B93F6CC1}"/>
              </a:ext>
            </a:extLst>
          </p:cNvPr>
          <p:cNvSpPr>
            <a:spLocks noGrp="1"/>
          </p:cNvSpPr>
          <p:nvPr>
            <p:ph sz="half" idx="1"/>
          </p:nvPr>
        </p:nvSpPr>
        <p:spPr>
          <a:xfrm>
            <a:off x="534924" y="1709224"/>
            <a:ext cx="11119104" cy="4434840"/>
          </a:xfrm>
        </p:spPr>
        <p:txBody>
          <a:bodyPr/>
          <a:lstStyle/>
          <a:p>
            <a:r>
              <a:rPr lang="en-IN" dirty="0"/>
              <a:t>Plotting the marginal distributions of key numerical quantities of interest</a:t>
            </a:r>
          </a:p>
          <a:p>
            <a:pPr marL="0" indent="0">
              <a:buFont typeface="Wingdings"/>
              <a:buChar char="Ø"/>
            </a:pPr>
            <a:r>
              <a:rPr lang="en-IN" dirty="0"/>
              <a:t>p9 &lt;- </a:t>
            </a:r>
            <a:r>
              <a:rPr lang="en-IN" dirty="0" err="1"/>
              <a:t>ggplot</a:t>
            </a:r>
            <a:r>
              <a:rPr lang="en-IN" dirty="0"/>
              <a:t>(wine, </a:t>
            </a:r>
            <a:r>
              <a:rPr lang="en-IN" dirty="0" err="1"/>
              <a:t>aes</a:t>
            </a:r>
            <a:r>
              <a:rPr lang="en-IN" dirty="0"/>
              <a:t>(x=pH)) + </a:t>
            </a:r>
            <a:r>
              <a:rPr lang="en-IN" dirty="0" err="1"/>
              <a:t>geom_density</a:t>
            </a:r>
            <a:r>
              <a:rPr lang="en-IN" dirty="0"/>
              <a:t>()</a:t>
            </a:r>
          </a:p>
          <a:p>
            <a:pPr marL="0" indent="0">
              <a:buFont typeface="Wingdings"/>
              <a:buChar char="Ø"/>
            </a:pPr>
            <a:r>
              <a:rPr lang="en-IN" dirty="0"/>
              <a:t>&gt; p9 + </a:t>
            </a:r>
            <a:r>
              <a:rPr lang="en-IN" dirty="0" err="1"/>
              <a:t>geom_vline</a:t>
            </a:r>
            <a:r>
              <a:rPr lang="en-IN" dirty="0"/>
              <a:t>(</a:t>
            </a:r>
            <a:r>
              <a:rPr lang="en-IN" dirty="0" err="1"/>
              <a:t>aes</a:t>
            </a:r>
            <a:r>
              <a:rPr lang="en-IN" dirty="0"/>
              <a:t>(</a:t>
            </a:r>
            <a:r>
              <a:rPr lang="en-IN" dirty="0" err="1"/>
              <a:t>xintercept</a:t>
            </a:r>
            <a:r>
              <a:rPr lang="en-IN" dirty="0"/>
              <a:t>=mean(pH)),</a:t>
            </a:r>
            <a:r>
              <a:rPr lang="en-IN" dirty="0" err="1"/>
              <a:t>color</a:t>
            </a:r>
            <a:r>
              <a:rPr lang="en-IN" dirty="0"/>
              <a:t>="blue", </a:t>
            </a:r>
            <a:r>
              <a:rPr lang="en-IN" dirty="0" err="1"/>
              <a:t>linetype</a:t>
            </a:r>
            <a:r>
              <a:rPr lang="en-IN" dirty="0"/>
              <a:t>="dashed", size=1)+</a:t>
            </a:r>
            <a:r>
              <a:rPr lang="en-IN" dirty="0" err="1"/>
              <a:t>ggtitle</a:t>
            </a:r>
            <a:r>
              <a:rPr lang="en-IN" dirty="0"/>
              <a:t>("pH </a:t>
            </a:r>
            <a:r>
              <a:rPr lang="en-IN" dirty="0" err="1"/>
              <a:t>vs</a:t>
            </a:r>
            <a:r>
              <a:rPr lang="en-IN" dirty="0"/>
              <a:t> Density")+labs(x="</a:t>
            </a:r>
            <a:r>
              <a:rPr lang="en-IN" dirty="0" err="1"/>
              <a:t>pH",y</a:t>
            </a:r>
            <a:r>
              <a:rPr lang="en-IN" dirty="0"/>
              <a:t>="Density")</a:t>
            </a:r>
          </a:p>
        </p:txBody>
      </p:sp>
      <p:sp>
        <p:nvSpPr>
          <p:cNvPr id="5" name="Slide Number Placeholder 4">
            <a:extLst>
              <a:ext uri="{FF2B5EF4-FFF2-40B4-BE49-F238E27FC236}">
                <a16:creationId xmlns:a16="http://schemas.microsoft.com/office/drawing/2014/main" id="{0FD6D460-CDE0-35FB-171E-A66A641EFD57}"/>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1026" name="Picture 2"/>
          <p:cNvPicPr>
            <a:picLocks noChangeAspect="1" noChangeArrowheads="1"/>
          </p:cNvPicPr>
          <p:nvPr/>
        </p:nvPicPr>
        <p:blipFill>
          <a:blip r:embed="rId2"/>
          <a:srcRect/>
          <a:stretch>
            <a:fillRect/>
          </a:stretch>
        </p:blipFill>
        <p:spPr bwMode="auto">
          <a:xfrm>
            <a:off x="3493799" y="3045349"/>
            <a:ext cx="4777364" cy="3596090"/>
          </a:xfrm>
          <a:prstGeom prst="rect">
            <a:avLst/>
          </a:prstGeom>
          <a:noFill/>
          <a:ln w="9525">
            <a:noFill/>
            <a:miter lim="800000"/>
            <a:headEnd/>
            <a:tailEnd/>
          </a:ln>
          <a:effectLst/>
        </p:spPr>
      </p:pic>
    </p:spTree>
    <p:extLst>
      <p:ext uri="{BB962C8B-B14F-4D97-AF65-F5344CB8AC3E}">
        <p14:creationId xmlns:p14="http://schemas.microsoft.com/office/powerpoint/2010/main" val="12944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96396-4DB5-95D8-0A16-066FE360FD01}"/>
              </a:ext>
            </a:extLst>
          </p:cNvPr>
          <p:cNvSpPr>
            <a:spLocks noGrp="1"/>
          </p:cNvSpPr>
          <p:nvPr>
            <p:ph sz="half" idx="1"/>
          </p:nvPr>
        </p:nvSpPr>
        <p:spPr>
          <a:xfrm>
            <a:off x="539496" y="285994"/>
            <a:ext cx="11119104" cy="5291964"/>
          </a:xfrm>
        </p:spPr>
        <p:txBody>
          <a:bodyPr/>
          <a:lstStyle/>
          <a:p>
            <a:pPr marL="0" indent="0">
              <a:buNone/>
            </a:pPr>
            <a:r>
              <a:rPr lang="en-US" dirty="0"/>
              <a:t>Inspecting quality against numerical variables of interest</a:t>
            </a:r>
          </a:p>
          <a:p>
            <a:r>
              <a:rPr lang="en-US" dirty="0"/>
              <a:t>g3 &lt;- </a:t>
            </a:r>
            <a:r>
              <a:rPr lang="en-US" dirty="0" err="1"/>
              <a:t>ggplot</a:t>
            </a:r>
            <a:r>
              <a:rPr lang="en-US" dirty="0"/>
              <a:t>(wine, </a:t>
            </a:r>
            <a:r>
              <a:rPr lang="en-US" dirty="0" err="1"/>
              <a:t>aes</a:t>
            </a:r>
            <a:r>
              <a:rPr lang="en-US" dirty="0"/>
              <a:t>(factor(quality), </a:t>
            </a:r>
            <a:r>
              <a:rPr lang="en-US" dirty="0" err="1"/>
              <a:t>citric.acid</a:t>
            </a:r>
            <a:r>
              <a:rPr lang="en-US" dirty="0"/>
              <a:t>, fill=factor(quality))) + </a:t>
            </a:r>
            <a:r>
              <a:rPr lang="en-US" dirty="0" err="1"/>
              <a:t>geom_boxplot</a:t>
            </a:r>
            <a:r>
              <a:rPr lang="en-US" dirty="0"/>
              <a:t>() +labs(x = "quality", y = "</a:t>
            </a:r>
            <a:r>
              <a:rPr lang="en-US" dirty="0" err="1"/>
              <a:t>citric.acid</a:t>
            </a:r>
            <a:r>
              <a:rPr lang="en-US" dirty="0"/>
              <a:t>", title = "</a:t>
            </a:r>
            <a:r>
              <a:rPr lang="en-US" dirty="0" err="1"/>
              <a:t>Boxplot</a:t>
            </a:r>
            <a:r>
              <a:rPr lang="en-US" dirty="0"/>
              <a:t> of Quality vs. </a:t>
            </a:r>
            <a:r>
              <a:rPr lang="en-US" dirty="0" err="1"/>
              <a:t>citric.acid</a:t>
            </a:r>
            <a:r>
              <a:rPr lang="en-US" dirty="0"/>
              <a:t>") + theme(</a:t>
            </a:r>
            <a:r>
              <a:rPr lang="en-US" dirty="0" err="1"/>
              <a:t>legend.position</a:t>
            </a:r>
            <a:r>
              <a:rPr lang="en-US" dirty="0"/>
              <a:t> = 'none', </a:t>
            </a:r>
            <a:r>
              <a:rPr lang="en-US" dirty="0" err="1"/>
              <a:t>plot.title</a:t>
            </a:r>
            <a:r>
              <a:rPr lang="en-US" dirty="0"/>
              <a:t> = </a:t>
            </a:r>
            <a:r>
              <a:rPr lang="en-US" dirty="0" err="1"/>
              <a:t>element_text</a:t>
            </a:r>
            <a:r>
              <a:rPr lang="en-US" dirty="0"/>
              <a:t>(size = 9, </a:t>
            </a:r>
            <a:r>
              <a:rPr lang="en-US" dirty="0" err="1"/>
              <a:t>hjust</a:t>
            </a:r>
            <a:r>
              <a:rPr lang="en-US" dirty="0"/>
              <a:t>=0.5))</a:t>
            </a:r>
          </a:p>
        </p:txBody>
      </p:sp>
      <p:sp>
        <p:nvSpPr>
          <p:cNvPr id="5" name="Slide Number Placeholder 4">
            <a:extLst>
              <a:ext uri="{FF2B5EF4-FFF2-40B4-BE49-F238E27FC236}">
                <a16:creationId xmlns:a16="http://schemas.microsoft.com/office/drawing/2014/main" id="{F0EE3786-969B-A400-8B68-AAED1216CE6A}"/>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2050" name="Picture 2"/>
          <p:cNvPicPr>
            <a:picLocks noChangeAspect="1" noChangeArrowheads="1"/>
          </p:cNvPicPr>
          <p:nvPr/>
        </p:nvPicPr>
        <p:blipFill>
          <a:blip r:embed="rId2"/>
          <a:srcRect/>
          <a:stretch>
            <a:fillRect/>
          </a:stretch>
        </p:blipFill>
        <p:spPr bwMode="auto">
          <a:xfrm>
            <a:off x="3050454" y="1720416"/>
            <a:ext cx="6309346" cy="4638819"/>
          </a:xfrm>
          <a:prstGeom prst="rect">
            <a:avLst/>
          </a:prstGeom>
          <a:noFill/>
          <a:ln w="9525">
            <a:noFill/>
            <a:miter lim="800000"/>
            <a:headEnd/>
            <a:tailEnd/>
          </a:ln>
          <a:effectLst/>
        </p:spPr>
      </p:pic>
    </p:spTree>
    <p:extLst>
      <p:ext uri="{BB962C8B-B14F-4D97-AF65-F5344CB8AC3E}">
        <p14:creationId xmlns:p14="http://schemas.microsoft.com/office/powerpoint/2010/main" val="97689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7E04C-65E8-A59A-FE40-A182677D23B4}"/>
              </a:ext>
            </a:extLst>
          </p:cNvPr>
          <p:cNvSpPr>
            <a:spLocks noGrp="1"/>
          </p:cNvSpPr>
          <p:nvPr>
            <p:ph sz="half" idx="1"/>
          </p:nvPr>
        </p:nvSpPr>
        <p:spPr>
          <a:xfrm>
            <a:off x="539496" y="944545"/>
            <a:ext cx="11119104" cy="5593415"/>
          </a:xfrm>
        </p:spPr>
        <p:txBody>
          <a:bodyPr/>
          <a:lstStyle/>
          <a:p>
            <a:pPr marL="0" indent="0">
              <a:buNone/>
            </a:pPr>
            <a:r>
              <a:rPr lang="en-US" dirty="0"/>
              <a:t>	b7 &lt;- boxplot(</a:t>
            </a:r>
            <a:r>
              <a:rPr lang="en-US" dirty="0" err="1"/>
              <a:t>wine$total.sulfur.dioxide</a:t>
            </a:r>
            <a:r>
              <a:rPr lang="en-US" dirty="0"/>
              <a:t>, col="slategray2", </a:t>
            </a:r>
            <a:r>
              <a:rPr lang="en-US" dirty="0" err="1"/>
              <a:t>pch</a:t>
            </a:r>
            <a:r>
              <a:rPr lang="en-US" dirty="0"/>
              <a:t>=19,main="Total Sulphur Dioxide")</a:t>
            </a:r>
          </a:p>
        </p:txBody>
      </p:sp>
      <p:sp>
        <p:nvSpPr>
          <p:cNvPr id="5" name="Slide Number Placeholder 4">
            <a:extLst>
              <a:ext uri="{FF2B5EF4-FFF2-40B4-BE49-F238E27FC236}">
                <a16:creationId xmlns:a16="http://schemas.microsoft.com/office/drawing/2014/main" id="{1FE2FC7C-7370-90EB-9922-21740A750CA8}"/>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7" name="Picture 6">
            <a:extLst>
              <a:ext uri="{FF2B5EF4-FFF2-40B4-BE49-F238E27FC236}">
                <a16:creationId xmlns:a16="http://schemas.microsoft.com/office/drawing/2014/main" id="{35FE45FF-221A-0F83-56A9-E21538C99B60}"/>
              </a:ext>
            </a:extLst>
          </p:cNvPr>
          <p:cNvPicPr>
            <a:picLocks noChangeAspect="1"/>
          </p:cNvPicPr>
          <p:nvPr/>
        </p:nvPicPr>
        <p:blipFill>
          <a:blip r:embed="rId2"/>
          <a:stretch>
            <a:fillRect/>
          </a:stretch>
        </p:blipFill>
        <p:spPr>
          <a:xfrm>
            <a:off x="3024900" y="1591037"/>
            <a:ext cx="5683002" cy="4680573"/>
          </a:xfrm>
          <a:prstGeom prst="rect">
            <a:avLst/>
          </a:prstGeom>
        </p:spPr>
      </p:pic>
    </p:spTree>
    <p:extLst>
      <p:ext uri="{BB962C8B-B14F-4D97-AF65-F5344CB8AC3E}">
        <p14:creationId xmlns:p14="http://schemas.microsoft.com/office/powerpoint/2010/main" val="1163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6968-4536-3AC4-AD07-C83E22BC7C94}"/>
              </a:ext>
            </a:extLst>
          </p:cNvPr>
          <p:cNvSpPr>
            <a:spLocks noGrp="1"/>
          </p:cNvSpPr>
          <p:nvPr>
            <p:ph sz="half" idx="1"/>
          </p:nvPr>
        </p:nvSpPr>
        <p:spPr>
          <a:xfrm>
            <a:off x="539496" y="542611"/>
            <a:ext cx="11119104" cy="5995349"/>
          </a:xfrm>
        </p:spPr>
        <p:txBody>
          <a:bodyPr/>
          <a:lstStyle/>
          <a:p>
            <a:r>
              <a:rPr lang="en-US" dirty="0"/>
              <a:t>i2 &lt;- </a:t>
            </a:r>
            <a:r>
              <a:rPr lang="en-US" dirty="0" err="1"/>
              <a:t>ggplot</a:t>
            </a:r>
            <a:r>
              <a:rPr lang="en-US" dirty="0"/>
              <a:t>(wine, </a:t>
            </a:r>
            <a:r>
              <a:rPr lang="en-US" dirty="0" err="1"/>
              <a:t>aes</a:t>
            </a:r>
            <a:r>
              <a:rPr lang="en-US" dirty="0"/>
              <a:t>(x=factor(round(alcohol)), y=</a:t>
            </a:r>
            <a:r>
              <a:rPr lang="en-US" dirty="0" err="1"/>
              <a:t>volatile.acidity</a:t>
            </a:r>
            <a:r>
              <a:rPr lang="en-US" dirty="0"/>
              <a:t>)) + </a:t>
            </a:r>
            <a:r>
              <a:rPr lang="en-US" dirty="0" err="1"/>
              <a:t>geom_boxplot</a:t>
            </a:r>
            <a:r>
              <a:rPr lang="en-US" dirty="0"/>
              <a:t>(</a:t>
            </a:r>
            <a:r>
              <a:rPr lang="en-US" dirty="0" err="1"/>
              <a:t>aes</a:t>
            </a:r>
            <a:r>
              <a:rPr lang="en-US" dirty="0"/>
              <a:t>(</a:t>
            </a:r>
            <a:r>
              <a:rPr lang="en-US" dirty="0" err="1"/>
              <a:t>colour</a:t>
            </a:r>
            <a:r>
              <a:rPr lang="en-US" dirty="0"/>
              <a:t> = factor(quality))) +labs(title="Alcohol + </a:t>
            </a:r>
            <a:r>
              <a:rPr lang="en-US" dirty="0" err="1"/>
              <a:t>Volatile.Acidity</a:t>
            </a:r>
            <a:r>
              <a:rPr lang="en-US" dirty="0"/>
              <a:t> vs. Quality") + theme(</a:t>
            </a:r>
            <a:r>
              <a:rPr lang="en-US" dirty="0" err="1"/>
              <a:t>plot.title</a:t>
            </a:r>
            <a:r>
              <a:rPr lang="en-US" dirty="0"/>
              <a:t>=</a:t>
            </a:r>
            <a:r>
              <a:rPr lang="en-US" dirty="0" err="1"/>
              <a:t>element_text</a:t>
            </a:r>
            <a:r>
              <a:rPr lang="en-US" dirty="0"/>
              <a:t>(</a:t>
            </a:r>
            <a:r>
              <a:rPr lang="en-US" dirty="0" err="1"/>
              <a:t>hjust</a:t>
            </a:r>
            <a:r>
              <a:rPr lang="en-US" dirty="0"/>
              <a:t>=0.5))</a:t>
            </a:r>
          </a:p>
        </p:txBody>
      </p:sp>
      <p:sp>
        <p:nvSpPr>
          <p:cNvPr id="5" name="Slide Number Placeholder 4">
            <a:extLst>
              <a:ext uri="{FF2B5EF4-FFF2-40B4-BE49-F238E27FC236}">
                <a16:creationId xmlns:a16="http://schemas.microsoft.com/office/drawing/2014/main" id="{3C205C4B-1E79-C0F1-B0C9-0D1930EB1465}"/>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3074" name="Picture 2"/>
          <p:cNvPicPr>
            <a:picLocks noChangeAspect="1" noChangeArrowheads="1"/>
          </p:cNvPicPr>
          <p:nvPr/>
        </p:nvPicPr>
        <p:blipFill>
          <a:blip r:embed="rId2"/>
          <a:srcRect/>
          <a:stretch>
            <a:fillRect/>
          </a:stretch>
        </p:blipFill>
        <p:spPr bwMode="auto">
          <a:xfrm>
            <a:off x="2842635" y="1622050"/>
            <a:ext cx="7322810" cy="4915910"/>
          </a:xfrm>
          <a:prstGeom prst="rect">
            <a:avLst/>
          </a:prstGeom>
          <a:noFill/>
          <a:ln w="9525">
            <a:noFill/>
            <a:miter lim="800000"/>
            <a:headEnd/>
            <a:tailEnd/>
          </a:ln>
          <a:effectLst/>
        </p:spPr>
      </p:pic>
    </p:spTree>
    <p:extLst>
      <p:ext uri="{BB962C8B-B14F-4D97-AF65-F5344CB8AC3E}">
        <p14:creationId xmlns:p14="http://schemas.microsoft.com/office/powerpoint/2010/main" val="136680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594360"/>
            <a:ext cx="10671048" cy="768096"/>
          </a:xfrm>
        </p:spPr>
        <p:txBody>
          <a:bodyPr/>
          <a:lstStyle/>
          <a:p>
            <a:r>
              <a:rPr lang="en-US" dirty="0"/>
              <a:t>MODELLING	</a:t>
            </a:r>
          </a:p>
        </p:txBody>
      </p:sp>
      <p:sp>
        <p:nvSpPr>
          <p:cNvPr id="3" name="Content Placeholder 2">
            <a:extLst>
              <a:ext uri="{FF2B5EF4-FFF2-40B4-BE49-F238E27FC236}">
                <a16:creationId xmlns:a16="http://schemas.microsoft.com/office/drawing/2014/main" id="{F7EBA80C-932A-AC12-2C02-2E961EEEDE18}"/>
              </a:ext>
            </a:extLst>
          </p:cNvPr>
          <p:cNvSpPr>
            <a:spLocks noGrp="1"/>
          </p:cNvSpPr>
          <p:nvPr>
            <p:ph sz="half" idx="1"/>
          </p:nvPr>
        </p:nvSpPr>
        <p:spPr>
          <a:xfrm>
            <a:off x="539496" y="1627833"/>
            <a:ext cx="11119104" cy="4910127"/>
          </a:xfrm>
        </p:spPr>
        <p:txBody>
          <a:bodyPr/>
          <a:lstStyle/>
          <a:p>
            <a:r>
              <a:rPr lang="en-US" dirty="0"/>
              <a:t>Modeling with top 5 variables</a:t>
            </a:r>
          </a:p>
          <a:p>
            <a:r>
              <a:rPr lang="en-US" dirty="0"/>
              <a:t>Model 1 with top 5 highest correlation with Total Incidents</a:t>
            </a:r>
          </a:p>
          <a:p>
            <a:r>
              <a:rPr lang="en-US" dirty="0"/>
              <a:t>lm0 &lt;- </a:t>
            </a:r>
            <a:r>
              <a:rPr lang="en-US" dirty="0" err="1"/>
              <a:t>lm</a:t>
            </a:r>
            <a:r>
              <a:rPr lang="en-US" dirty="0"/>
              <a:t>(quality ~ alcohol + </a:t>
            </a:r>
            <a:r>
              <a:rPr lang="en-US" dirty="0" err="1"/>
              <a:t>volatile.acidity</a:t>
            </a:r>
            <a:r>
              <a:rPr lang="en-US" dirty="0"/>
              <a:t> +  sulphates + </a:t>
            </a:r>
            <a:r>
              <a:rPr lang="en-US" dirty="0" err="1"/>
              <a:t>citric.acid</a:t>
            </a:r>
            <a:r>
              <a:rPr lang="en-US" dirty="0"/>
              <a:t> + </a:t>
            </a:r>
            <a:r>
              <a:rPr lang="en-US" dirty="0" err="1"/>
              <a:t>total.sulfur.dioxide</a:t>
            </a:r>
            <a:r>
              <a:rPr lang="en-US" dirty="0"/>
              <a:t>, data = wine)summary(lm0)</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7" name="Picture 6">
            <a:extLst>
              <a:ext uri="{FF2B5EF4-FFF2-40B4-BE49-F238E27FC236}">
                <a16:creationId xmlns:a16="http://schemas.microsoft.com/office/drawing/2014/main" id="{01092D63-2945-D7DA-BF79-C26F13C371E5}"/>
              </a:ext>
            </a:extLst>
          </p:cNvPr>
          <p:cNvPicPr>
            <a:picLocks noChangeAspect="1"/>
          </p:cNvPicPr>
          <p:nvPr/>
        </p:nvPicPr>
        <p:blipFill>
          <a:blip r:embed="rId2"/>
          <a:stretch>
            <a:fillRect/>
          </a:stretch>
        </p:blipFill>
        <p:spPr>
          <a:xfrm>
            <a:off x="3822192" y="2904388"/>
            <a:ext cx="5403248" cy="3359252"/>
          </a:xfrm>
          <a:prstGeom prst="rect">
            <a:avLst/>
          </a:prstGeom>
        </p:spPr>
      </p:pic>
    </p:spTree>
    <p:extLst>
      <p:ext uri="{BB962C8B-B14F-4D97-AF65-F5344CB8AC3E}">
        <p14:creationId xmlns:p14="http://schemas.microsoft.com/office/powerpoint/2010/main" val="35237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33125" y="343424"/>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78618" y="1414424"/>
            <a:ext cx="8392918" cy="4592481"/>
          </a:xfrm>
        </p:spPr>
        <p:txBody>
          <a:bodyPr vert="horz" lIns="91440" tIns="45720" rIns="91440" bIns="45720" rtlCol="0" anchor="t">
            <a:noAutofit/>
          </a:bodyPr>
          <a:lstStyle/>
          <a:p>
            <a:pPr marL="342900" indent="-342900" algn="just">
              <a:buFont typeface="Arial" panose="020B0604020202020204" pitchFamily="34" charset="0"/>
              <a:buChar char="•"/>
            </a:pPr>
            <a:r>
              <a:rPr lang="en-US" sz="2400" dirty="0">
                <a:ea typeface="+mn-lt"/>
                <a:cs typeface="+mn-lt"/>
              </a:rPr>
              <a:t>Drinking wine may not be something we Indians do.</a:t>
            </a:r>
          </a:p>
          <a:p>
            <a:pPr marL="342900" indent="-342900" algn="just">
              <a:buFont typeface="Arial" panose="020B0604020202020204" pitchFamily="34" charset="0"/>
              <a:buChar char="•"/>
            </a:pPr>
            <a:r>
              <a:rPr lang="en-US" sz="2400" dirty="0">
                <a:ea typeface="+mn-lt"/>
                <a:cs typeface="+mn-lt"/>
              </a:rPr>
              <a:t>But worldwide wine drinking is culture followed by many countries</a:t>
            </a:r>
          </a:p>
          <a:p>
            <a:pPr marL="342900" indent="-342900" algn="just">
              <a:buFont typeface="Arial" panose="020B0604020202020204" pitchFamily="34" charset="0"/>
              <a:buChar char="•"/>
            </a:pPr>
            <a:r>
              <a:rPr lang="en-US" sz="2400" dirty="0">
                <a:ea typeface="+mn-lt"/>
                <a:cs typeface="+mn-lt"/>
              </a:rPr>
              <a:t>Wine’s are costly but important in their lifestyle.  </a:t>
            </a:r>
          </a:p>
          <a:p>
            <a:pPr marL="342900" indent="-342900" algn="just">
              <a:buFont typeface="Arial" panose="020B0604020202020204" pitchFamily="34" charset="0"/>
              <a:buChar char="•"/>
            </a:pPr>
            <a:r>
              <a:rPr lang="en-US" sz="2400" dirty="0">
                <a:ea typeface="+mn-lt"/>
                <a:cs typeface="+mn-lt"/>
              </a:rPr>
              <a:t>People expect goods to be worth its price.</a:t>
            </a:r>
          </a:p>
          <a:p>
            <a:pPr marL="342900" indent="-342900" algn="just">
              <a:buFont typeface="Arial" panose="020B0604020202020204" pitchFamily="34" charset="0"/>
              <a:buChar char="•"/>
            </a:pPr>
            <a:r>
              <a:rPr lang="en-US" sz="2400" dirty="0">
                <a:ea typeface="+mn-lt"/>
                <a:cs typeface="+mn-lt"/>
              </a:rPr>
              <a:t>But there are people cheat people for some profit. </a:t>
            </a:r>
          </a:p>
          <a:p>
            <a:pPr marL="342900" indent="-342900" algn="just">
              <a:buFont typeface="Arial" panose="020B0604020202020204" pitchFamily="34" charset="0"/>
              <a:buChar char="•"/>
            </a:pPr>
            <a:r>
              <a:rPr lang="en-US" sz="2400" dirty="0">
                <a:ea typeface="+mn-lt"/>
                <a:cs typeface="+mn-lt"/>
              </a:rPr>
              <a:t>There are health risks since drinking bad quality wine. </a:t>
            </a:r>
          </a:p>
          <a:p>
            <a:pPr marL="342900" indent="-342900" algn="just">
              <a:buFont typeface="Arial" panose="020B0604020202020204" pitchFamily="34" charset="0"/>
              <a:buChar char="•"/>
            </a:pPr>
            <a:r>
              <a:rPr lang="en-US" sz="2400" dirty="0">
                <a:cs typeface="Sabon Next LT"/>
              </a:rPr>
              <a:t>Wine industry is large and widespread.</a:t>
            </a:r>
          </a:p>
          <a:p>
            <a:pPr marL="342900" indent="-342900" algn="just">
              <a:buFont typeface="Arial" panose="020B0604020202020204" pitchFamily="34" charset="0"/>
              <a:buChar char="•"/>
            </a:pPr>
            <a:r>
              <a:rPr lang="en-US" sz="2400" dirty="0">
                <a:cs typeface="Sabon Next LT"/>
              </a:rPr>
              <a:t>But it follows traditional methods without modern intervention.</a:t>
            </a:r>
          </a:p>
          <a:p>
            <a:pPr marL="342900" indent="-342900" algn="just">
              <a:buFont typeface="Arial" panose="020B0604020202020204" pitchFamily="34" charset="0"/>
              <a:buChar char="•"/>
            </a:pPr>
            <a:endParaRPr lang="en-US" sz="2400" dirty="0">
              <a:cs typeface="Sabon Next LT"/>
            </a:endParaRPr>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594360"/>
            <a:ext cx="10671048" cy="768096"/>
          </a:xfrm>
        </p:spPr>
        <p:txBody>
          <a:bodyPr/>
          <a:lstStyle/>
          <a:p>
            <a:r>
              <a:rPr lang="en-US" dirty="0"/>
              <a:t>MODELLING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a16="http://schemas.microsoft.com/office/drawing/2014/main" id="{A1E3498A-7668-BA51-C09F-F844A970F8AA}"/>
              </a:ext>
            </a:extLst>
          </p:cNvPr>
          <p:cNvPicPr>
            <a:picLocks noChangeAspect="1"/>
          </p:cNvPicPr>
          <p:nvPr/>
        </p:nvPicPr>
        <p:blipFill>
          <a:blip r:embed="rId2"/>
          <a:stretch>
            <a:fillRect/>
          </a:stretch>
        </p:blipFill>
        <p:spPr>
          <a:xfrm>
            <a:off x="618275" y="1616647"/>
            <a:ext cx="5477725" cy="4030525"/>
          </a:xfrm>
          <a:prstGeom prst="rect">
            <a:avLst/>
          </a:prstGeom>
        </p:spPr>
      </p:pic>
      <p:pic>
        <p:nvPicPr>
          <p:cNvPr id="3" name="Picture 2">
            <a:extLst>
              <a:ext uri="{FF2B5EF4-FFF2-40B4-BE49-F238E27FC236}">
                <a16:creationId xmlns:a16="http://schemas.microsoft.com/office/drawing/2014/main" id="{C7DBCAD5-2D60-6149-E6AD-E02AAD7425CD}"/>
              </a:ext>
            </a:extLst>
          </p:cNvPr>
          <p:cNvPicPr>
            <a:picLocks noChangeAspect="1"/>
          </p:cNvPicPr>
          <p:nvPr/>
        </p:nvPicPr>
        <p:blipFill>
          <a:blip r:embed="rId3"/>
          <a:stretch>
            <a:fillRect/>
          </a:stretch>
        </p:blipFill>
        <p:spPr>
          <a:xfrm>
            <a:off x="6199833" y="1537025"/>
            <a:ext cx="5239311" cy="4189768"/>
          </a:xfrm>
          <a:prstGeom prst="rect">
            <a:avLst/>
          </a:prstGeom>
        </p:spPr>
      </p:pic>
    </p:spTree>
    <p:extLst>
      <p:ext uri="{BB962C8B-B14F-4D97-AF65-F5344CB8AC3E}">
        <p14:creationId xmlns:p14="http://schemas.microsoft.com/office/powerpoint/2010/main" val="2847433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594360"/>
            <a:ext cx="10671048" cy="768096"/>
          </a:xfrm>
        </p:spPr>
        <p:txBody>
          <a:bodyPr/>
          <a:lstStyle/>
          <a:p>
            <a:r>
              <a:rPr lang="en-US" dirty="0"/>
              <a:t>modelling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4" name="Picture 3">
            <a:extLst>
              <a:ext uri="{FF2B5EF4-FFF2-40B4-BE49-F238E27FC236}">
                <a16:creationId xmlns:a16="http://schemas.microsoft.com/office/drawing/2014/main" id="{04E07723-ED66-D065-D1BE-BB51EE1DFF72}"/>
              </a:ext>
            </a:extLst>
          </p:cNvPr>
          <p:cNvPicPr>
            <a:picLocks noChangeAspect="1"/>
          </p:cNvPicPr>
          <p:nvPr/>
        </p:nvPicPr>
        <p:blipFill>
          <a:blip r:embed="rId2"/>
          <a:stretch>
            <a:fillRect/>
          </a:stretch>
        </p:blipFill>
        <p:spPr>
          <a:xfrm>
            <a:off x="881031" y="1281931"/>
            <a:ext cx="10198722" cy="5244465"/>
          </a:xfrm>
          <a:prstGeom prst="rect">
            <a:avLst/>
          </a:prstGeom>
        </p:spPr>
      </p:pic>
    </p:spTree>
    <p:extLst>
      <p:ext uri="{BB962C8B-B14F-4D97-AF65-F5344CB8AC3E}">
        <p14:creationId xmlns:p14="http://schemas.microsoft.com/office/powerpoint/2010/main" val="3373903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238630"/>
            <a:ext cx="10671048" cy="768096"/>
          </a:xfrm>
        </p:spPr>
        <p:txBody>
          <a:bodyPr/>
          <a:lstStyle/>
          <a:p>
            <a:r>
              <a:rPr lang="en-US" dirty="0"/>
              <a:t>modelling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id="{04E07723-ED66-D065-D1BE-BB51EE1DFF72}"/>
              </a:ext>
            </a:extLst>
          </p:cNvPr>
          <p:cNvPicPr>
            <a:picLocks noChangeAspect="1"/>
          </p:cNvPicPr>
          <p:nvPr/>
        </p:nvPicPr>
        <p:blipFill>
          <a:blip r:embed="rId2"/>
          <a:stretch>
            <a:fillRect/>
          </a:stretch>
        </p:blipFill>
        <p:spPr>
          <a:xfrm>
            <a:off x="323983" y="1580323"/>
            <a:ext cx="8012101" cy="4120044"/>
          </a:xfrm>
          <a:prstGeom prst="rect">
            <a:avLst/>
          </a:prstGeom>
        </p:spPr>
      </p:pic>
      <p:pic>
        <p:nvPicPr>
          <p:cNvPr id="6" name="Picture 5">
            <a:extLst>
              <a:ext uri="{FF2B5EF4-FFF2-40B4-BE49-F238E27FC236}">
                <a16:creationId xmlns:a16="http://schemas.microsoft.com/office/drawing/2014/main" id="{109B4E5C-C6F9-98AF-C3D1-E06C066C1AAD}"/>
              </a:ext>
            </a:extLst>
          </p:cNvPr>
          <p:cNvPicPr>
            <a:picLocks noChangeAspect="1"/>
          </p:cNvPicPr>
          <p:nvPr/>
        </p:nvPicPr>
        <p:blipFill>
          <a:blip r:embed="rId3"/>
          <a:stretch>
            <a:fillRect/>
          </a:stretch>
        </p:blipFill>
        <p:spPr>
          <a:xfrm>
            <a:off x="5770179" y="2789007"/>
            <a:ext cx="6309424" cy="2227856"/>
          </a:xfrm>
          <a:prstGeom prst="rect">
            <a:avLst/>
          </a:prstGeom>
        </p:spPr>
      </p:pic>
    </p:spTree>
    <p:extLst>
      <p:ext uri="{BB962C8B-B14F-4D97-AF65-F5344CB8AC3E}">
        <p14:creationId xmlns:p14="http://schemas.microsoft.com/office/powerpoint/2010/main" val="208813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238630"/>
            <a:ext cx="10671048" cy="768096"/>
          </a:xfrm>
        </p:spPr>
        <p:txBody>
          <a:bodyPr/>
          <a:lstStyle/>
          <a:p>
            <a:r>
              <a:rPr lang="en-US" dirty="0"/>
              <a:t>modelling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7" name="Picture 6">
            <a:extLst>
              <a:ext uri="{FF2B5EF4-FFF2-40B4-BE49-F238E27FC236}">
                <a16:creationId xmlns:a16="http://schemas.microsoft.com/office/drawing/2014/main" id="{53A106DE-1385-87C1-885D-6B6B8B987D44}"/>
              </a:ext>
            </a:extLst>
          </p:cNvPr>
          <p:cNvPicPr>
            <a:picLocks noChangeAspect="1"/>
          </p:cNvPicPr>
          <p:nvPr/>
        </p:nvPicPr>
        <p:blipFill>
          <a:blip r:embed="rId2"/>
          <a:stretch>
            <a:fillRect/>
          </a:stretch>
        </p:blipFill>
        <p:spPr>
          <a:xfrm>
            <a:off x="124482" y="1145956"/>
            <a:ext cx="4438650" cy="5238750"/>
          </a:xfrm>
          <a:prstGeom prst="rect">
            <a:avLst/>
          </a:prstGeom>
        </p:spPr>
      </p:pic>
      <p:pic>
        <p:nvPicPr>
          <p:cNvPr id="9" name="Picture 8">
            <a:extLst>
              <a:ext uri="{FF2B5EF4-FFF2-40B4-BE49-F238E27FC236}">
                <a16:creationId xmlns:a16="http://schemas.microsoft.com/office/drawing/2014/main" id="{C2EB71DE-62A6-8AB8-4BA2-32AA6ED9FA77}"/>
              </a:ext>
            </a:extLst>
          </p:cNvPr>
          <p:cNvPicPr>
            <a:picLocks noChangeAspect="1"/>
          </p:cNvPicPr>
          <p:nvPr/>
        </p:nvPicPr>
        <p:blipFill rotWithShape="1">
          <a:blip r:embed="rId3"/>
          <a:srcRect r="4293"/>
          <a:stretch/>
        </p:blipFill>
        <p:spPr>
          <a:xfrm>
            <a:off x="4225980" y="1347770"/>
            <a:ext cx="7913468" cy="912810"/>
          </a:xfrm>
          <a:prstGeom prst="rect">
            <a:avLst/>
          </a:prstGeom>
        </p:spPr>
      </p:pic>
      <p:pic>
        <p:nvPicPr>
          <p:cNvPr id="11" name="Picture 10">
            <a:extLst>
              <a:ext uri="{FF2B5EF4-FFF2-40B4-BE49-F238E27FC236}">
                <a16:creationId xmlns:a16="http://schemas.microsoft.com/office/drawing/2014/main" id="{38BB9B5F-7346-9F53-03F3-5309929BD435}"/>
              </a:ext>
            </a:extLst>
          </p:cNvPr>
          <p:cNvPicPr>
            <a:picLocks noChangeAspect="1"/>
          </p:cNvPicPr>
          <p:nvPr/>
        </p:nvPicPr>
        <p:blipFill>
          <a:blip r:embed="rId4"/>
          <a:stretch>
            <a:fillRect/>
          </a:stretch>
        </p:blipFill>
        <p:spPr>
          <a:xfrm>
            <a:off x="4225571" y="2266642"/>
            <a:ext cx="7917071" cy="3724255"/>
          </a:xfrm>
          <a:prstGeom prst="rect">
            <a:avLst/>
          </a:prstGeom>
        </p:spPr>
      </p:pic>
    </p:spTree>
    <p:extLst>
      <p:ext uri="{BB962C8B-B14F-4D97-AF65-F5344CB8AC3E}">
        <p14:creationId xmlns:p14="http://schemas.microsoft.com/office/powerpoint/2010/main" val="217190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238630"/>
            <a:ext cx="10671048" cy="768096"/>
          </a:xfrm>
        </p:spPr>
        <p:txBody>
          <a:bodyPr/>
          <a:lstStyle/>
          <a:p>
            <a:r>
              <a:rPr lang="en-US" dirty="0"/>
              <a:t>modelling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a16="http://schemas.microsoft.com/office/drawing/2014/main" id="{45F5D9AC-403D-DE19-5AD3-481F016002E9}"/>
              </a:ext>
            </a:extLst>
          </p:cNvPr>
          <p:cNvPicPr>
            <a:picLocks noChangeAspect="1"/>
          </p:cNvPicPr>
          <p:nvPr/>
        </p:nvPicPr>
        <p:blipFill>
          <a:blip r:embed="rId2"/>
          <a:stretch>
            <a:fillRect/>
          </a:stretch>
        </p:blipFill>
        <p:spPr>
          <a:xfrm>
            <a:off x="1500187" y="1808107"/>
            <a:ext cx="9191625" cy="3409950"/>
          </a:xfrm>
          <a:prstGeom prst="rect">
            <a:avLst/>
          </a:prstGeom>
        </p:spPr>
      </p:pic>
    </p:spTree>
    <p:extLst>
      <p:ext uri="{BB962C8B-B14F-4D97-AF65-F5344CB8AC3E}">
        <p14:creationId xmlns:p14="http://schemas.microsoft.com/office/powerpoint/2010/main" val="2078595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238630"/>
            <a:ext cx="10671048" cy="768096"/>
          </a:xfrm>
        </p:spPr>
        <p:txBody>
          <a:bodyPr/>
          <a:lstStyle/>
          <a:p>
            <a:r>
              <a:rPr lang="en-US" dirty="0"/>
              <a:t>modelling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6" name="Picture 5">
            <a:extLst>
              <a:ext uri="{FF2B5EF4-FFF2-40B4-BE49-F238E27FC236}">
                <a16:creationId xmlns:a16="http://schemas.microsoft.com/office/drawing/2014/main" id="{4A24630B-9D97-3B6B-759E-654BADD9BF6B}"/>
              </a:ext>
            </a:extLst>
          </p:cNvPr>
          <p:cNvPicPr>
            <a:picLocks noChangeAspect="1"/>
          </p:cNvPicPr>
          <p:nvPr/>
        </p:nvPicPr>
        <p:blipFill>
          <a:blip r:embed="rId2"/>
          <a:stretch>
            <a:fillRect/>
          </a:stretch>
        </p:blipFill>
        <p:spPr>
          <a:xfrm>
            <a:off x="2189831" y="1006726"/>
            <a:ext cx="7705068" cy="5393548"/>
          </a:xfrm>
          <a:prstGeom prst="rect">
            <a:avLst/>
          </a:prstGeom>
        </p:spPr>
      </p:pic>
      <p:sp>
        <p:nvSpPr>
          <p:cNvPr id="4" name="TextBox 3">
            <a:extLst>
              <a:ext uri="{FF2B5EF4-FFF2-40B4-BE49-F238E27FC236}">
                <a16:creationId xmlns:a16="http://schemas.microsoft.com/office/drawing/2014/main" id="{59D2066D-E93F-5008-FB59-2D6332F6825D}"/>
              </a:ext>
            </a:extLst>
          </p:cNvPr>
          <p:cNvSpPr txBox="1"/>
          <p:nvPr/>
        </p:nvSpPr>
        <p:spPr>
          <a:xfrm>
            <a:off x="2189831" y="6400274"/>
            <a:ext cx="6096000" cy="369332"/>
          </a:xfrm>
          <a:prstGeom prst="rect">
            <a:avLst/>
          </a:prstGeom>
          <a:noFill/>
        </p:spPr>
        <p:txBody>
          <a:bodyPr wrap="square">
            <a:spAutoFit/>
          </a:bodyPr>
          <a:lstStyle/>
          <a:p>
            <a:r>
              <a:rPr lang="en-US" dirty="0" err="1"/>
              <a:t>varImpPlot</a:t>
            </a:r>
            <a:r>
              <a:rPr lang="en-US" dirty="0"/>
              <a:t>(model3,type=2)</a:t>
            </a:r>
          </a:p>
        </p:txBody>
      </p:sp>
    </p:spTree>
    <p:extLst>
      <p:ext uri="{BB962C8B-B14F-4D97-AF65-F5344CB8AC3E}">
        <p14:creationId xmlns:p14="http://schemas.microsoft.com/office/powerpoint/2010/main" val="1051573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238630"/>
            <a:ext cx="10671048" cy="768096"/>
          </a:xfrm>
        </p:spPr>
        <p:txBody>
          <a:bodyPr/>
          <a:lstStyle/>
          <a:p>
            <a:r>
              <a:rPr lang="en-US" dirty="0"/>
              <a:t>  PERFORMANCE METRICS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4" name="Picture 3">
            <a:extLst>
              <a:ext uri="{FF2B5EF4-FFF2-40B4-BE49-F238E27FC236}">
                <a16:creationId xmlns:a16="http://schemas.microsoft.com/office/drawing/2014/main" id="{A07A48BB-8CAD-B3FF-B184-8A3A27AFA568}"/>
              </a:ext>
            </a:extLst>
          </p:cNvPr>
          <p:cNvPicPr>
            <a:picLocks noChangeAspect="1"/>
          </p:cNvPicPr>
          <p:nvPr/>
        </p:nvPicPr>
        <p:blipFill>
          <a:blip r:embed="rId2"/>
          <a:stretch>
            <a:fillRect/>
          </a:stretch>
        </p:blipFill>
        <p:spPr>
          <a:xfrm>
            <a:off x="1068278" y="1167009"/>
            <a:ext cx="9561125" cy="4802867"/>
          </a:xfrm>
          <a:prstGeom prst="rect">
            <a:avLst/>
          </a:prstGeom>
        </p:spPr>
      </p:pic>
    </p:spTree>
    <p:extLst>
      <p:ext uri="{BB962C8B-B14F-4D97-AF65-F5344CB8AC3E}">
        <p14:creationId xmlns:p14="http://schemas.microsoft.com/office/powerpoint/2010/main" val="490756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618275" y="31642"/>
            <a:ext cx="10671048" cy="768096"/>
          </a:xfrm>
        </p:spPr>
        <p:txBody>
          <a:bodyPr/>
          <a:lstStyle/>
          <a:p>
            <a:r>
              <a:rPr lang="en-US" dirty="0"/>
              <a:t>PERFORMANCE METRICS	</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6" name="Picture 5">
            <a:extLst>
              <a:ext uri="{FF2B5EF4-FFF2-40B4-BE49-F238E27FC236}">
                <a16:creationId xmlns:a16="http://schemas.microsoft.com/office/drawing/2014/main" id="{F4A09903-6B39-4350-F7F9-DCAC371B2808}"/>
              </a:ext>
            </a:extLst>
          </p:cNvPr>
          <p:cNvPicPr>
            <a:picLocks noChangeAspect="1"/>
          </p:cNvPicPr>
          <p:nvPr/>
        </p:nvPicPr>
        <p:blipFill>
          <a:blip r:embed="rId2"/>
          <a:stretch>
            <a:fillRect/>
          </a:stretch>
        </p:blipFill>
        <p:spPr>
          <a:xfrm>
            <a:off x="2883876" y="834965"/>
            <a:ext cx="5534909" cy="3899884"/>
          </a:xfrm>
          <a:prstGeom prst="rect">
            <a:avLst/>
          </a:prstGeom>
        </p:spPr>
      </p:pic>
      <p:sp>
        <p:nvSpPr>
          <p:cNvPr id="8" name="TextBox 7">
            <a:extLst>
              <a:ext uri="{FF2B5EF4-FFF2-40B4-BE49-F238E27FC236}">
                <a16:creationId xmlns:a16="http://schemas.microsoft.com/office/drawing/2014/main" id="{7DFAB2C1-3404-44D3-BF60-926ACEEA3897}"/>
              </a:ext>
            </a:extLst>
          </p:cNvPr>
          <p:cNvSpPr txBox="1"/>
          <p:nvPr/>
        </p:nvSpPr>
        <p:spPr>
          <a:xfrm>
            <a:off x="84082" y="4826675"/>
            <a:ext cx="12107917" cy="1815882"/>
          </a:xfrm>
          <a:prstGeom prst="rect">
            <a:avLst/>
          </a:prstGeom>
          <a:noFill/>
        </p:spPr>
        <p:txBody>
          <a:bodyPr wrap="square">
            <a:spAutoFit/>
          </a:bodyPr>
          <a:lstStyle/>
          <a:p>
            <a:r>
              <a:rPr lang="en-US" sz="1600" dirty="0"/>
              <a:t>p1 &lt;- </a:t>
            </a:r>
            <a:r>
              <a:rPr lang="en-US" sz="1600" dirty="0" err="1"/>
              <a:t>ggplot</a:t>
            </a:r>
            <a:r>
              <a:rPr lang="en-US" sz="1600" dirty="0"/>
              <a:t>(ml, </a:t>
            </a:r>
            <a:r>
              <a:rPr lang="en-US" sz="1600" dirty="0" err="1"/>
              <a:t>aes</a:t>
            </a:r>
            <a:r>
              <a:rPr lang="en-US" sz="1600" dirty="0"/>
              <a:t>(Model, RMSE)) + </a:t>
            </a:r>
            <a:r>
              <a:rPr lang="en-US" sz="1600" dirty="0" err="1"/>
              <a:t>geom_point</a:t>
            </a:r>
            <a:r>
              <a:rPr lang="en-US" sz="1600" dirty="0"/>
              <a:t>(</a:t>
            </a:r>
            <a:r>
              <a:rPr lang="en-US" sz="1600" dirty="0" err="1"/>
              <a:t>aes</a:t>
            </a:r>
            <a:r>
              <a:rPr lang="en-US" sz="1600" dirty="0"/>
              <a:t>(</a:t>
            </a:r>
            <a:r>
              <a:rPr lang="en-US" sz="1600" dirty="0" err="1"/>
              <a:t>colour</a:t>
            </a:r>
            <a:r>
              <a:rPr lang="en-US" sz="1600" dirty="0"/>
              <a:t> = factor(Model), size = 4)) + labs(title="RMSE") + theme(</a:t>
            </a:r>
            <a:r>
              <a:rPr lang="en-US" sz="1600" dirty="0" err="1"/>
              <a:t>plot.title</a:t>
            </a:r>
            <a:r>
              <a:rPr lang="en-US" sz="1600" dirty="0"/>
              <a:t>=</a:t>
            </a:r>
            <a:r>
              <a:rPr lang="en-US" sz="1600" dirty="0" err="1"/>
              <a:t>element_text</a:t>
            </a:r>
            <a:r>
              <a:rPr lang="en-US" sz="1600" dirty="0"/>
              <a:t>(</a:t>
            </a:r>
            <a:r>
              <a:rPr lang="en-US" sz="1600" dirty="0" err="1"/>
              <a:t>hjust</a:t>
            </a:r>
            <a:r>
              <a:rPr lang="en-US" sz="1600" dirty="0"/>
              <a:t>=0.5), </a:t>
            </a:r>
            <a:r>
              <a:rPr lang="en-US" sz="1600" dirty="0" err="1"/>
              <a:t>axis.title.y</a:t>
            </a:r>
            <a:r>
              <a:rPr lang="en-US" sz="1600" dirty="0"/>
              <a:t> = </a:t>
            </a:r>
            <a:r>
              <a:rPr lang="en-US" sz="1600" dirty="0" err="1"/>
              <a:t>element_blank</a:t>
            </a:r>
            <a:r>
              <a:rPr lang="en-US" sz="1600" dirty="0"/>
              <a:t>(),</a:t>
            </a:r>
            <a:r>
              <a:rPr lang="en-US" sz="1600" dirty="0" err="1"/>
              <a:t>axis.title.x</a:t>
            </a:r>
            <a:r>
              <a:rPr lang="en-US" sz="1600" dirty="0"/>
              <a:t> = </a:t>
            </a:r>
            <a:r>
              <a:rPr lang="en-US" sz="1600" dirty="0" err="1"/>
              <a:t>element_blank</a:t>
            </a:r>
            <a:r>
              <a:rPr lang="en-US" sz="1600" dirty="0"/>
              <a:t>(), </a:t>
            </a:r>
            <a:r>
              <a:rPr lang="en-US" sz="1600" dirty="0" err="1"/>
              <a:t>legend.position</a:t>
            </a:r>
            <a:r>
              <a:rPr lang="en-US" sz="1600" dirty="0"/>
              <a:t>="none")</a:t>
            </a:r>
          </a:p>
          <a:p>
            <a:r>
              <a:rPr lang="en-US" sz="1600" dirty="0"/>
              <a:t>p2 &lt;- </a:t>
            </a:r>
            <a:r>
              <a:rPr lang="en-US" sz="1600" dirty="0" err="1"/>
              <a:t>ggplot</a:t>
            </a:r>
            <a:r>
              <a:rPr lang="en-US" sz="1600" dirty="0"/>
              <a:t>(ml, </a:t>
            </a:r>
            <a:r>
              <a:rPr lang="en-US" sz="1600" dirty="0" err="1"/>
              <a:t>aes</a:t>
            </a:r>
            <a:r>
              <a:rPr lang="en-US" sz="1600" dirty="0"/>
              <a:t>(Model, </a:t>
            </a:r>
            <a:r>
              <a:rPr lang="en-US" sz="1600" dirty="0" err="1"/>
              <a:t>R_squared</a:t>
            </a:r>
            <a:r>
              <a:rPr lang="en-US" sz="1600" dirty="0"/>
              <a:t>)) + </a:t>
            </a:r>
            <a:r>
              <a:rPr lang="en-US" sz="1600" dirty="0" err="1"/>
              <a:t>geom_point</a:t>
            </a:r>
            <a:r>
              <a:rPr lang="en-US" sz="1600" dirty="0"/>
              <a:t>(</a:t>
            </a:r>
            <a:r>
              <a:rPr lang="en-US" sz="1600" dirty="0" err="1"/>
              <a:t>aes</a:t>
            </a:r>
            <a:r>
              <a:rPr lang="en-US" sz="1600" dirty="0"/>
              <a:t>(</a:t>
            </a:r>
            <a:r>
              <a:rPr lang="en-US" sz="1600" dirty="0" err="1"/>
              <a:t>colour</a:t>
            </a:r>
            <a:r>
              <a:rPr lang="en-US" sz="1600" dirty="0"/>
              <a:t> = factor(Model), size = 4)) + labs(title="R-Squared") + theme(</a:t>
            </a:r>
            <a:r>
              <a:rPr lang="en-US" sz="1600" dirty="0" err="1"/>
              <a:t>plot.title</a:t>
            </a:r>
            <a:r>
              <a:rPr lang="en-US" sz="1600" dirty="0"/>
              <a:t>=</a:t>
            </a:r>
            <a:r>
              <a:rPr lang="en-US" sz="1600" dirty="0" err="1"/>
              <a:t>element_text</a:t>
            </a:r>
            <a:r>
              <a:rPr lang="en-US" sz="1600" dirty="0"/>
              <a:t>(</a:t>
            </a:r>
            <a:r>
              <a:rPr lang="en-US" sz="1600" dirty="0" err="1"/>
              <a:t>hjust</a:t>
            </a:r>
            <a:r>
              <a:rPr lang="en-US" sz="1600" dirty="0"/>
              <a:t>=0.5), </a:t>
            </a:r>
            <a:r>
              <a:rPr lang="en-US" sz="1600" dirty="0" err="1"/>
              <a:t>axis.title.y</a:t>
            </a:r>
            <a:r>
              <a:rPr lang="en-US" sz="1600" dirty="0"/>
              <a:t> = </a:t>
            </a:r>
            <a:r>
              <a:rPr lang="en-US" sz="1600" dirty="0" err="1"/>
              <a:t>element_blank</a:t>
            </a:r>
            <a:r>
              <a:rPr lang="en-US" sz="1600" dirty="0"/>
              <a:t>(),</a:t>
            </a:r>
            <a:r>
              <a:rPr lang="en-US" sz="1600" dirty="0" err="1"/>
              <a:t>axis.title.x</a:t>
            </a:r>
            <a:r>
              <a:rPr lang="en-US" sz="1600" dirty="0"/>
              <a:t> = </a:t>
            </a:r>
            <a:r>
              <a:rPr lang="en-US" sz="1600" dirty="0" err="1"/>
              <a:t>element_blank</a:t>
            </a:r>
            <a:r>
              <a:rPr lang="en-US" sz="1600" dirty="0"/>
              <a:t>(), </a:t>
            </a:r>
            <a:r>
              <a:rPr lang="en-US" sz="1600" dirty="0" err="1"/>
              <a:t>legend.position</a:t>
            </a:r>
            <a:r>
              <a:rPr lang="en-US" sz="1600" dirty="0"/>
              <a:t>="none")</a:t>
            </a:r>
          </a:p>
          <a:p>
            <a:r>
              <a:rPr lang="en-US" sz="1600" dirty="0"/>
              <a:t>&gt; p3 &lt;- </a:t>
            </a:r>
            <a:r>
              <a:rPr lang="en-US" sz="1600" dirty="0" err="1"/>
              <a:t>ggplot</a:t>
            </a:r>
            <a:r>
              <a:rPr lang="en-US" sz="1600" dirty="0"/>
              <a:t>(ml, </a:t>
            </a:r>
            <a:r>
              <a:rPr lang="en-US" sz="1600" dirty="0" err="1"/>
              <a:t>aes</a:t>
            </a:r>
            <a:r>
              <a:rPr lang="en-US" sz="1600" dirty="0"/>
              <a:t>(Model, MAE)) + </a:t>
            </a:r>
            <a:r>
              <a:rPr lang="en-US" sz="1600" dirty="0" err="1"/>
              <a:t>geom_point</a:t>
            </a:r>
            <a:r>
              <a:rPr lang="en-US" sz="1600" dirty="0"/>
              <a:t>(</a:t>
            </a:r>
            <a:r>
              <a:rPr lang="en-US" sz="1600" dirty="0" err="1"/>
              <a:t>aes</a:t>
            </a:r>
            <a:r>
              <a:rPr lang="en-US" sz="1600" dirty="0"/>
              <a:t>(</a:t>
            </a:r>
            <a:r>
              <a:rPr lang="en-US" sz="1600" dirty="0" err="1"/>
              <a:t>colour</a:t>
            </a:r>
            <a:r>
              <a:rPr lang="en-US" sz="1600" dirty="0"/>
              <a:t> = factor(Model), size = 4)) + labs(title="MAE") + theme(</a:t>
            </a:r>
            <a:r>
              <a:rPr lang="en-US" sz="1600" dirty="0" err="1"/>
              <a:t>plot.title</a:t>
            </a:r>
            <a:r>
              <a:rPr lang="en-US" sz="1600" dirty="0"/>
              <a:t>=</a:t>
            </a:r>
            <a:r>
              <a:rPr lang="en-US" sz="1600" dirty="0" err="1"/>
              <a:t>element_text</a:t>
            </a:r>
            <a:r>
              <a:rPr lang="en-US" sz="1600" dirty="0"/>
              <a:t>(</a:t>
            </a:r>
            <a:r>
              <a:rPr lang="en-US" sz="1600" dirty="0" err="1"/>
              <a:t>hjust</a:t>
            </a:r>
            <a:r>
              <a:rPr lang="en-US" sz="1600" dirty="0"/>
              <a:t>=0.5), </a:t>
            </a:r>
            <a:r>
              <a:rPr lang="en-US" sz="1600" dirty="0" err="1"/>
              <a:t>axis.title.y</a:t>
            </a:r>
            <a:r>
              <a:rPr lang="en-US" sz="1600" dirty="0"/>
              <a:t> = </a:t>
            </a:r>
            <a:r>
              <a:rPr lang="en-US" sz="1600" dirty="0" err="1"/>
              <a:t>element_blank</a:t>
            </a:r>
            <a:r>
              <a:rPr lang="en-US" sz="1600" dirty="0"/>
              <a:t>(),</a:t>
            </a:r>
            <a:r>
              <a:rPr lang="en-US" sz="1600" dirty="0" err="1"/>
              <a:t>axis.title.x</a:t>
            </a:r>
            <a:r>
              <a:rPr lang="en-US" sz="1600" dirty="0"/>
              <a:t> = </a:t>
            </a:r>
            <a:r>
              <a:rPr lang="en-US" sz="1600" dirty="0" err="1"/>
              <a:t>element_blank</a:t>
            </a:r>
            <a:r>
              <a:rPr lang="en-US" sz="1600" dirty="0"/>
              <a:t>(), </a:t>
            </a:r>
            <a:r>
              <a:rPr lang="en-US" sz="1600" dirty="0" err="1"/>
              <a:t>legend.position</a:t>
            </a:r>
            <a:r>
              <a:rPr lang="en-US" sz="1600" dirty="0"/>
              <a:t>="none")</a:t>
            </a:r>
          </a:p>
          <a:p>
            <a:r>
              <a:rPr lang="en-US" sz="1600" dirty="0"/>
              <a:t>&gt; </a:t>
            </a:r>
            <a:r>
              <a:rPr lang="en-US" sz="1600" dirty="0" err="1"/>
              <a:t>grid.arrange</a:t>
            </a:r>
            <a:r>
              <a:rPr lang="en-US" sz="1600" dirty="0"/>
              <a:t>(p2,p1,p3, </a:t>
            </a:r>
            <a:r>
              <a:rPr lang="en-US" sz="1600" dirty="0" err="1"/>
              <a:t>ncol</a:t>
            </a:r>
            <a:r>
              <a:rPr lang="en-US" sz="1600" dirty="0"/>
              <a:t>=3)</a:t>
            </a:r>
          </a:p>
        </p:txBody>
      </p:sp>
    </p:spTree>
    <p:extLst>
      <p:ext uri="{BB962C8B-B14F-4D97-AF65-F5344CB8AC3E}">
        <p14:creationId xmlns:p14="http://schemas.microsoft.com/office/powerpoint/2010/main" val="3245803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974-80D0-E186-9BF8-471026FF8302}"/>
              </a:ext>
            </a:extLst>
          </p:cNvPr>
          <p:cNvSpPr>
            <a:spLocks noGrp="1"/>
          </p:cNvSpPr>
          <p:nvPr>
            <p:ph type="title"/>
          </p:nvPr>
        </p:nvSpPr>
        <p:spPr>
          <a:xfrm>
            <a:off x="768096" y="246032"/>
            <a:ext cx="10671048" cy="768096"/>
          </a:xfrm>
        </p:spPr>
        <p:txBody>
          <a:bodyPr/>
          <a:lstStyle/>
          <a:p>
            <a:r>
              <a:rPr lang="en-US" dirty="0"/>
              <a:t>Final Review</a:t>
            </a:r>
          </a:p>
        </p:txBody>
      </p:sp>
      <p:sp>
        <p:nvSpPr>
          <p:cNvPr id="5" name="Slide Number Placeholder 4">
            <a:extLst>
              <a:ext uri="{FF2B5EF4-FFF2-40B4-BE49-F238E27FC236}">
                <a16:creationId xmlns:a16="http://schemas.microsoft.com/office/drawing/2014/main" id="{53282A3D-7231-2AAC-6CD6-88E3C1235BB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10" name="Content Placeholder 2">
            <a:extLst>
              <a:ext uri="{FF2B5EF4-FFF2-40B4-BE49-F238E27FC236}">
                <a16:creationId xmlns:a16="http://schemas.microsoft.com/office/drawing/2014/main" id="{12A78333-0D63-E60A-3C76-94A7052612F6}"/>
              </a:ext>
            </a:extLst>
          </p:cNvPr>
          <p:cNvSpPr>
            <a:spLocks noGrp="1"/>
          </p:cNvSpPr>
          <p:nvPr>
            <p:ph sz="half" idx="1"/>
          </p:nvPr>
        </p:nvSpPr>
        <p:spPr>
          <a:xfrm>
            <a:off x="539496" y="1246398"/>
            <a:ext cx="11119104" cy="4434840"/>
          </a:xfrm>
        </p:spPr>
        <p:txBody>
          <a:bodyPr/>
          <a:lstStyle/>
          <a:p>
            <a:pPr marL="0" algn="just">
              <a:buFont typeface="+mj-lt"/>
              <a:buAutoNum type="arabicPeriod"/>
            </a:pPr>
            <a:r>
              <a:rPr lang="en-IN" dirty="0"/>
              <a:t>What are we claiming?</a:t>
            </a:r>
          </a:p>
          <a:p>
            <a:pPr marL="0" indent="0" algn="just">
              <a:buNone/>
            </a:pPr>
            <a:r>
              <a:rPr lang="en-IN" dirty="0"/>
              <a:t>	To predict the best quality of wine using given dataset by analysing the factors effecting the taste </a:t>
            </a:r>
            <a:r>
              <a:rPr lang="en-IN"/>
              <a:t>and 	quality of wine.</a:t>
            </a:r>
            <a:endParaRPr lang="en-IN" dirty="0"/>
          </a:p>
          <a:p>
            <a:pPr marL="0" indent="0" algn="just">
              <a:buNone/>
            </a:pPr>
            <a:r>
              <a:rPr lang="en-IN" dirty="0"/>
              <a:t>2.    How much have we achieved?</a:t>
            </a:r>
          </a:p>
          <a:p>
            <a:pPr marL="0" indent="0" algn="just">
              <a:buNone/>
            </a:pPr>
            <a:r>
              <a:rPr lang="en-IN" dirty="0"/>
              <a:t>	We have achieved a completion of around 92% and would wish to further study and research on this 	topic in areas of deep learning and AI. After analysing the dataset, we generated 3 models to calculate 	the quality of wine, from the result we interpret that model-3 is most efficient in predicting the quality 	wine.</a:t>
            </a:r>
          </a:p>
          <a:p>
            <a:pPr marL="0" indent="0" algn="just">
              <a:buNone/>
            </a:pPr>
            <a:r>
              <a:rPr lang="en-IN" dirty="0"/>
              <a:t>3.   PPT and Report Submission in Moodle?</a:t>
            </a:r>
          </a:p>
          <a:p>
            <a:pPr marL="0" indent="0" algn="just">
              <a:buNone/>
            </a:pPr>
            <a:r>
              <a:rPr lang="en-IN" dirty="0"/>
              <a:t>	Yes, we have submitted the PPT and Report on Moodle</a:t>
            </a:r>
          </a:p>
          <a:p>
            <a:pPr marL="342900" indent="-342900" algn="just">
              <a:buAutoNum type="arabicPeriod" startAt="4"/>
            </a:pPr>
            <a:r>
              <a:rPr lang="en-IN" dirty="0"/>
              <a:t>Contribution of Team Members: </a:t>
            </a:r>
          </a:p>
          <a:p>
            <a:pPr marL="0" indent="0" algn="just">
              <a:buNone/>
            </a:pPr>
            <a:r>
              <a:rPr lang="en-IN" dirty="0"/>
              <a:t>	Lallith Prasath: Partial Implementation and Review-2 PPT</a:t>
            </a:r>
          </a:p>
          <a:p>
            <a:pPr marL="0" indent="0" algn="just">
              <a:buNone/>
            </a:pPr>
            <a:r>
              <a:rPr lang="en-IN" dirty="0"/>
              <a:t>	Venkata Vignesh Reddy: Review-1 PPT and Final Report</a:t>
            </a:r>
          </a:p>
          <a:p>
            <a:pPr marL="0" indent="0" algn="just">
              <a:buNone/>
            </a:pPr>
            <a:r>
              <a:rPr lang="en-IN" dirty="0"/>
              <a:t>	</a:t>
            </a:r>
            <a:r>
              <a:rPr lang="en-IN" dirty="0" err="1"/>
              <a:t>Rokithkumar</a:t>
            </a:r>
            <a:r>
              <a:rPr lang="en-IN" dirty="0"/>
              <a:t>: Partial Implementation and Review-3 PPT</a:t>
            </a:r>
          </a:p>
          <a:p>
            <a:pPr marL="342900" indent="-342900" algn="just">
              <a:buAutoNum type="arabicPeriod" startAt="5"/>
            </a:pPr>
            <a:r>
              <a:rPr lang="en-IN" dirty="0"/>
              <a:t>GitHub link:</a:t>
            </a:r>
          </a:p>
          <a:p>
            <a:pPr marL="0" indent="0" algn="just">
              <a:buNone/>
            </a:pPr>
            <a:r>
              <a:rPr lang="en-IN" dirty="0"/>
              <a:t>	</a:t>
            </a:r>
            <a:r>
              <a:rPr lang="en-IN" dirty="0">
                <a:hlinkClick r:id="rId2"/>
              </a:rPr>
              <a:t>https://github.com/Lallith-Prasath/Wine-Quality-Analysis.git</a:t>
            </a:r>
            <a:endParaRPr lang="en-IN" dirty="0"/>
          </a:p>
        </p:txBody>
      </p:sp>
    </p:spTree>
    <p:extLst>
      <p:ext uri="{BB962C8B-B14F-4D97-AF65-F5344CB8AC3E}">
        <p14:creationId xmlns:p14="http://schemas.microsoft.com/office/powerpoint/2010/main" val="99804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D66A-18D1-358D-DCBA-5A21F56E6396}"/>
              </a:ext>
            </a:extLst>
          </p:cNvPr>
          <p:cNvSpPr>
            <a:spLocks noGrp="1"/>
          </p:cNvSpPr>
          <p:nvPr>
            <p:ph type="title"/>
          </p:nvPr>
        </p:nvSpPr>
        <p:spPr>
          <a:xfrm>
            <a:off x="758952" y="347472"/>
            <a:ext cx="10671048" cy="768096"/>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408E39F-B140-F1C8-072F-436BAB9C2AF7}"/>
              </a:ext>
            </a:extLst>
          </p:cNvPr>
          <p:cNvSpPr>
            <a:spLocks noGrp="1"/>
          </p:cNvSpPr>
          <p:nvPr>
            <p:ph sz="half" idx="1"/>
          </p:nvPr>
        </p:nvSpPr>
        <p:spPr>
          <a:xfrm>
            <a:off x="539496" y="1246398"/>
            <a:ext cx="11119104" cy="4434840"/>
          </a:xfrm>
        </p:spPr>
        <p:txBody>
          <a:bodyPr/>
          <a:lstStyle/>
          <a:p>
            <a:pPr marL="0" algn="just"/>
            <a:r>
              <a:rPr lang="en-IN" dirty="0"/>
              <a:t>In the aim of analyzing the Red Wine Quality, we have performed Data preparation under which we have performed data cleaning, data exploration and transformation where we removed duplicate records, checked for NA values and derived each feature’s statistical summary to detect any problem like outliers and abnormal distributions.</a:t>
            </a:r>
          </a:p>
          <a:p>
            <a:pPr marL="0" algn="just"/>
            <a:r>
              <a:rPr lang="en-IN" dirty="0"/>
              <a:t>We tried to find which variables are likely to affect the quality of the red wine the most. We have performed a correlation analysis of the independent variables against variable, quality. The analysis gave us a list of variables of interest that had highest correlations with quality.</a:t>
            </a:r>
          </a:p>
          <a:p>
            <a:pPr marL="0" algn="just"/>
            <a:r>
              <a:rPr lang="en-IN" dirty="0"/>
              <a:t>Then we created density plot visualizing the spread of the data, in order to analyze the relationship with the dependent variable.</a:t>
            </a:r>
          </a:p>
          <a:p>
            <a:pPr marL="0" algn="just"/>
            <a:r>
              <a:rPr lang="en-IN" dirty="0"/>
              <a:t>After analyzing the density plots, we plot the interaction between the numeric variables of interest and the dependent variable of quantity.</a:t>
            </a:r>
          </a:p>
          <a:p>
            <a:pPr marL="0" algn="just"/>
            <a:r>
              <a:rPr lang="en-IN" dirty="0"/>
              <a:t>We built 3 dimensional plots to deep dive into relationships within independent variables and with quality.</a:t>
            </a:r>
          </a:p>
          <a:p>
            <a:pPr marL="0" algn="just"/>
            <a:r>
              <a:rPr lang="en-IN" dirty="0"/>
              <a:t>We performed modelling to estimate the relations between the factors effecting the quality of wine. And finally Evaluation, where we evaluate the relations and  factors to predict the best quality of wine.</a:t>
            </a:r>
          </a:p>
        </p:txBody>
      </p:sp>
      <p:sp>
        <p:nvSpPr>
          <p:cNvPr id="5" name="Slide Number Placeholder 4">
            <a:extLst>
              <a:ext uri="{FF2B5EF4-FFF2-40B4-BE49-F238E27FC236}">
                <a16:creationId xmlns:a16="http://schemas.microsoft.com/office/drawing/2014/main" id="{4DC2B8B2-ECB4-85B9-8611-FDF5DE38596B}"/>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Tree>
    <p:extLst>
      <p:ext uri="{BB962C8B-B14F-4D97-AF65-F5344CB8AC3E}">
        <p14:creationId xmlns:p14="http://schemas.microsoft.com/office/powerpoint/2010/main" val="310246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B18D-8C73-34E4-856A-0905CD161C15}"/>
              </a:ext>
            </a:extLst>
          </p:cNvPr>
          <p:cNvSpPr>
            <a:spLocks noGrp="1"/>
          </p:cNvSpPr>
          <p:nvPr>
            <p:ph type="title"/>
          </p:nvPr>
        </p:nvSpPr>
        <p:spPr>
          <a:xfrm>
            <a:off x="4224528" y="2276856"/>
            <a:ext cx="7357872" cy="768096"/>
          </a:xfrm>
        </p:spPr>
        <p:txBody>
          <a:bodyPr/>
          <a:lstStyle/>
          <a:p>
            <a:r>
              <a:rPr lang="en-IN" dirty="0"/>
              <a:t>PROBLEM STATEMENT</a:t>
            </a:r>
          </a:p>
        </p:txBody>
      </p:sp>
      <p:sp>
        <p:nvSpPr>
          <p:cNvPr id="3" name="Content Placeholder 2">
            <a:extLst>
              <a:ext uri="{FF2B5EF4-FFF2-40B4-BE49-F238E27FC236}">
                <a16:creationId xmlns:a16="http://schemas.microsoft.com/office/drawing/2014/main" id="{0116C15E-6A27-0563-EC07-D87422DB160C}"/>
              </a:ext>
            </a:extLst>
          </p:cNvPr>
          <p:cNvSpPr>
            <a:spLocks noGrp="1"/>
          </p:cNvSpPr>
          <p:nvPr>
            <p:ph idx="1"/>
          </p:nvPr>
        </p:nvSpPr>
        <p:spPr/>
        <p:txBody>
          <a:bodyPr/>
          <a:lstStyle/>
          <a:p>
            <a:pPr marL="300355" marR="118110" algn="just">
              <a:lnSpc>
                <a:spcPct val="106000"/>
              </a:lnSpc>
              <a:spcBef>
                <a:spcPts val="1160"/>
              </a:spcBef>
              <a:spcAft>
                <a:spcPts val="0"/>
              </a:spcAft>
            </a:pPr>
            <a:r>
              <a:rPr lang="en-US" sz="1800" b="1" dirty="0">
                <a:effectLst/>
                <a:latin typeface="Times New Roman" panose="02020603050405020304" pitchFamily="18" charset="0"/>
                <a:ea typeface="Times New Roman" panose="02020603050405020304" pitchFamily="18" charset="0"/>
              </a:rPr>
              <a:t>Drinking wine may not be something we Indians may look up to but when we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consider the broader world, wine drinking is a culture followed by many</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countries and people regard it essential for their living, and such wine is not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cheap either. So, people expect to get quality goods for the money they pay.</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But</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there</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always</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are</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set</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people</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who</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aim</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cheat</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people</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out</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their</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money</a:t>
            </a:r>
            <a:r>
              <a:rPr lang="en-US" sz="1800" b="1" spc="-39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earn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some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profit.</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It</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also</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involves</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health</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risks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since</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drinking</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bad</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wine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may</a:t>
            </a:r>
            <a:r>
              <a:rPr lang="en-US" sz="1800" b="1" spc="-39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cause altitude of problems for both those who drink it and are around them in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various</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ways.</a:t>
            </a:r>
            <a:endParaRPr lang="en-IN"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0A76A4ED-420B-8940-FC5E-C4BDADC358E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F852083-99D5-F782-D4D2-4710CA771C3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4100382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39908" y="120001"/>
            <a:ext cx="4908917" cy="667512"/>
          </a:xfrm>
        </p:spPr>
        <p:txBody>
          <a:bodyPr/>
          <a:lstStyle/>
          <a:p>
            <a:r>
              <a:rPr lang="en-US" dirty="0"/>
              <a:t>REFERENCES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253763" y="762009"/>
            <a:ext cx="7609652" cy="5404194"/>
          </a:xfrm>
        </p:spPr>
        <p:txBody>
          <a:bodyPr vert="horz" lIns="91440" tIns="0" rIns="91440" bIns="0" rtlCol="0" anchor="t">
            <a:noAutofit/>
          </a:bodyPr>
          <a:lstStyle/>
          <a:p>
            <a:r>
              <a:rPr lang="en-US" sz="1800" b="1" i="0" dirty="0">
                <a:effectLst/>
              </a:rPr>
              <a:t>Multivariate Methods Based Soft Measurement for Wine Quality Evaluation</a:t>
            </a:r>
          </a:p>
          <a:p>
            <a:pPr marL="342900" indent="-342900">
              <a:buFont typeface="Arial" panose="020B0604020202020204" pitchFamily="34" charset="0"/>
              <a:buChar char="•"/>
            </a:pPr>
            <a:r>
              <a:rPr lang="en-US" sz="1800" dirty="0">
                <a:ea typeface="+mn-lt"/>
                <a:cs typeface="+mn-lt"/>
                <a:hlinkClick r:id="rId2"/>
              </a:rPr>
              <a:t>https://www.hindawi.com/journals/aaa/2014/740754/</a:t>
            </a:r>
            <a:endParaRPr lang="en-US" sz="1800" dirty="0">
              <a:ea typeface="+mn-lt"/>
              <a:cs typeface="+mn-lt"/>
            </a:endParaRPr>
          </a:p>
          <a:p>
            <a:r>
              <a:rPr lang="en-US" sz="1800" b="1" dirty="0">
                <a:ea typeface="+mn-lt"/>
                <a:cs typeface="+mn-lt"/>
              </a:rPr>
              <a:t>Improving Wine Data, Meredith Galante, Jan 28, 2020, Dimensional Insight:</a:t>
            </a:r>
            <a:endParaRPr lang="en-US" sz="1800" b="1" i="1" dirty="0">
              <a:ea typeface="+mn-lt"/>
              <a:cs typeface="+mn-lt"/>
            </a:endParaRPr>
          </a:p>
          <a:p>
            <a:pPr marL="342900" indent="-342900">
              <a:buChar char="•"/>
            </a:pPr>
            <a:r>
              <a:rPr lang="en-US" sz="1800" i="1" dirty="0">
                <a:ea typeface="+mn-lt"/>
                <a:cs typeface="+mn-lt"/>
                <a:hlinkClick r:id="rId3"/>
              </a:rPr>
              <a:t>https://www.dimins.com/blog/2020/01/28/improving-wine-data/</a:t>
            </a:r>
            <a:endParaRPr lang="en-US" sz="1800" i="1" dirty="0">
              <a:cs typeface="Sabon Next LT"/>
            </a:endParaRPr>
          </a:p>
          <a:p>
            <a:r>
              <a:rPr lang="en-US" sz="1800" b="1" dirty="0"/>
              <a:t>Multivariate Statistical Analysis Applied in Wine Quality Evaluation:</a:t>
            </a:r>
          </a:p>
          <a:p>
            <a:pPr marL="285750" indent="-285750">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hlinkClick r:id="rId4"/>
              </a:rPr>
              <a:t>https://www.researchgate.net/publication/282982301_Multivariate_Statistical_Analysis_Applied_in_Wine_Quality_Evaluation</a:t>
            </a:r>
            <a:endParaRPr lang="en-US" sz="1800" i="1" dirty="0">
              <a:latin typeface="Times New Roman" panose="02020603050405020304" pitchFamily="18" charset="0"/>
              <a:cs typeface="Times New Roman" panose="02020603050405020304" pitchFamily="18" charset="0"/>
            </a:endParaRPr>
          </a:p>
          <a:p>
            <a:r>
              <a:rPr lang="en-US" sz="1800" b="1" dirty="0"/>
              <a:t>Random Forest Classification in prediction of best quality wine, Sailaja Konda, Apr 13 2020, Medium</a:t>
            </a:r>
            <a:endParaRPr lang="en-US" sz="1800" b="1" dirty="0">
              <a:cs typeface="Sabon Next LT"/>
            </a:endParaRPr>
          </a:p>
          <a:p>
            <a:pPr marL="342900" indent="-342900">
              <a:buChar char="•"/>
            </a:pPr>
            <a:r>
              <a:rPr lang="en-US" sz="1800" i="1" u="sng" dirty="0">
                <a:ea typeface="+mn-lt"/>
                <a:cs typeface="+mn-lt"/>
                <a:hlinkClick r:id="rId5"/>
              </a:rPr>
              <a:t>https://medium.com/@sailajakonda2012/random-forest-classification-in-prediction-of-best-quality-wine-d0d7591a7c17</a:t>
            </a:r>
            <a:endParaRPr lang="en-US" sz="1800" i="1" u="sng" dirty="0">
              <a:ea typeface="+mn-lt"/>
              <a:cs typeface="+mn-lt"/>
            </a:endParaRPr>
          </a:p>
          <a:p>
            <a:r>
              <a:rPr lang="en-US" sz="1800" b="1" dirty="0">
                <a:ea typeface="+mn-lt"/>
                <a:cs typeface="+mn-lt"/>
              </a:rPr>
              <a:t>Analysis of Wine Quality Data</a:t>
            </a:r>
            <a:endParaRPr lang="en-US" sz="1800" b="1" dirty="0">
              <a:cs typeface="Sabon Next LT"/>
            </a:endParaRPr>
          </a:p>
          <a:p>
            <a:pPr marL="342900" indent="-342900">
              <a:buFont typeface="Arial" panose="020B0604020202020204" pitchFamily="34" charset="0"/>
              <a:buChar char="•"/>
            </a:pPr>
            <a:r>
              <a:rPr lang="en-US" sz="1800" i="1" dirty="0">
                <a:cs typeface="Sabon Next LT"/>
                <a:hlinkClick r:id="rId6"/>
              </a:rPr>
              <a:t>https://online.stat.psu.edu/stat508/book/export/html/804</a:t>
            </a:r>
            <a:endParaRPr lang="en-US" sz="1800" i="1" dirty="0">
              <a:cs typeface="Sabon Next LT"/>
            </a:endParaRPr>
          </a:p>
          <a:p>
            <a:endParaRPr lang="en-US" sz="1800" i="1" dirty="0">
              <a:cs typeface="Sabon Next LT"/>
            </a:endParaRPr>
          </a:p>
        </p:txBody>
      </p:sp>
    </p:spTree>
    <p:extLst>
      <p:ext uri="{BB962C8B-B14F-4D97-AF65-F5344CB8AC3E}">
        <p14:creationId xmlns:p14="http://schemas.microsoft.com/office/powerpoint/2010/main" val="1003962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79827" y="2869837"/>
            <a:ext cx="8257735" cy="1899110"/>
          </a:xfrm>
        </p:spPr>
        <p:txBody>
          <a:bodyPr/>
          <a:lstStyle/>
          <a:p>
            <a:r>
              <a:rPr lang="en-US" sz="8000" dirty="0"/>
              <a:t>Thank You</a:t>
            </a:r>
          </a:p>
        </p:txBody>
      </p:sp>
    </p:spTree>
    <p:extLst>
      <p:ext uri="{BB962C8B-B14F-4D97-AF65-F5344CB8AC3E}">
        <p14:creationId xmlns:p14="http://schemas.microsoft.com/office/powerpoint/2010/main" val="83333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7794" y="355206"/>
            <a:ext cx="8787005" cy="768096"/>
          </a:xfrm>
        </p:spPr>
        <p:txBody>
          <a:bodyPr/>
          <a:lstStyle/>
          <a:p>
            <a:r>
              <a:rPr lang="en-US" sz="4400" b="1" dirty="0">
                <a:solidFill>
                  <a:schemeClr val="accent6"/>
                </a:solidFill>
                <a:latin typeface="Arial Black"/>
                <a:cs typeface="Arial Black" panose="020B0604020202020204" pitchFamily="34" charset="0"/>
              </a:rPr>
              <a:t>Research objectives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350929" y="1292124"/>
            <a:ext cx="7203422" cy="5565876"/>
          </a:xfrm>
        </p:spPr>
        <p:txBody>
          <a:bodyPr vert="horz" lIns="91440" tIns="45720" rIns="91440" bIns="45720" rtlCol="0" anchor="t">
            <a:noAutofit/>
          </a:bodyPr>
          <a:lstStyle/>
          <a:p>
            <a:pPr marL="342900" indent="-342900" algn="just">
              <a:buFont typeface="Arial" panose="020B0604020202020204" pitchFamily="34" charset="0"/>
              <a:buChar char="•"/>
            </a:pPr>
            <a:r>
              <a:rPr lang="en-US" dirty="0">
                <a:ea typeface="+mn-lt"/>
                <a:cs typeface="+mn-lt"/>
              </a:rPr>
              <a:t>Predict </a:t>
            </a:r>
            <a:r>
              <a:rPr lang="en-US" sz="2400" dirty="0">
                <a:ea typeface="+mn-lt"/>
                <a:cs typeface="+mn-lt"/>
              </a:rPr>
              <a:t>the quality of a wine sample based on its physicochemical factors</a:t>
            </a:r>
            <a:endParaRPr lang="en-US" dirty="0">
              <a:cs typeface="Sabon Next LT"/>
            </a:endParaRPr>
          </a:p>
          <a:p>
            <a:pPr marL="342900" indent="-342900" algn="just">
              <a:buChar char="•"/>
            </a:pPr>
            <a:r>
              <a:rPr lang="en-US" dirty="0">
                <a:ea typeface="+mn-lt"/>
                <a:cs typeface="+mn-lt"/>
              </a:rPr>
              <a:t>To provide a quality product for the price customers pay</a:t>
            </a:r>
          </a:p>
          <a:p>
            <a:pPr marL="342900" indent="-342900" algn="just">
              <a:buChar char="•"/>
            </a:pPr>
            <a:r>
              <a:rPr lang="en-US" dirty="0">
                <a:ea typeface="+mn-lt"/>
                <a:cs typeface="+mn-lt"/>
              </a:rPr>
              <a:t>Make sure that customers are not badly affected by the product</a:t>
            </a:r>
            <a:r>
              <a:rPr lang="en-US" dirty="0"/>
              <a:t> both economically and health based. </a:t>
            </a:r>
          </a:p>
          <a:p>
            <a:pPr marL="342900" indent="-342900">
              <a:buChar char="•"/>
            </a:pPr>
            <a:endParaRPr lang="en-US" dirty="0">
              <a:cs typeface="Sabon Next LT"/>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dirty="0">
                <a:latin typeface="Arial Black"/>
                <a:cs typeface="Arial Black" panose="020B0604020202020204" pitchFamily="34" charset="0"/>
              </a:rPr>
              <a:t>PROPOSED SYSTEM</a:t>
            </a:r>
            <a:endParaRPr lang="en-US" altLang="zh-CN" sz="4400" b="1" dirty="0">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EB5378A3-F47E-C123-5A5B-7EC794F04E4A}"/>
              </a:ext>
            </a:extLst>
          </p:cNvPr>
          <p:cNvSpPr>
            <a:spLocks noGrp="1"/>
          </p:cNvSpPr>
          <p:nvPr>
            <p:ph sz="half" idx="1"/>
          </p:nvPr>
        </p:nvSpPr>
        <p:spPr/>
        <p:txBody>
          <a:bodyPr vert="horz" lIns="91440" tIns="45720" rIns="91440" bIns="45720" rtlCol="0" anchor="t">
            <a:noAutofit/>
          </a:bodyPr>
          <a:lstStyle/>
          <a:p>
            <a:pPr marL="795528" lvl="1" indent="-457200">
              <a:buFont typeface="+mj-lt"/>
              <a:buAutoNum type="arabicPeriod"/>
            </a:pPr>
            <a:r>
              <a:rPr lang="en-US" sz="2400" u="sng" dirty="0">
                <a:cs typeface="Sabon Next LT"/>
              </a:rPr>
              <a:t>Define the Problem</a:t>
            </a:r>
            <a:r>
              <a:rPr lang="en-US" sz="2400" dirty="0">
                <a:cs typeface="Sabon Next LT"/>
              </a:rPr>
              <a:t>:</a:t>
            </a:r>
          </a:p>
          <a:p>
            <a:pPr marL="681228" lvl="1" indent="-342900">
              <a:buFont typeface="+mj-lt"/>
              <a:buAutoNum type="alphaLcParenR"/>
            </a:pPr>
            <a:r>
              <a:rPr lang="en-US" sz="2400" dirty="0">
                <a:cs typeface="Sabon Next LT"/>
              </a:rPr>
              <a:t> </a:t>
            </a:r>
            <a:r>
              <a:rPr lang="en-US" sz="1800" dirty="0">
                <a:cs typeface="Sabon Next LT"/>
              </a:rPr>
              <a:t>Show the contribution of each factor to the wine quality in your model</a:t>
            </a:r>
          </a:p>
          <a:p>
            <a:pPr marL="681228" lvl="1" indent="-342900">
              <a:buFont typeface="+mj-lt"/>
              <a:buAutoNum type="alphaLcParenR"/>
            </a:pPr>
            <a:r>
              <a:rPr lang="en-US" sz="1800" dirty="0">
                <a:cs typeface="Sabon Next LT"/>
              </a:rPr>
              <a:t> Show which features are more important in determining the wine quality</a:t>
            </a:r>
          </a:p>
          <a:p>
            <a:pPr marL="681228" lvl="1" indent="-342900">
              <a:buFont typeface="+mj-lt"/>
              <a:buAutoNum type="alphaLcParenR"/>
            </a:pPr>
            <a:r>
              <a:rPr lang="en-US" sz="1800" dirty="0">
                <a:cs typeface="Sabon Next LT"/>
              </a:rPr>
              <a:t>Show which features are less important in determining the wine quality</a:t>
            </a:r>
          </a:p>
          <a:p>
            <a:pPr marL="342900" indent="-342900">
              <a:buFont typeface="+mj-lt"/>
              <a:buAutoNum type="arabicPeriod"/>
            </a:pPr>
            <a:endParaRPr lang="en-IN" sz="2400" u="sng" dirty="0"/>
          </a:p>
          <a:p>
            <a:pPr marL="0" indent="0">
              <a:buNone/>
            </a:pPr>
            <a:r>
              <a:rPr lang="en-IN" sz="2400" dirty="0"/>
              <a:t>     2.  </a:t>
            </a:r>
            <a:r>
              <a:rPr lang="en-IN" sz="2400" u="sng" dirty="0"/>
              <a:t>Data Gathering and understanding</a:t>
            </a:r>
            <a:r>
              <a:rPr lang="en-US" sz="2400" dirty="0">
                <a:cs typeface="Sabon Next LT"/>
              </a:rPr>
              <a:t>:</a:t>
            </a:r>
            <a:endParaRPr lang="en-US" sz="2000" dirty="0">
              <a:cs typeface="Sabon Next LT"/>
            </a:endParaRPr>
          </a:p>
          <a:p>
            <a:pPr marL="347345" indent="-347345" algn="just"/>
            <a:r>
              <a:rPr lang="en-US" dirty="0">
                <a:ea typeface="+mn-lt"/>
                <a:cs typeface="+mn-lt"/>
              </a:rPr>
              <a:t>Our analysis will use Wine Quality Data Set, available on the UCI machine learning repository </a:t>
            </a:r>
            <a:r>
              <a:rPr lang="en-US" dirty="0">
                <a:solidFill>
                  <a:schemeClr val="accent1">
                    <a:lumMod val="50000"/>
                  </a:schemeClr>
                </a:solidFill>
                <a:ea typeface="+mn-lt"/>
                <a:cs typeface="+mn-lt"/>
              </a:rPr>
              <a:t>(</a:t>
            </a:r>
            <a:r>
              <a:rPr lang="en-US" dirty="0">
                <a:solidFill>
                  <a:schemeClr val="accent1">
                    <a:lumMod val="50000"/>
                  </a:schemeClr>
                </a:solidFill>
                <a:ea typeface="+mn-lt"/>
                <a:cs typeface="+mn-lt"/>
                <a:hlinkClick r:id="rId2">
                  <a:extLst>
                    <a:ext uri="{A12FA001-AC4F-418D-AE19-62706E023703}">
                      <ahyp:hlinkClr xmlns:ahyp="http://schemas.microsoft.com/office/drawing/2018/hyperlinkcolor" val="tx"/>
                    </a:ext>
                  </a:extLst>
                </a:hlinkClick>
              </a:rPr>
              <a:t>https://archive.ics.uci.edu/ml/machine-learning-databases/wine-quality/winequality.csv</a:t>
            </a:r>
            <a:r>
              <a:rPr lang="en-US" dirty="0">
                <a:solidFill>
                  <a:schemeClr val="accent1">
                    <a:lumMod val="50000"/>
                  </a:schemeClr>
                </a:solidFill>
                <a:ea typeface="+mn-lt"/>
                <a:cs typeface="+mn-lt"/>
              </a:rPr>
              <a:t>). </a:t>
            </a:r>
          </a:p>
          <a:p>
            <a:pPr marL="347345" indent="-347345" algn="just"/>
            <a:r>
              <a:rPr lang="en-US" dirty="0">
                <a:ea typeface="+mn-lt"/>
                <a:cs typeface="+mn-lt"/>
              </a:rPr>
              <a:t>The dataset contains a total of 12 variables, which were recorded for 4,898 observations. This data will allow us to create different regression models to determine how different independent variables help predict our dependent variable, quality. Knowing how each variable will impact the wine quality will help producers, distributors, and businesses in the red wine industry better assess their production, distribution, and pricing strategy.</a:t>
            </a:r>
            <a:endParaRPr lang="en-US" dirty="0">
              <a:cs typeface="Sabon Next LT"/>
            </a:endParaRPr>
          </a:p>
        </p:txBody>
      </p:sp>
    </p:spTree>
    <p:extLst>
      <p:ext uri="{BB962C8B-B14F-4D97-AF65-F5344CB8AC3E}">
        <p14:creationId xmlns:p14="http://schemas.microsoft.com/office/powerpoint/2010/main" val="32226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8263-4CA5-B88D-F2DC-FEAAE7756372}"/>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26A4E280-4C97-5014-FFB4-4E8B7DDA0C12}"/>
              </a:ext>
            </a:extLst>
          </p:cNvPr>
          <p:cNvPicPr>
            <a:picLocks noGrp="1" noChangeAspect="1"/>
          </p:cNvPicPr>
          <p:nvPr>
            <p:ph sz="half" idx="1"/>
          </p:nvPr>
        </p:nvPicPr>
        <p:blipFill>
          <a:blip r:embed="rId2"/>
          <a:stretch>
            <a:fillRect/>
          </a:stretch>
        </p:blipFill>
        <p:spPr>
          <a:xfrm>
            <a:off x="1341120" y="619760"/>
            <a:ext cx="8879840" cy="5917565"/>
          </a:xfrm>
        </p:spPr>
      </p:pic>
      <p:sp>
        <p:nvSpPr>
          <p:cNvPr id="4" name="Footer Placeholder 3">
            <a:extLst>
              <a:ext uri="{FF2B5EF4-FFF2-40B4-BE49-F238E27FC236}">
                <a16:creationId xmlns:a16="http://schemas.microsoft.com/office/drawing/2014/main" id="{A56F01C2-F0CB-76BB-1B10-20AC3137F9B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192E80-8CF8-2C26-9018-0952CC06AC17}"/>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4111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12D743F-CAF2-D6D7-A9FA-97698054E322}"/>
              </a:ext>
            </a:extLst>
          </p:cNvPr>
          <p:cNvSpPr>
            <a:spLocks noGrp="1"/>
          </p:cNvSpPr>
          <p:nvPr>
            <p:ph sz="half" idx="1"/>
          </p:nvPr>
        </p:nvSpPr>
        <p:spPr>
          <a:xfrm>
            <a:off x="539496" y="1153551"/>
            <a:ext cx="11119104" cy="5384409"/>
          </a:xfrm>
        </p:spPr>
        <p:txBody>
          <a:bodyPr/>
          <a:lstStyle/>
          <a:p>
            <a:pPr marL="347345" indent="-347345" algn="just"/>
            <a:r>
              <a:rPr lang="en-US" sz="2000" dirty="0">
                <a:ea typeface="+mn-lt"/>
                <a:cs typeface="+mn-lt"/>
              </a:rPr>
              <a:t>The aim of our project is to analyze wine dataset to predict the quality of a wine sample based on its physicochemical factors which will involve the creation of training sets using the data collected from the vineyards and testing based on new wine to test the quality. </a:t>
            </a:r>
          </a:p>
          <a:p>
            <a:pPr marL="347345" indent="-347345" algn="just"/>
            <a:r>
              <a:rPr lang="en-US" sz="2000" dirty="0">
                <a:ea typeface="+mn-lt"/>
                <a:cs typeface="+mn-lt"/>
              </a:rPr>
              <a:t>In our project the training and testing sets are created from the dataset we acquired and they will be used during the model building to provide a sample for the real world solution.</a:t>
            </a:r>
          </a:p>
          <a:p>
            <a:pPr marL="347345" indent="-347345" algn="just"/>
            <a:endParaRPr lang="en-IN" sz="2000" dirty="0"/>
          </a:p>
          <a:p>
            <a:pPr marL="0" indent="0">
              <a:buNone/>
            </a:pPr>
            <a:r>
              <a:rPr lang="en-IN" sz="2400" dirty="0"/>
              <a:t>     3.  </a:t>
            </a:r>
            <a:r>
              <a:rPr lang="en-IN" sz="2800" u="sng" dirty="0"/>
              <a:t>Data Preparation and Exploration</a:t>
            </a:r>
            <a:r>
              <a:rPr lang="en-IN" sz="2400" u="sng" dirty="0"/>
              <a:t>:</a:t>
            </a:r>
          </a:p>
          <a:p>
            <a:pPr algn="just"/>
            <a:r>
              <a:rPr lang="en-US" sz="2000" dirty="0"/>
              <a:t>Data Preparation: </a:t>
            </a:r>
          </a:p>
          <a:p>
            <a:pPr lvl="1" algn="just">
              <a:buFont typeface="Wingdings" panose="05000000000000000000" pitchFamily="2" charset="2"/>
              <a:buChar char="ü"/>
            </a:pPr>
            <a:r>
              <a:rPr lang="en-US" sz="1800" dirty="0"/>
              <a:t>First step to clean and prepare the data for analysis</a:t>
            </a:r>
          </a:p>
          <a:p>
            <a:pPr lvl="1" algn="just">
              <a:buFont typeface="Wingdings" panose="05000000000000000000" pitchFamily="2" charset="2"/>
              <a:buChar char="ü"/>
            </a:pPr>
            <a:r>
              <a:rPr lang="en-US" sz="1800" dirty="0"/>
              <a:t>First, we check the data types focusing on numerical and categorical.</a:t>
            </a:r>
          </a:p>
          <a:p>
            <a:pPr lvl="1" algn="just">
              <a:buFont typeface="Wingdings" panose="05000000000000000000" pitchFamily="2" charset="2"/>
              <a:buChar char="ü"/>
            </a:pPr>
            <a:r>
              <a:rPr lang="en-US" sz="1800" dirty="0"/>
              <a:t>Then,  identifying missing values existing in our data set.</a:t>
            </a:r>
          </a:p>
          <a:p>
            <a:pPr lvl="1" algn="just">
              <a:buFont typeface="Wingdings" panose="05000000000000000000" pitchFamily="2" charset="2"/>
              <a:buChar char="ü"/>
            </a:pPr>
            <a:r>
              <a:rPr lang="en-US" sz="1800" dirty="0"/>
              <a:t>Lastly,  checking for problems like outliers and abnormal distributions.</a:t>
            </a:r>
          </a:p>
          <a:p>
            <a:pPr algn="just"/>
            <a:r>
              <a:rPr lang="en-IN" sz="2000" dirty="0"/>
              <a:t>Data Exploration: </a:t>
            </a:r>
          </a:p>
          <a:p>
            <a:pPr lvl="1" algn="just">
              <a:buFont typeface="Wingdings" panose="05000000000000000000" pitchFamily="2" charset="2"/>
              <a:buChar char="ü"/>
            </a:pPr>
            <a:r>
              <a:rPr lang="en-US" sz="1800" dirty="0"/>
              <a:t>Helps in interpreting each feature of wine data.</a:t>
            </a:r>
          </a:p>
          <a:p>
            <a:pPr lvl="1" algn="just">
              <a:buFont typeface="Wingdings" panose="05000000000000000000" pitchFamily="2" charset="2"/>
              <a:buChar char="ü"/>
            </a:pPr>
            <a:r>
              <a:rPr lang="en-US" sz="1800" dirty="0"/>
              <a:t> To know which variables are likely to affect the quality of wine the most.</a:t>
            </a:r>
            <a:r>
              <a:rPr lang="en-IN" sz="1800" dirty="0"/>
              <a:t>	</a:t>
            </a:r>
          </a:p>
          <a:p>
            <a:pPr marL="457200" indent="-457200">
              <a:buAutoNum type="arabicPeriod" startAt="2"/>
            </a:pPr>
            <a:endParaRPr lang="en-IN" sz="2000" dirty="0"/>
          </a:p>
        </p:txBody>
      </p:sp>
      <p:sp>
        <p:nvSpPr>
          <p:cNvPr id="5" name="Slide Number Placeholder 4">
            <a:extLst>
              <a:ext uri="{FF2B5EF4-FFF2-40B4-BE49-F238E27FC236}">
                <a16:creationId xmlns:a16="http://schemas.microsoft.com/office/drawing/2014/main" id="{F2875F97-3892-3EC3-BD63-292EF5F7CE2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02657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B414D-662A-9B20-1604-E4A6F6A2A9B9}"/>
              </a:ext>
            </a:extLst>
          </p:cNvPr>
          <p:cNvSpPr>
            <a:spLocks noGrp="1"/>
          </p:cNvSpPr>
          <p:nvPr>
            <p:ph sz="half" idx="1"/>
          </p:nvPr>
        </p:nvSpPr>
        <p:spPr>
          <a:xfrm>
            <a:off x="539496" y="970671"/>
            <a:ext cx="11119104" cy="5567289"/>
          </a:xfrm>
        </p:spPr>
        <p:txBody>
          <a:bodyPr/>
          <a:lstStyle/>
          <a:p>
            <a:pPr marL="0" indent="0">
              <a:buNone/>
            </a:pPr>
            <a:r>
              <a:rPr lang="en-IN" sz="2800" dirty="0"/>
              <a:t>    4.  </a:t>
            </a:r>
            <a:r>
              <a:rPr lang="en-IN" sz="2800" u="sng" dirty="0"/>
              <a:t>Modelling with algorithms:</a:t>
            </a:r>
          </a:p>
          <a:p>
            <a:pPr lvl="1"/>
            <a:r>
              <a:rPr lang="en-IN" sz="1800" dirty="0"/>
              <a:t>Multivariable Regression</a:t>
            </a:r>
          </a:p>
          <a:p>
            <a:pPr marL="338328" lvl="1" indent="0">
              <a:buNone/>
            </a:pPr>
            <a:r>
              <a:rPr lang="en-US" sz="1800" dirty="0"/>
              <a:t>To build an optimal prediction model for wine quality.</a:t>
            </a:r>
            <a:endParaRPr lang="en-IN" sz="1800" dirty="0"/>
          </a:p>
          <a:p>
            <a:pPr lvl="1"/>
            <a:r>
              <a:rPr lang="en-IN" sz="1800" dirty="0"/>
              <a:t>Random Forest </a:t>
            </a:r>
          </a:p>
          <a:p>
            <a:pPr marL="338328" lvl="1" indent="0">
              <a:buNone/>
            </a:pPr>
            <a:r>
              <a:rPr lang="en-US" sz="1800" dirty="0"/>
              <a:t>Helps to create a random sample of multiple regression decision trees.</a:t>
            </a:r>
          </a:p>
          <a:p>
            <a:pPr marL="338328" lvl="1" indent="0">
              <a:buNone/>
            </a:pPr>
            <a:r>
              <a:rPr lang="en-US" sz="1800" dirty="0"/>
              <a:t>Merges them to obtain a more stable and accurate prediction through cross-validation.</a:t>
            </a:r>
            <a:r>
              <a:rPr lang="en-IN" sz="1800" dirty="0"/>
              <a:t>	</a:t>
            </a:r>
          </a:p>
          <a:p>
            <a:pPr marL="0" indent="0">
              <a:buNone/>
            </a:pPr>
            <a:r>
              <a:rPr lang="en-IN" sz="2400" dirty="0"/>
              <a:t>     5.  </a:t>
            </a:r>
            <a:r>
              <a:rPr lang="en-IN" sz="2800" u="sng" dirty="0"/>
              <a:t>Performance Metrics:</a:t>
            </a:r>
          </a:p>
          <a:p>
            <a:pPr marL="0" indent="0" algn="just">
              <a:buNone/>
            </a:pPr>
            <a:r>
              <a:rPr lang="en-IN" sz="1800" dirty="0"/>
              <a:t>In the end we will evaluate </a:t>
            </a:r>
            <a:r>
              <a:rPr lang="en-US" sz="1800" dirty="0"/>
              <a:t>our model (Regression and Classification) using a few metrics:</a:t>
            </a:r>
          </a:p>
          <a:p>
            <a:pPr lvl="1" algn="just"/>
            <a:r>
              <a:rPr lang="en-US" sz="1800" dirty="0"/>
              <a:t>Skew: a normal distribution close to zero is a perfect distribution</a:t>
            </a:r>
          </a:p>
          <a:p>
            <a:pPr lvl="1" algn="just"/>
            <a:r>
              <a:rPr lang="en-US" sz="1800" dirty="0"/>
              <a:t>MSE (Mean Squared Error): is an absolute measure of fit. Note that an MSE of 0 indicates a perfect fit</a:t>
            </a:r>
          </a:p>
          <a:p>
            <a:pPr lvl="1" algn="just"/>
            <a:r>
              <a:rPr lang="en-US" sz="1800" dirty="0"/>
              <a:t>RMSE (Root Mean Squared Error): is a good measure of how accurate the model predicts the target</a:t>
            </a:r>
          </a:p>
          <a:p>
            <a:pPr lvl="1" algn="just"/>
            <a:r>
              <a:rPr lang="en-US" sz="1800" dirty="0"/>
              <a:t>R-Squared: is a relative measure of fit</a:t>
            </a:r>
            <a:endParaRPr lang="en-IN" sz="1800" dirty="0"/>
          </a:p>
          <a:p>
            <a:pPr marL="0" indent="0" algn="just">
              <a:buNone/>
            </a:pPr>
            <a:r>
              <a:rPr lang="en-US" dirty="0"/>
              <a:t>Also, the use of BIC (Bayesian Information Criterion) for model selection in measuring complexity</a:t>
            </a:r>
          </a:p>
          <a:p>
            <a:pPr marL="0" indent="0" algn="just">
              <a:buNone/>
            </a:pPr>
            <a:r>
              <a:rPr lang="en-US" dirty="0"/>
              <a:t> The model with the lower BIC Value is preferred.</a:t>
            </a:r>
            <a:endParaRPr lang="en-IN" dirty="0"/>
          </a:p>
        </p:txBody>
      </p:sp>
      <p:sp>
        <p:nvSpPr>
          <p:cNvPr id="5" name="Slide Number Placeholder 4">
            <a:extLst>
              <a:ext uri="{FF2B5EF4-FFF2-40B4-BE49-F238E27FC236}">
                <a16:creationId xmlns:a16="http://schemas.microsoft.com/office/drawing/2014/main" id="{0EF467EB-6779-A68B-4DD2-B7C69D2589F7}"/>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8461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824C-0AF3-56A1-DA3F-FE561E96FFC2}"/>
              </a:ext>
            </a:extLst>
          </p:cNvPr>
          <p:cNvSpPr>
            <a:spLocks noGrp="1"/>
          </p:cNvSpPr>
          <p:nvPr>
            <p:ph type="title"/>
          </p:nvPr>
        </p:nvSpPr>
        <p:spPr>
          <a:xfrm>
            <a:off x="678566" y="832104"/>
            <a:ext cx="10671048" cy="768096"/>
          </a:xfrm>
        </p:spPr>
        <p:txBody>
          <a:bodyPr/>
          <a:lstStyle/>
          <a:p>
            <a:r>
              <a:rPr lang="en-IN" dirty="0"/>
              <a:t>Dataset understanding</a:t>
            </a:r>
          </a:p>
        </p:txBody>
      </p:sp>
      <p:sp>
        <p:nvSpPr>
          <p:cNvPr id="3" name="Content Placeholder 2">
            <a:extLst>
              <a:ext uri="{FF2B5EF4-FFF2-40B4-BE49-F238E27FC236}">
                <a16:creationId xmlns:a16="http://schemas.microsoft.com/office/drawing/2014/main" id="{4BBBE570-DD09-648C-B9A5-419703C53727}"/>
              </a:ext>
            </a:extLst>
          </p:cNvPr>
          <p:cNvSpPr>
            <a:spLocks noGrp="1"/>
          </p:cNvSpPr>
          <p:nvPr>
            <p:ph sz="half" idx="1"/>
          </p:nvPr>
        </p:nvSpPr>
        <p:spPr/>
        <p:txBody>
          <a:bodyPr/>
          <a:lstStyle/>
          <a:p>
            <a:r>
              <a:rPr lang="en-US" dirty="0"/>
              <a:t>The main aim of the red wine quality dataset is to predict which of the physiochemical features make good wine. With 11 variables and 1 output variable (quality) given, let us examine the role of each of these features:</a:t>
            </a:r>
          </a:p>
          <a:p>
            <a:endParaRPr lang="en-US" dirty="0"/>
          </a:p>
          <a:p>
            <a:pPr marL="0" indent="0">
              <a:buNone/>
            </a:pPr>
            <a:r>
              <a:rPr lang="en-US" sz="2000" u="sng" dirty="0"/>
              <a:t>Fixed Acidity</a:t>
            </a:r>
            <a:r>
              <a:rPr lang="en-US" dirty="0"/>
              <a:t>: are non-volatile acids that do not evaporate readily</a:t>
            </a:r>
          </a:p>
          <a:p>
            <a:pPr marL="0" indent="0">
              <a:buNone/>
            </a:pPr>
            <a:r>
              <a:rPr lang="en-US" sz="2000" u="sng" dirty="0"/>
              <a:t>Volatile Acidity</a:t>
            </a:r>
            <a:r>
              <a:rPr lang="en-US" dirty="0"/>
              <a:t>: are high acetic acid in wine which leads to an unpleasant vinegar taste</a:t>
            </a:r>
          </a:p>
          <a:p>
            <a:pPr marL="0" indent="0">
              <a:buNone/>
            </a:pPr>
            <a:r>
              <a:rPr lang="en-US" sz="2000" u="sng" dirty="0"/>
              <a:t>Citric Acid</a:t>
            </a:r>
            <a:r>
              <a:rPr lang="en-US" dirty="0"/>
              <a:t>: acts as a preservative to increase acidity. When in small quantities, adds freshness and flavor to wines</a:t>
            </a:r>
          </a:p>
          <a:p>
            <a:pPr marL="0" indent="0">
              <a:buNone/>
            </a:pPr>
            <a:r>
              <a:rPr lang="en-US" sz="2000" u="sng" dirty="0"/>
              <a:t>Residual Sugar</a:t>
            </a:r>
            <a:r>
              <a:rPr lang="en-US" dirty="0"/>
              <a:t>: is the amount of sugar remaining after fermentation stops. The key is to have a perfect balance between sweetness and sourness. It is important to note that wines &gt; 45g/</a:t>
            </a:r>
            <a:r>
              <a:rPr lang="en-US" dirty="0" err="1"/>
              <a:t>ltrs</a:t>
            </a:r>
            <a:r>
              <a:rPr lang="en-US" dirty="0"/>
              <a:t> are sweet</a:t>
            </a:r>
          </a:p>
          <a:p>
            <a:pPr marL="0" indent="0">
              <a:buNone/>
            </a:pPr>
            <a:r>
              <a:rPr lang="en-US" sz="2000" u="sng" dirty="0"/>
              <a:t>Chlorides</a:t>
            </a:r>
            <a:r>
              <a:rPr lang="en-US" dirty="0"/>
              <a:t>: the amount of salt in the wine</a:t>
            </a:r>
          </a:p>
          <a:p>
            <a:pPr marL="0" indent="0">
              <a:buNone/>
            </a:pPr>
            <a:r>
              <a:rPr lang="en-US" sz="2000" u="sng" dirty="0"/>
              <a:t>Free Sulfur Dioxide</a:t>
            </a:r>
            <a:r>
              <a:rPr lang="en-US" dirty="0"/>
              <a:t>: it prevents microbial growth and the oxidation of wine</a:t>
            </a:r>
          </a:p>
        </p:txBody>
      </p:sp>
      <p:sp>
        <p:nvSpPr>
          <p:cNvPr id="5" name="Slide Number Placeholder 4">
            <a:extLst>
              <a:ext uri="{FF2B5EF4-FFF2-40B4-BE49-F238E27FC236}">
                <a16:creationId xmlns:a16="http://schemas.microsoft.com/office/drawing/2014/main" id="{EE69CDDC-39F1-5864-C475-F76AFF9F06A8}"/>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6306483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1323</TotalTime>
  <Words>2281</Words>
  <Application>Microsoft Office PowerPoint</Application>
  <PresentationFormat>Widescreen</PresentationFormat>
  <Paragraphs>179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Sabon Next LT</vt:lpstr>
      <vt:lpstr>Times New Roman</vt:lpstr>
      <vt:lpstr>Wingdings</vt:lpstr>
      <vt:lpstr>Office Theme</vt:lpstr>
      <vt:lpstr>WINE QUALITY PREDICTION </vt:lpstr>
      <vt:lpstr>INTRODUCTION</vt:lpstr>
      <vt:lpstr>PROBLEM STATEMENT</vt:lpstr>
      <vt:lpstr>Research objectives</vt:lpstr>
      <vt:lpstr>PROPOSED SYSTEM</vt:lpstr>
      <vt:lpstr>PowerPoint Presentation</vt:lpstr>
      <vt:lpstr>PowerPoint Presentation</vt:lpstr>
      <vt:lpstr>PowerPoint Presentation</vt:lpstr>
      <vt:lpstr>Dataset understanding</vt:lpstr>
      <vt:lpstr>PowerPoint Presentation</vt:lpstr>
      <vt:lpstr>Data Preprocessing</vt:lpstr>
      <vt:lpstr>Data Preprocessing</vt:lpstr>
      <vt:lpstr>Data Preprocessing</vt:lpstr>
      <vt:lpstr>Data preparation and exploration</vt:lpstr>
      <vt:lpstr>Data preparation and exploration</vt:lpstr>
      <vt:lpstr>PowerPoint Presentation</vt:lpstr>
      <vt:lpstr>PowerPoint Presentation</vt:lpstr>
      <vt:lpstr>PowerPoint Presentation</vt:lpstr>
      <vt:lpstr>MODELLING </vt:lpstr>
      <vt:lpstr>MODELLING </vt:lpstr>
      <vt:lpstr>modelling </vt:lpstr>
      <vt:lpstr>modelling </vt:lpstr>
      <vt:lpstr>modelling </vt:lpstr>
      <vt:lpstr>modelling </vt:lpstr>
      <vt:lpstr>modelling </vt:lpstr>
      <vt:lpstr>  PERFORMANCE METRICS  </vt:lpstr>
      <vt:lpstr>PERFORMANCE METRICS </vt:lpstr>
      <vt:lpstr>Final Review</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Venkata Vignesh</dc:creator>
  <cp:lastModifiedBy>UDAY SINGH SHERGILL</cp:lastModifiedBy>
  <cp:revision>466</cp:revision>
  <dcterms:created xsi:type="dcterms:W3CDTF">2022-11-01T13:17:24Z</dcterms:created>
  <dcterms:modified xsi:type="dcterms:W3CDTF">2022-11-18T04:43:11Z</dcterms:modified>
</cp:coreProperties>
</file>