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8A8579-1372-43CF-8940-CFAE04C3146A}"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F244C4-C86C-4B26-9DD6-3701EF5D837A}" type="slidenum">
              <a:rPr lang="en-IN" smtClean="0"/>
              <a:t>‹#›</a:t>
            </a:fld>
            <a:endParaRPr lang="en-IN"/>
          </a:p>
        </p:txBody>
      </p:sp>
    </p:spTree>
    <p:extLst>
      <p:ext uri="{BB962C8B-B14F-4D97-AF65-F5344CB8AC3E}">
        <p14:creationId xmlns:p14="http://schemas.microsoft.com/office/powerpoint/2010/main" val="160990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8A8579-1372-43CF-8940-CFAE04C3146A}"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F244C4-C86C-4B26-9DD6-3701EF5D837A}" type="slidenum">
              <a:rPr lang="en-IN" smtClean="0"/>
              <a:t>‹#›</a:t>
            </a:fld>
            <a:endParaRPr lang="en-IN"/>
          </a:p>
        </p:txBody>
      </p:sp>
    </p:spTree>
    <p:extLst>
      <p:ext uri="{BB962C8B-B14F-4D97-AF65-F5344CB8AC3E}">
        <p14:creationId xmlns:p14="http://schemas.microsoft.com/office/powerpoint/2010/main" val="294100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8A8579-1372-43CF-8940-CFAE04C3146A}"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F244C4-C86C-4B26-9DD6-3701EF5D837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0848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8A8579-1372-43CF-8940-CFAE04C3146A}"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F244C4-C86C-4B26-9DD6-3701EF5D837A}" type="slidenum">
              <a:rPr lang="en-IN" smtClean="0"/>
              <a:t>‹#›</a:t>
            </a:fld>
            <a:endParaRPr lang="en-IN"/>
          </a:p>
        </p:txBody>
      </p:sp>
    </p:spTree>
    <p:extLst>
      <p:ext uri="{BB962C8B-B14F-4D97-AF65-F5344CB8AC3E}">
        <p14:creationId xmlns:p14="http://schemas.microsoft.com/office/powerpoint/2010/main" val="1976889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8A8579-1372-43CF-8940-CFAE04C3146A}"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F244C4-C86C-4B26-9DD6-3701EF5D837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86818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8A8579-1372-43CF-8940-CFAE04C3146A}"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F244C4-C86C-4B26-9DD6-3701EF5D837A}" type="slidenum">
              <a:rPr lang="en-IN" smtClean="0"/>
              <a:t>‹#›</a:t>
            </a:fld>
            <a:endParaRPr lang="en-IN"/>
          </a:p>
        </p:txBody>
      </p:sp>
    </p:spTree>
    <p:extLst>
      <p:ext uri="{BB962C8B-B14F-4D97-AF65-F5344CB8AC3E}">
        <p14:creationId xmlns:p14="http://schemas.microsoft.com/office/powerpoint/2010/main" val="1465406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8A8579-1372-43CF-8940-CFAE04C3146A}"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F244C4-C86C-4B26-9DD6-3701EF5D837A}" type="slidenum">
              <a:rPr lang="en-IN" smtClean="0"/>
              <a:t>‹#›</a:t>
            </a:fld>
            <a:endParaRPr lang="en-IN"/>
          </a:p>
        </p:txBody>
      </p:sp>
    </p:spTree>
    <p:extLst>
      <p:ext uri="{BB962C8B-B14F-4D97-AF65-F5344CB8AC3E}">
        <p14:creationId xmlns:p14="http://schemas.microsoft.com/office/powerpoint/2010/main" val="2513121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8A8579-1372-43CF-8940-CFAE04C3146A}"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F244C4-C86C-4B26-9DD6-3701EF5D837A}" type="slidenum">
              <a:rPr lang="en-IN" smtClean="0"/>
              <a:t>‹#›</a:t>
            </a:fld>
            <a:endParaRPr lang="en-IN"/>
          </a:p>
        </p:txBody>
      </p:sp>
    </p:spTree>
    <p:extLst>
      <p:ext uri="{BB962C8B-B14F-4D97-AF65-F5344CB8AC3E}">
        <p14:creationId xmlns:p14="http://schemas.microsoft.com/office/powerpoint/2010/main" val="32000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8A8579-1372-43CF-8940-CFAE04C3146A}"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F244C4-C86C-4B26-9DD6-3701EF5D837A}" type="slidenum">
              <a:rPr lang="en-IN" smtClean="0"/>
              <a:t>‹#›</a:t>
            </a:fld>
            <a:endParaRPr lang="en-IN"/>
          </a:p>
        </p:txBody>
      </p:sp>
    </p:spTree>
    <p:extLst>
      <p:ext uri="{BB962C8B-B14F-4D97-AF65-F5344CB8AC3E}">
        <p14:creationId xmlns:p14="http://schemas.microsoft.com/office/powerpoint/2010/main" val="1377119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8A8579-1372-43CF-8940-CFAE04C3146A}"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F244C4-C86C-4B26-9DD6-3701EF5D837A}" type="slidenum">
              <a:rPr lang="en-IN" smtClean="0"/>
              <a:t>‹#›</a:t>
            </a:fld>
            <a:endParaRPr lang="en-IN"/>
          </a:p>
        </p:txBody>
      </p:sp>
    </p:spTree>
    <p:extLst>
      <p:ext uri="{BB962C8B-B14F-4D97-AF65-F5344CB8AC3E}">
        <p14:creationId xmlns:p14="http://schemas.microsoft.com/office/powerpoint/2010/main" val="2770042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8A8579-1372-43CF-8940-CFAE04C3146A}" type="datetimeFigureOut">
              <a:rPr lang="en-IN" smtClean="0"/>
              <a:t>11-04-2023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F244C4-C86C-4B26-9DD6-3701EF5D837A}" type="slidenum">
              <a:rPr lang="en-IN" smtClean="0"/>
              <a:t>‹#›</a:t>
            </a:fld>
            <a:endParaRPr lang="en-IN"/>
          </a:p>
        </p:txBody>
      </p:sp>
    </p:spTree>
    <p:extLst>
      <p:ext uri="{BB962C8B-B14F-4D97-AF65-F5344CB8AC3E}">
        <p14:creationId xmlns:p14="http://schemas.microsoft.com/office/powerpoint/2010/main" val="518568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8A8579-1372-43CF-8940-CFAE04C3146A}" type="datetimeFigureOut">
              <a:rPr lang="en-IN" smtClean="0"/>
              <a:t>11-04-2023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F244C4-C86C-4B26-9DD6-3701EF5D837A}" type="slidenum">
              <a:rPr lang="en-IN" smtClean="0"/>
              <a:t>‹#›</a:t>
            </a:fld>
            <a:endParaRPr lang="en-IN"/>
          </a:p>
        </p:txBody>
      </p:sp>
    </p:spTree>
    <p:extLst>
      <p:ext uri="{BB962C8B-B14F-4D97-AF65-F5344CB8AC3E}">
        <p14:creationId xmlns:p14="http://schemas.microsoft.com/office/powerpoint/2010/main" val="1755067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8A8579-1372-43CF-8940-CFAE04C3146A}" type="datetimeFigureOut">
              <a:rPr lang="en-IN" smtClean="0"/>
              <a:t>11-04-2023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F244C4-C86C-4B26-9DD6-3701EF5D837A}" type="slidenum">
              <a:rPr lang="en-IN" smtClean="0"/>
              <a:t>‹#›</a:t>
            </a:fld>
            <a:endParaRPr lang="en-IN"/>
          </a:p>
        </p:txBody>
      </p:sp>
    </p:spTree>
    <p:extLst>
      <p:ext uri="{BB962C8B-B14F-4D97-AF65-F5344CB8AC3E}">
        <p14:creationId xmlns:p14="http://schemas.microsoft.com/office/powerpoint/2010/main" val="893457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8A8579-1372-43CF-8940-CFAE04C3146A}" type="datetimeFigureOut">
              <a:rPr lang="en-IN" smtClean="0"/>
              <a:t>11-04-2023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F244C4-C86C-4B26-9DD6-3701EF5D837A}" type="slidenum">
              <a:rPr lang="en-IN" smtClean="0"/>
              <a:t>‹#›</a:t>
            </a:fld>
            <a:endParaRPr lang="en-IN"/>
          </a:p>
        </p:txBody>
      </p:sp>
    </p:spTree>
    <p:extLst>
      <p:ext uri="{BB962C8B-B14F-4D97-AF65-F5344CB8AC3E}">
        <p14:creationId xmlns:p14="http://schemas.microsoft.com/office/powerpoint/2010/main" val="605046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8A8579-1372-43CF-8940-CFAE04C3146A}" type="datetimeFigureOut">
              <a:rPr lang="en-IN" smtClean="0"/>
              <a:t>11-04-2023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F244C4-C86C-4B26-9DD6-3701EF5D837A}" type="slidenum">
              <a:rPr lang="en-IN" smtClean="0"/>
              <a:t>‹#›</a:t>
            </a:fld>
            <a:endParaRPr lang="en-IN"/>
          </a:p>
        </p:txBody>
      </p:sp>
    </p:spTree>
    <p:extLst>
      <p:ext uri="{BB962C8B-B14F-4D97-AF65-F5344CB8AC3E}">
        <p14:creationId xmlns:p14="http://schemas.microsoft.com/office/powerpoint/2010/main" val="3349861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8A8579-1372-43CF-8940-CFAE04C3146A}" type="datetimeFigureOut">
              <a:rPr lang="en-IN" smtClean="0"/>
              <a:t>11-04-2023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F244C4-C86C-4B26-9DD6-3701EF5D837A}" type="slidenum">
              <a:rPr lang="en-IN" smtClean="0"/>
              <a:t>‹#›</a:t>
            </a:fld>
            <a:endParaRPr lang="en-IN"/>
          </a:p>
        </p:txBody>
      </p:sp>
    </p:spTree>
    <p:extLst>
      <p:ext uri="{BB962C8B-B14F-4D97-AF65-F5344CB8AC3E}">
        <p14:creationId xmlns:p14="http://schemas.microsoft.com/office/powerpoint/2010/main" val="1139447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28A8579-1372-43CF-8940-CFAE04C3146A}" type="datetimeFigureOut">
              <a:rPr lang="en-IN" smtClean="0"/>
              <a:t>11-04-2023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F244C4-C86C-4B26-9DD6-3701EF5D837A}" type="slidenum">
              <a:rPr lang="en-IN" smtClean="0"/>
              <a:t>‹#›</a:t>
            </a:fld>
            <a:endParaRPr lang="en-IN"/>
          </a:p>
        </p:txBody>
      </p:sp>
    </p:spTree>
    <p:extLst>
      <p:ext uri="{BB962C8B-B14F-4D97-AF65-F5344CB8AC3E}">
        <p14:creationId xmlns:p14="http://schemas.microsoft.com/office/powerpoint/2010/main" val="3348894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afOiy8N5g-4-MCV8oElSK8VbxYdnRkfF/view?usp=share_link"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8B6C6-BD70-CDAE-F9B2-41486635B998}"/>
              </a:ext>
            </a:extLst>
          </p:cNvPr>
          <p:cNvSpPr>
            <a:spLocks noGrp="1"/>
          </p:cNvSpPr>
          <p:nvPr>
            <p:ph type="ctrTitle"/>
          </p:nvPr>
        </p:nvSpPr>
        <p:spPr/>
        <p:txBody>
          <a:bodyPr>
            <a:normAutofit fontScale="90000"/>
          </a:bodyPr>
          <a:lstStyle/>
          <a:p>
            <a:r>
              <a:rPr lang="en-IN" dirty="0"/>
              <a:t>Cse4022</a:t>
            </a:r>
            <a:br>
              <a:rPr lang="en-IN" dirty="0"/>
            </a:br>
            <a:r>
              <a:rPr lang="en-IN" dirty="0"/>
              <a:t>natural language processing</a:t>
            </a:r>
            <a:br>
              <a:rPr lang="en-IN" dirty="0"/>
            </a:br>
            <a:r>
              <a:rPr lang="en-IN" dirty="0"/>
              <a:t>j comp </a:t>
            </a:r>
            <a:r>
              <a:rPr lang="en-IN"/>
              <a:t>review 3</a:t>
            </a:r>
            <a:endParaRPr lang="en-IN" dirty="0"/>
          </a:p>
        </p:txBody>
      </p:sp>
      <p:sp>
        <p:nvSpPr>
          <p:cNvPr id="3" name="Subtitle 2">
            <a:extLst>
              <a:ext uri="{FF2B5EF4-FFF2-40B4-BE49-F238E27FC236}">
                <a16:creationId xmlns:a16="http://schemas.microsoft.com/office/drawing/2014/main" id="{77265BD1-CA5C-7AE0-93FE-1C2B977935F9}"/>
              </a:ext>
            </a:extLst>
          </p:cNvPr>
          <p:cNvSpPr>
            <a:spLocks noGrp="1"/>
          </p:cNvSpPr>
          <p:nvPr>
            <p:ph type="subTitle" idx="1"/>
          </p:nvPr>
        </p:nvSpPr>
        <p:spPr/>
        <p:txBody>
          <a:bodyPr>
            <a:normAutofit fontScale="40000" lnSpcReduction="20000"/>
          </a:bodyPr>
          <a:lstStyle/>
          <a:p>
            <a:r>
              <a:rPr lang="en-IN" dirty="0"/>
              <a:t>Name:- </a:t>
            </a:r>
            <a:r>
              <a:rPr lang="en-IN" dirty="0" err="1"/>
              <a:t>uday</a:t>
            </a:r>
            <a:r>
              <a:rPr lang="en-IN" dirty="0"/>
              <a:t> </a:t>
            </a:r>
            <a:r>
              <a:rPr lang="en-IN" dirty="0" err="1"/>
              <a:t>singh</a:t>
            </a:r>
            <a:r>
              <a:rPr lang="en-IN" dirty="0"/>
              <a:t> </a:t>
            </a:r>
            <a:r>
              <a:rPr lang="en-IN" dirty="0" err="1"/>
              <a:t>shergill</a:t>
            </a:r>
            <a:endParaRPr lang="en-IN" dirty="0"/>
          </a:p>
          <a:p>
            <a:r>
              <a:rPr lang="en-IN" dirty="0"/>
              <a:t>Reg. no:- 20BCE1806</a:t>
            </a:r>
          </a:p>
          <a:p>
            <a:r>
              <a:rPr lang="en-IN" dirty="0"/>
              <a:t>Topic:- language detection using ML/NLP</a:t>
            </a:r>
          </a:p>
          <a:p>
            <a:pPr algn="l"/>
            <a:r>
              <a:rPr lang="en-IN" sz="3600" dirty="0"/>
              <a:t>Video link for presentation:- https://drive.google.com/file/d/1e-BafGQtKoYWf0aY-DGozk9FQtD-WYfB/view?usp=share_link</a:t>
            </a:r>
          </a:p>
          <a:p>
            <a:pPr algn="l"/>
            <a:endParaRPr lang="en-IN" dirty="0"/>
          </a:p>
        </p:txBody>
      </p:sp>
    </p:spTree>
    <p:extLst>
      <p:ext uri="{BB962C8B-B14F-4D97-AF65-F5344CB8AC3E}">
        <p14:creationId xmlns:p14="http://schemas.microsoft.com/office/powerpoint/2010/main" val="3387358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89F3-5598-A609-32C6-0CBEB742BD5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338A9C-5B79-CEE2-12A7-CBB0E328E38A}"/>
              </a:ext>
            </a:extLst>
          </p:cNvPr>
          <p:cNvSpPr>
            <a:spLocks noGrp="1"/>
          </p:cNvSpPr>
          <p:nvPr>
            <p:ph idx="1"/>
          </p:nvPr>
        </p:nvSpPr>
        <p:spPr/>
        <p:txBody>
          <a:bodyPr>
            <a:normAutofit/>
          </a:bodyPr>
          <a:lstStyle/>
          <a:p>
            <a:pPr algn="ctr"/>
            <a:endParaRPr lang="en-IN" sz="6600" dirty="0"/>
          </a:p>
          <a:p>
            <a:pPr algn="ctr"/>
            <a:endParaRPr lang="en-IN" sz="6600" dirty="0"/>
          </a:p>
          <a:p>
            <a:pPr algn="ctr"/>
            <a:r>
              <a:rPr lang="en-IN" sz="6600" dirty="0"/>
              <a:t>THANK YOU</a:t>
            </a:r>
          </a:p>
        </p:txBody>
      </p:sp>
    </p:spTree>
    <p:extLst>
      <p:ext uri="{BB962C8B-B14F-4D97-AF65-F5344CB8AC3E}">
        <p14:creationId xmlns:p14="http://schemas.microsoft.com/office/powerpoint/2010/main" val="2812350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77235-E819-E427-DBDD-CCD70FB67D48}"/>
              </a:ext>
            </a:extLst>
          </p:cNvPr>
          <p:cNvSpPr>
            <a:spLocks noGrp="1"/>
          </p:cNvSpPr>
          <p:nvPr>
            <p:ph type="title"/>
          </p:nvPr>
        </p:nvSpPr>
        <p:spPr/>
        <p:txBody>
          <a:bodyPr/>
          <a:lstStyle/>
          <a:p>
            <a:pPr algn="ctr"/>
            <a:r>
              <a:rPr lang="en-IN" b="1" u="sng" dirty="0"/>
              <a:t>INTRODUCTION</a:t>
            </a:r>
          </a:p>
        </p:txBody>
      </p:sp>
      <p:sp>
        <p:nvSpPr>
          <p:cNvPr id="3" name="Content Placeholder 2">
            <a:extLst>
              <a:ext uri="{FF2B5EF4-FFF2-40B4-BE49-F238E27FC236}">
                <a16:creationId xmlns:a16="http://schemas.microsoft.com/office/drawing/2014/main" id="{E5F51828-F2E4-1AA1-7E8F-CD47A8278678}"/>
              </a:ext>
            </a:extLst>
          </p:cNvPr>
          <p:cNvSpPr>
            <a:spLocks noGrp="1"/>
          </p:cNvSpPr>
          <p:nvPr>
            <p:ph idx="1"/>
          </p:nvPr>
        </p:nvSpPr>
        <p:spPr/>
        <p:txBody>
          <a:bodyPr>
            <a:normAutofit fontScale="85000" lnSpcReduction="10000"/>
          </a:bodyPr>
          <a:lstStyle/>
          <a:p>
            <a:r>
              <a:rPr lang="en-US" sz="2000" b="0" i="0" dirty="0">
                <a:solidFill>
                  <a:srgbClr val="212529"/>
                </a:solidFill>
                <a:effectLst/>
                <a:latin typeface="-apple-system"/>
              </a:rPr>
              <a:t>Speech recognition is a natural language processing task that requires identifying the language of a text or document. Using machine learning for speech recognition was a difficult task a few years ago due to the lack of much data on language, but now that data is readily available, several powerful machine learning models are already available.</a:t>
            </a:r>
          </a:p>
          <a:p>
            <a:r>
              <a:rPr lang="en-US" sz="2000" b="0" i="0" dirty="0">
                <a:solidFill>
                  <a:srgbClr val="212529"/>
                </a:solidFill>
                <a:effectLst/>
                <a:latin typeface="-apple-system"/>
              </a:rPr>
              <a:t>As humans, we can easily recognize the languages ​​we know. For example, I can easily recognize Hindi and English, but as an Indian I cannot recognize all Indian languages. Here you can use speech recognition tasks. Google Translate is he one of the most popular language translators in the world, used by so many people around the world. It also includes a machine learning model for language recognition, which you can use if you don’t know the language you want to translate.</a:t>
            </a:r>
          </a:p>
          <a:p>
            <a:r>
              <a:rPr lang="en-US" sz="2000" b="0" i="0" dirty="0">
                <a:solidFill>
                  <a:srgbClr val="212529"/>
                </a:solidFill>
                <a:effectLst/>
                <a:latin typeface="-apple-system"/>
              </a:rPr>
              <a:t>The most important part of training a speech recognition model is the data. The more data for each language, the better the real-time accuracy of the model. The dataset I’m using was collected by Kaggle and contains data on 22 common languages, 1000 sentences in each language, and a machine learning speech recognition model. </a:t>
            </a:r>
          </a:p>
          <a:p>
            <a:endParaRPr lang="en-IN" dirty="0"/>
          </a:p>
        </p:txBody>
      </p:sp>
    </p:spTree>
    <p:extLst>
      <p:ext uri="{BB962C8B-B14F-4D97-AF65-F5344CB8AC3E}">
        <p14:creationId xmlns:p14="http://schemas.microsoft.com/office/powerpoint/2010/main" val="1030255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C4AA2-0DD9-9B5F-AF77-3E79A4302861}"/>
              </a:ext>
            </a:extLst>
          </p:cNvPr>
          <p:cNvSpPr>
            <a:spLocks noGrp="1"/>
          </p:cNvSpPr>
          <p:nvPr>
            <p:ph type="title"/>
          </p:nvPr>
        </p:nvSpPr>
        <p:spPr/>
        <p:txBody>
          <a:bodyPr/>
          <a:lstStyle/>
          <a:p>
            <a:pPr algn="ctr"/>
            <a:r>
              <a:rPr lang="en-IN" b="1" u="sng" dirty="0"/>
              <a:t>DATASET</a:t>
            </a:r>
          </a:p>
        </p:txBody>
      </p:sp>
      <p:pic>
        <p:nvPicPr>
          <p:cNvPr id="5" name="Content Placeholder 4">
            <a:extLst>
              <a:ext uri="{FF2B5EF4-FFF2-40B4-BE49-F238E27FC236}">
                <a16:creationId xmlns:a16="http://schemas.microsoft.com/office/drawing/2014/main" id="{981DE7F7-28BE-6E3D-2755-2FE4BFAE9D17}"/>
              </a:ext>
            </a:extLst>
          </p:cNvPr>
          <p:cNvPicPr>
            <a:picLocks noGrp="1" noChangeAspect="1"/>
          </p:cNvPicPr>
          <p:nvPr>
            <p:ph idx="1"/>
          </p:nvPr>
        </p:nvPicPr>
        <p:blipFill>
          <a:blip r:embed="rId2"/>
          <a:stretch>
            <a:fillRect/>
          </a:stretch>
        </p:blipFill>
        <p:spPr>
          <a:xfrm>
            <a:off x="4589404" y="1572308"/>
            <a:ext cx="3013192" cy="2882550"/>
          </a:xfrm>
        </p:spPr>
      </p:pic>
      <p:sp>
        <p:nvSpPr>
          <p:cNvPr id="6" name="TextBox 5">
            <a:extLst>
              <a:ext uri="{FF2B5EF4-FFF2-40B4-BE49-F238E27FC236}">
                <a16:creationId xmlns:a16="http://schemas.microsoft.com/office/drawing/2014/main" id="{85C7CE86-363B-5E24-C1E7-31AA10521BC6}"/>
              </a:ext>
            </a:extLst>
          </p:cNvPr>
          <p:cNvSpPr txBox="1"/>
          <p:nvPr/>
        </p:nvSpPr>
        <p:spPr>
          <a:xfrm>
            <a:off x="2714625" y="5162550"/>
            <a:ext cx="6943725" cy="2031325"/>
          </a:xfrm>
          <a:prstGeom prst="rect">
            <a:avLst/>
          </a:prstGeom>
          <a:noFill/>
        </p:spPr>
        <p:txBody>
          <a:bodyPr wrap="square" rtlCol="0">
            <a:spAutoFit/>
          </a:bodyPr>
          <a:lstStyle/>
          <a:p>
            <a:r>
              <a:rPr lang="en-US" b="0" i="0" dirty="0">
                <a:solidFill>
                  <a:srgbClr val="212529"/>
                </a:solidFill>
                <a:effectLst/>
                <a:latin typeface="-apple-system"/>
              </a:rPr>
              <a:t>This dataset contains 22 languages ​​with 1000 sentences from each language. Since this is a highly balanced dataset with no missing values, we can say that this dataset is perfectly ready to be used for training machine learning models.</a:t>
            </a:r>
          </a:p>
          <a:p>
            <a:r>
              <a:rPr lang="en-US" dirty="0">
                <a:solidFill>
                  <a:srgbClr val="212529"/>
                </a:solidFill>
                <a:latin typeface="-apple-system"/>
              </a:rPr>
              <a:t>Link for dataset :- </a:t>
            </a:r>
            <a:r>
              <a:rPr lang="en-US" dirty="0">
                <a:solidFill>
                  <a:srgbClr val="212529"/>
                </a:solidFill>
                <a:latin typeface="-apple-system"/>
                <a:hlinkClick r:id="rId3"/>
              </a:rPr>
              <a:t>https://drive.google.com/file/d/1afOiy8N5g-4-MCV8oElSK8VbxYdnRkfF/view?usp=share_link</a:t>
            </a:r>
            <a:endParaRPr lang="en-US" dirty="0">
              <a:solidFill>
                <a:srgbClr val="212529"/>
              </a:solidFill>
              <a:latin typeface="-apple-system"/>
            </a:endParaRPr>
          </a:p>
          <a:p>
            <a:endParaRPr lang="en-IN" dirty="0"/>
          </a:p>
        </p:txBody>
      </p:sp>
    </p:spTree>
    <p:extLst>
      <p:ext uri="{BB962C8B-B14F-4D97-AF65-F5344CB8AC3E}">
        <p14:creationId xmlns:p14="http://schemas.microsoft.com/office/powerpoint/2010/main" val="1215060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137EB-7A61-5536-D774-FC6C52CBE8E7}"/>
              </a:ext>
            </a:extLst>
          </p:cNvPr>
          <p:cNvSpPr>
            <a:spLocks noGrp="1"/>
          </p:cNvSpPr>
          <p:nvPr>
            <p:ph type="title"/>
          </p:nvPr>
        </p:nvSpPr>
        <p:spPr/>
        <p:txBody>
          <a:bodyPr/>
          <a:lstStyle/>
          <a:p>
            <a:pPr algn="ctr"/>
            <a:r>
              <a:rPr lang="en-IN" dirty="0"/>
              <a:t> CODE FOR LANGUAGE DETECTION</a:t>
            </a:r>
          </a:p>
        </p:txBody>
      </p:sp>
      <p:sp>
        <p:nvSpPr>
          <p:cNvPr id="3" name="Content Placeholder 2">
            <a:extLst>
              <a:ext uri="{FF2B5EF4-FFF2-40B4-BE49-F238E27FC236}">
                <a16:creationId xmlns:a16="http://schemas.microsoft.com/office/drawing/2014/main" id="{A61F5806-3003-E17C-B1D9-452280EA7493}"/>
              </a:ext>
            </a:extLst>
          </p:cNvPr>
          <p:cNvSpPr>
            <a:spLocks noGrp="1"/>
          </p:cNvSpPr>
          <p:nvPr>
            <p:ph idx="1"/>
          </p:nvPr>
        </p:nvSpPr>
        <p:spPr>
          <a:xfrm>
            <a:off x="677334" y="1350964"/>
            <a:ext cx="8596668" cy="3880773"/>
          </a:xfrm>
        </p:spPr>
        <p:txBody>
          <a:bodyPr>
            <a:normAutofit fontScale="25000" lnSpcReduction="20000"/>
          </a:bodyPr>
          <a:lstStyle/>
          <a:p>
            <a:r>
              <a:rPr lang="en-IN" sz="4000" b="0" dirty="0">
                <a:solidFill>
                  <a:srgbClr val="AF00DB"/>
                </a:solidFill>
                <a:effectLst/>
                <a:latin typeface="Courier New" panose="02070309020205020404" pitchFamily="49" charset="0"/>
              </a:rPr>
              <a:t>import</a:t>
            </a:r>
            <a:r>
              <a:rPr lang="en-IN" sz="4000" b="0" dirty="0">
                <a:solidFill>
                  <a:srgbClr val="000000"/>
                </a:solidFill>
                <a:effectLst/>
                <a:latin typeface="Courier New" panose="02070309020205020404" pitchFamily="49" charset="0"/>
              </a:rPr>
              <a:t> pandas </a:t>
            </a:r>
            <a:r>
              <a:rPr lang="en-IN" sz="4000" b="0" dirty="0">
                <a:solidFill>
                  <a:srgbClr val="AF00DB"/>
                </a:solidFill>
                <a:effectLst/>
                <a:latin typeface="Courier New" panose="02070309020205020404" pitchFamily="49" charset="0"/>
              </a:rPr>
              <a:t>as</a:t>
            </a:r>
            <a:r>
              <a:rPr lang="en-IN" sz="4000" b="0" dirty="0">
                <a:solidFill>
                  <a:srgbClr val="000000"/>
                </a:solidFill>
                <a:effectLst/>
                <a:latin typeface="Courier New" panose="02070309020205020404" pitchFamily="49" charset="0"/>
              </a:rPr>
              <a:t> pd</a:t>
            </a:r>
          </a:p>
          <a:p>
            <a:r>
              <a:rPr lang="en-IN" sz="4000" b="0" dirty="0">
                <a:solidFill>
                  <a:srgbClr val="AF00DB"/>
                </a:solidFill>
                <a:effectLst/>
                <a:latin typeface="Courier New" panose="02070309020205020404" pitchFamily="49" charset="0"/>
              </a:rPr>
              <a:t>import</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numpy</a:t>
            </a:r>
            <a:r>
              <a:rPr lang="en-IN" sz="4000" b="0" dirty="0">
                <a:solidFill>
                  <a:srgbClr val="000000"/>
                </a:solidFill>
                <a:effectLst/>
                <a:latin typeface="Courier New" panose="02070309020205020404" pitchFamily="49" charset="0"/>
              </a:rPr>
              <a:t> </a:t>
            </a:r>
            <a:r>
              <a:rPr lang="en-IN" sz="4000" b="0" dirty="0">
                <a:solidFill>
                  <a:srgbClr val="AF00DB"/>
                </a:solidFill>
                <a:effectLst/>
                <a:latin typeface="Courier New" panose="02070309020205020404" pitchFamily="49" charset="0"/>
              </a:rPr>
              <a:t>as</a:t>
            </a:r>
            <a:r>
              <a:rPr lang="en-IN" sz="4000" b="0" dirty="0">
                <a:solidFill>
                  <a:srgbClr val="000000"/>
                </a:solidFill>
                <a:effectLst/>
                <a:latin typeface="Courier New" panose="02070309020205020404" pitchFamily="49" charset="0"/>
              </a:rPr>
              <a:t> np</a:t>
            </a:r>
          </a:p>
          <a:p>
            <a:r>
              <a:rPr lang="en-IN" sz="4000" b="0" dirty="0">
                <a:solidFill>
                  <a:srgbClr val="AF00DB"/>
                </a:solidFill>
                <a:effectLst/>
                <a:latin typeface="Courier New" panose="02070309020205020404" pitchFamily="49" charset="0"/>
              </a:rPr>
              <a:t>import</a:t>
            </a:r>
            <a:r>
              <a:rPr lang="en-IN" sz="4000" b="0" dirty="0">
                <a:solidFill>
                  <a:srgbClr val="000000"/>
                </a:solidFill>
                <a:effectLst/>
                <a:latin typeface="Courier New" panose="02070309020205020404" pitchFamily="49" charset="0"/>
              </a:rPr>
              <a:t> re</a:t>
            </a:r>
          </a:p>
          <a:p>
            <a:r>
              <a:rPr lang="en-IN" sz="4000" b="0" dirty="0">
                <a:solidFill>
                  <a:srgbClr val="AF00DB"/>
                </a:solidFill>
                <a:effectLst/>
                <a:latin typeface="Courier New" panose="02070309020205020404" pitchFamily="49" charset="0"/>
              </a:rPr>
              <a:t>import</a:t>
            </a:r>
            <a:r>
              <a:rPr lang="en-IN" sz="4000" b="0" dirty="0">
                <a:solidFill>
                  <a:srgbClr val="000000"/>
                </a:solidFill>
                <a:effectLst/>
                <a:latin typeface="Courier New" panose="02070309020205020404" pitchFamily="49" charset="0"/>
              </a:rPr>
              <a:t> seaborn </a:t>
            </a:r>
            <a:r>
              <a:rPr lang="en-IN" sz="4000" b="0" dirty="0">
                <a:solidFill>
                  <a:srgbClr val="AF00DB"/>
                </a:solidFill>
                <a:effectLst/>
                <a:latin typeface="Courier New" panose="02070309020205020404" pitchFamily="49" charset="0"/>
              </a:rPr>
              <a:t>as</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sns</a:t>
            </a:r>
            <a:endParaRPr lang="en-IN" sz="4000" b="0" dirty="0">
              <a:solidFill>
                <a:srgbClr val="000000"/>
              </a:solidFill>
              <a:effectLst/>
              <a:latin typeface="Courier New" panose="02070309020205020404" pitchFamily="49" charset="0"/>
            </a:endParaRPr>
          </a:p>
          <a:p>
            <a:r>
              <a:rPr lang="en-IN" sz="4000" b="0" dirty="0">
                <a:solidFill>
                  <a:srgbClr val="AF00DB"/>
                </a:solidFill>
                <a:effectLst/>
                <a:latin typeface="Courier New" panose="02070309020205020404" pitchFamily="49" charset="0"/>
              </a:rPr>
              <a:t>import</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matplotlib.pyplot</a:t>
            </a:r>
            <a:r>
              <a:rPr lang="en-IN" sz="4000" b="0" dirty="0">
                <a:solidFill>
                  <a:srgbClr val="000000"/>
                </a:solidFill>
                <a:effectLst/>
                <a:latin typeface="Courier New" panose="02070309020205020404" pitchFamily="49" charset="0"/>
              </a:rPr>
              <a:t> </a:t>
            </a:r>
            <a:r>
              <a:rPr lang="en-IN" sz="4000" b="0" dirty="0">
                <a:solidFill>
                  <a:srgbClr val="AF00DB"/>
                </a:solidFill>
                <a:effectLst/>
                <a:latin typeface="Courier New" panose="02070309020205020404" pitchFamily="49" charset="0"/>
              </a:rPr>
              <a:t>as</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plt</a:t>
            </a:r>
            <a:endParaRPr lang="en-IN" sz="4000" b="0" dirty="0">
              <a:solidFill>
                <a:srgbClr val="000000"/>
              </a:solidFill>
              <a:effectLst/>
              <a:latin typeface="Courier New" panose="02070309020205020404" pitchFamily="49" charset="0"/>
            </a:endParaRPr>
          </a:p>
          <a:p>
            <a:r>
              <a:rPr lang="en-IN" sz="4000" b="0" dirty="0">
                <a:solidFill>
                  <a:srgbClr val="AF00DB"/>
                </a:solidFill>
                <a:effectLst/>
                <a:latin typeface="Courier New" panose="02070309020205020404" pitchFamily="49" charset="0"/>
              </a:rPr>
              <a:t>import</a:t>
            </a:r>
            <a:r>
              <a:rPr lang="en-IN" sz="4000" b="0" dirty="0">
                <a:solidFill>
                  <a:srgbClr val="000000"/>
                </a:solidFill>
                <a:effectLst/>
                <a:latin typeface="Courier New" panose="02070309020205020404" pitchFamily="49" charset="0"/>
              </a:rPr>
              <a:t> warnings</a:t>
            </a:r>
          </a:p>
          <a:p>
            <a:r>
              <a:rPr lang="en-IN" sz="4000" b="0" dirty="0" err="1">
                <a:solidFill>
                  <a:srgbClr val="000000"/>
                </a:solidFill>
                <a:effectLst/>
                <a:latin typeface="Courier New" panose="02070309020205020404" pitchFamily="49" charset="0"/>
              </a:rPr>
              <a:t>warnings.simplefilter</a:t>
            </a:r>
            <a:r>
              <a:rPr lang="en-IN" sz="4000" b="0" dirty="0">
                <a:solidFill>
                  <a:srgbClr val="000000"/>
                </a:solidFill>
                <a:effectLst/>
                <a:latin typeface="Courier New" panose="02070309020205020404" pitchFamily="49" charset="0"/>
              </a:rPr>
              <a:t>(</a:t>
            </a:r>
            <a:r>
              <a:rPr lang="en-IN" sz="4000" b="0" dirty="0">
                <a:solidFill>
                  <a:srgbClr val="A31515"/>
                </a:solidFill>
                <a:effectLst/>
                <a:latin typeface="Courier New" panose="02070309020205020404" pitchFamily="49" charset="0"/>
              </a:rPr>
              <a:t>"ignore"</a:t>
            </a:r>
            <a:r>
              <a:rPr lang="en-IN" sz="4000" b="0" dirty="0">
                <a:solidFill>
                  <a:srgbClr val="000000"/>
                </a:solidFill>
                <a:effectLst/>
                <a:latin typeface="Courier New" panose="02070309020205020404" pitchFamily="49" charset="0"/>
              </a:rPr>
              <a:t>)</a:t>
            </a:r>
          </a:p>
          <a:p>
            <a:r>
              <a:rPr lang="en-IN" sz="4000" b="0" dirty="0">
                <a:solidFill>
                  <a:srgbClr val="008000"/>
                </a:solidFill>
                <a:effectLst/>
                <a:latin typeface="Courier New" panose="02070309020205020404" pitchFamily="49" charset="0"/>
              </a:rPr>
              <a:t># Loading the dataset</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data = </a:t>
            </a:r>
            <a:r>
              <a:rPr lang="en-IN" sz="4000" b="0" dirty="0" err="1">
                <a:solidFill>
                  <a:srgbClr val="000000"/>
                </a:solidFill>
                <a:effectLst/>
                <a:latin typeface="Courier New" panose="02070309020205020404" pitchFamily="49" charset="0"/>
              </a:rPr>
              <a:t>pd.read_csv</a:t>
            </a:r>
            <a:r>
              <a:rPr lang="en-IN" sz="4000" b="0" dirty="0">
                <a:solidFill>
                  <a:srgbClr val="000000"/>
                </a:solidFill>
                <a:effectLst/>
                <a:latin typeface="Courier New" panose="02070309020205020404" pitchFamily="49" charset="0"/>
              </a:rPr>
              <a:t>(</a:t>
            </a:r>
            <a:r>
              <a:rPr lang="en-IN" sz="4000" b="0" dirty="0">
                <a:solidFill>
                  <a:srgbClr val="A31515"/>
                </a:solidFill>
                <a:effectLst/>
                <a:latin typeface="Courier New" panose="02070309020205020404" pitchFamily="49" charset="0"/>
              </a:rPr>
              <a:t>"/content/drive/</a:t>
            </a:r>
            <a:r>
              <a:rPr lang="en-IN" sz="4000" b="0" dirty="0" err="1">
                <a:solidFill>
                  <a:srgbClr val="A31515"/>
                </a:solidFill>
                <a:effectLst/>
                <a:latin typeface="Courier New" panose="02070309020205020404" pitchFamily="49" charset="0"/>
              </a:rPr>
              <a:t>MyDrive</a:t>
            </a:r>
            <a:r>
              <a:rPr lang="en-IN" sz="4000" b="0" dirty="0">
                <a:solidFill>
                  <a:srgbClr val="A31515"/>
                </a:solidFill>
                <a:effectLst/>
                <a:latin typeface="Courier New" panose="02070309020205020404" pitchFamily="49" charset="0"/>
              </a:rPr>
              <a:t>/Language_Detection.csv"</a:t>
            </a:r>
            <a:r>
              <a:rPr lang="en-IN" sz="4000" b="0" dirty="0">
                <a:solidFill>
                  <a:srgbClr val="000000"/>
                </a:solidFill>
                <a:effectLst/>
                <a:latin typeface="Courier New" panose="02070309020205020404" pitchFamily="49" charset="0"/>
              </a:rPr>
              <a:t>)</a:t>
            </a:r>
          </a:p>
          <a:p>
            <a:r>
              <a:rPr lang="en-IN" sz="4000" b="0" dirty="0">
                <a:solidFill>
                  <a:srgbClr val="008000"/>
                </a:solidFill>
                <a:effectLst/>
                <a:latin typeface="Courier New" panose="02070309020205020404" pitchFamily="49" charset="0"/>
              </a:rPr>
              <a:t># value count for each language</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data[</a:t>
            </a:r>
            <a:r>
              <a:rPr lang="en-IN" sz="4000" b="0" dirty="0">
                <a:solidFill>
                  <a:srgbClr val="A31515"/>
                </a:solidFill>
                <a:effectLst/>
                <a:latin typeface="Courier New" panose="02070309020205020404" pitchFamily="49" charset="0"/>
              </a:rPr>
              <a:t>"Language"</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value_counts</a:t>
            </a:r>
            <a:r>
              <a:rPr lang="en-IN" sz="4000" b="0" dirty="0">
                <a:solidFill>
                  <a:srgbClr val="000000"/>
                </a:solidFill>
                <a:effectLst/>
                <a:latin typeface="Courier New" panose="02070309020205020404" pitchFamily="49" charset="0"/>
              </a:rPr>
              <a:t>()</a:t>
            </a:r>
          </a:p>
          <a:p>
            <a:r>
              <a:rPr lang="en-IN" sz="4000" b="0" dirty="0">
                <a:solidFill>
                  <a:srgbClr val="008000"/>
                </a:solidFill>
                <a:effectLst/>
                <a:latin typeface="Courier New" panose="02070309020205020404" pitchFamily="49" charset="0"/>
              </a:rPr>
              <a:t># separating the independent and dependant features</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X = data[</a:t>
            </a:r>
            <a:r>
              <a:rPr lang="en-IN" sz="4000" b="0" dirty="0">
                <a:solidFill>
                  <a:srgbClr val="A31515"/>
                </a:solidFill>
                <a:effectLst/>
                <a:latin typeface="Courier New" panose="02070309020205020404" pitchFamily="49" charset="0"/>
              </a:rPr>
              <a:t>"Text"</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y = data[</a:t>
            </a:r>
            <a:r>
              <a:rPr lang="en-IN" sz="4000" b="0" dirty="0">
                <a:solidFill>
                  <a:srgbClr val="A31515"/>
                </a:solidFill>
                <a:effectLst/>
                <a:latin typeface="Courier New" panose="02070309020205020404" pitchFamily="49" charset="0"/>
              </a:rPr>
              <a:t>"Language"</a:t>
            </a:r>
            <a:r>
              <a:rPr lang="en-IN" sz="4000" b="0" dirty="0">
                <a:solidFill>
                  <a:srgbClr val="000000"/>
                </a:solidFill>
                <a:effectLst/>
                <a:latin typeface="Courier New" panose="02070309020205020404" pitchFamily="49" charset="0"/>
              </a:rPr>
              <a:t>]</a:t>
            </a:r>
          </a:p>
          <a:p>
            <a:r>
              <a:rPr lang="en-IN" sz="4000" b="0" dirty="0">
                <a:solidFill>
                  <a:srgbClr val="008000"/>
                </a:solidFill>
                <a:effectLst/>
                <a:latin typeface="Courier New" panose="02070309020205020404" pitchFamily="49" charset="0"/>
              </a:rPr>
              <a:t># converting categorical variables to numerical</a:t>
            </a:r>
            <a:endParaRPr lang="en-IN" sz="4000" b="0" dirty="0">
              <a:solidFill>
                <a:srgbClr val="000000"/>
              </a:solidFill>
              <a:effectLst/>
              <a:latin typeface="Courier New" panose="02070309020205020404" pitchFamily="49" charset="0"/>
            </a:endParaRPr>
          </a:p>
          <a:p>
            <a:r>
              <a:rPr lang="en-IN" sz="4000" b="0" dirty="0">
                <a:solidFill>
                  <a:srgbClr val="AF00DB"/>
                </a:solidFill>
                <a:effectLst/>
                <a:latin typeface="Courier New" panose="02070309020205020404" pitchFamily="49" charset="0"/>
              </a:rPr>
              <a:t>from</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sklearn.preprocessing</a:t>
            </a:r>
            <a:r>
              <a:rPr lang="en-IN" sz="4000" b="0" dirty="0">
                <a:solidFill>
                  <a:srgbClr val="000000"/>
                </a:solidFill>
                <a:effectLst/>
                <a:latin typeface="Courier New" panose="02070309020205020404" pitchFamily="49" charset="0"/>
              </a:rPr>
              <a:t> </a:t>
            </a:r>
            <a:r>
              <a:rPr lang="en-IN" sz="4000" b="0" dirty="0">
                <a:solidFill>
                  <a:srgbClr val="AF00DB"/>
                </a:solidFill>
                <a:effectLst/>
                <a:latin typeface="Courier New" panose="02070309020205020404" pitchFamily="49" charset="0"/>
              </a:rPr>
              <a:t>import</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LabelEncoder</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le = </a:t>
            </a:r>
            <a:r>
              <a:rPr lang="en-IN" sz="4000" b="0" dirty="0" err="1">
                <a:solidFill>
                  <a:srgbClr val="000000"/>
                </a:solidFill>
                <a:effectLst/>
                <a:latin typeface="Courier New" panose="02070309020205020404" pitchFamily="49" charset="0"/>
              </a:rPr>
              <a:t>LabelEncoder</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y = </a:t>
            </a:r>
            <a:r>
              <a:rPr lang="en-IN" sz="4000" b="0" dirty="0" err="1">
                <a:solidFill>
                  <a:srgbClr val="000000"/>
                </a:solidFill>
                <a:effectLst/>
                <a:latin typeface="Courier New" panose="02070309020205020404" pitchFamily="49" charset="0"/>
              </a:rPr>
              <a:t>le.fit_transform</a:t>
            </a:r>
            <a:r>
              <a:rPr lang="en-IN" sz="4000" b="0" dirty="0">
                <a:solidFill>
                  <a:srgbClr val="000000"/>
                </a:solidFill>
                <a:effectLst/>
                <a:latin typeface="Courier New" panose="02070309020205020404" pitchFamily="49" charset="0"/>
              </a:rPr>
              <a:t>(y)</a:t>
            </a:r>
          </a:p>
          <a:p>
            <a:r>
              <a:rPr lang="en-IN" sz="4000" b="0" dirty="0">
                <a:solidFill>
                  <a:srgbClr val="008000"/>
                </a:solidFill>
                <a:effectLst/>
                <a:latin typeface="Courier New" panose="02070309020205020404" pitchFamily="49" charset="0"/>
              </a:rPr>
              <a:t># creating a list for appending the </a:t>
            </a:r>
            <a:r>
              <a:rPr lang="en-IN" sz="4000" b="0" dirty="0" err="1">
                <a:solidFill>
                  <a:srgbClr val="008000"/>
                </a:solidFill>
                <a:effectLst/>
                <a:latin typeface="Courier New" panose="02070309020205020404" pitchFamily="49" charset="0"/>
              </a:rPr>
              <a:t>preprocessed</a:t>
            </a:r>
            <a:r>
              <a:rPr lang="en-IN" sz="4000" b="0" dirty="0">
                <a:solidFill>
                  <a:srgbClr val="008000"/>
                </a:solidFill>
                <a:effectLst/>
                <a:latin typeface="Courier New" panose="02070309020205020404" pitchFamily="49" charset="0"/>
              </a:rPr>
              <a:t> text</a:t>
            </a:r>
            <a:endParaRPr lang="en-IN" sz="4000" b="0" dirty="0">
              <a:solidFill>
                <a:srgbClr val="000000"/>
              </a:solidFill>
              <a:effectLst/>
              <a:latin typeface="Courier New" panose="02070309020205020404" pitchFamily="49" charset="0"/>
            </a:endParaRPr>
          </a:p>
          <a:p>
            <a:r>
              <a:rPr lang="en-IN" sz="4000" b="0" dirty="0" err="1">
                <a:solidFill>
                  <a:srgbClr val="000000"/>
                </a:solidFill>
                <a:effectLst/>
                <a:latin typeface="Courier New" panose="02070309020205020404" pitchFamily="49" charset="0"/>
              </a:rPr>
              <a:t>data_list</a:t>
            </a:r>
            <a:r>
              <a:rPr lang="en-IN" sz="4000" b="0" dirty="0">
                <a:solidFill>
                  <a:srgbClr val="000000"/>
                </a:solidFill>
                <a:effectLst/>
                <a:latin typeface="Courier New" panose="02070309020205020404" pitchFamily="49" charset="0"/>
              </a:rPr>
              <a:t> = []</a:t>
            </a:r>
          </a:p>
          <a:p>
            <a:r>
              <a:rPr lang="en-IN" sz="4000" b="0" dirty="0">
                <a:solidFill>
                  <a:srgbClr val="008000"/>
                </a:solidFill>
                <a:effectLst/>
                <a:latin typeface="Courier New" panose="02070309020205020404" pitchFamily="49" charset="0"/>
              </a:rPr>
              <a:t># iterating through all the text</a:t>
            </a:r>
            <a:endParaRPr lang="en-IN" sz="4000" b="0" dirty="0">
              <a:solidFill>
                <a:srgbClr val="000000"/>
              </a:solidFill>
              <a:effectLst/>
              <a:latin typeface="Courier New" panose="02070309020205020404" pitchFamily="49" charset="0"/>
            </a:endParaRPr>
          </a:p>
          <a:p>
            <a:r>
              <a:rPr lang="en-IN" sz="4000" b="0" dirty="0">
                <a:solidFill>
                  <a:srgbClr val="AF00DB"/>
                </a:solidFill>
                <a:effectLst/>
                <a:latin typeface="Courier New" panose="02070309020205020404" pitchFamily="49" charset="0"/>
              </a:rPr>
              <a:t>for</a:t>
            </a:r>
            <a:r>
              <a:rPr lang="en-IN" sz="4000" b="0" dirty="0">
                <a:solidFill>
                  <a:srgbClr val="000000"/>
                </a:solidFill>
                <a:effectLst/>
                <a:latin typeface="Courier New" panose="02070309020205020404" pitchFamily="49" charset="0"/>
              </a:rPr>
              <a:t> text </a:t>
            </a:r>
            <a:r>
              <a:rPr lang="en-IN" sz="4000" b="0" dirty="0">
                <a:solidFill>
                  <a:srgbClr val="0000FF"/>
                </a:solidFill>
                <a:effectLst/>
                <a:latin typeface="Courier New" panose="02070309020205020404" pitchFamily="49" charset="0"/>
              </a:rPr>
              <a:t>in</a:t>
            </a:r>
            <a:r>
              <a:rPr lang="en-IN" sz="4000" b="0" dirty="0">
                <a:solidFill>
                  <a:srgbClr val="000000"/>
                </a:solidFill>
                <a:effectLst/>
                <a:latin typeface="Courier New" panose="02070309020205020404" pitchFamily="49" charset="0"/>
              </a:rPr>
              <a:t> X:</a:t>
            </a:r>
          </a:p>
          <a:p>
            <a:endParaRPr lang="en-IN" dirty="0"/>
          </a:p>
        </p:txBody>
      </p:sp>
    </p:spTree>
    <p:extLst>
      <p:ext uri="{BB962C8B-B14F-4D97-AF65-F5344CB8AC3E}">
        <p14:creationId xmlns:p14="http://schemas.microsoft.com/office/powerpoint/2010/main" val="2693483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3A73C-4CC8-9FFE-4FF5-782DA5054B9B}"/>
              </a:ext>
            </a:extLst>
          </p:cNvPr>
          <p:cNvSpPr>
            <a:spLocks noGrp="1"/>
          </p:cNvSpPr>
          <p:nvPr>
            <p:ph type="title"/>
          </p:nvPr>
        </p:nvSpPr>
        <p:spPr>
          <a:xfrm flipV="1">
            <a:off x="838200" y="314326"/>
            <a:ext cx="447675" cy="5080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E7F2B29-58D0-FA67-8090-FFE1FC991CA1}"/>
              </a:ext>
            </a:extLst>
          </p:cNvPr>
          <p:cNvSpPr>
            <a:spLocks noGrp="1"/>
          </p:cNvSpPr>
          <p:nvPr>
            <p:ph idx="1"/>
          </p:nvPr>
        </p:nvSpPr>
        <p:spPr>
          <a:xfrm>
            <a:off x="838200" y="933449"/>
            <a:ext cx="10515600" cy="5243513"/>
          </a:xfrm>
        </p:spPr>
        <p:txBody>
          <a:bodyPr>
            <a:normAutofit fontScale="25000" lnSpcReduction="20000"/>
          </a:bodyPr>
          <a:lstStyle/>
          <a:p>
            <a:pPr marL="0" indent="0">
              <a:buNone/>
            </a:pPr>
            <a:r>
              <a:rPr lang="en-IN" sz="4000" b="0" dirty="0">
                <a:solidFill>
                  <a:srgbClr val="008000"/>
                </a:solidFill>
                <a:effectLst/>
                <a:latin typeface="Courier New" panose="02070309020205020404" pitchFamily="49" charset="0"/>
              </a:rPr>
              <a:t># removing the symbols and numbers</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    text = </a:t>
            </a:r>
            <a:r>
              <a:rPr lang="en-IN" sz="4000" b="0" dirty="0" err="1">
                <a:solidFill>
                  <a:srgbClr val="000000"/>
                </a:solidFill>
                <a:effectLst/>
                <a:latin typeface="Courier New" panose="02070309020205020404" pitchFamily="49" charset="0"/>
              </a:rPr>
              <a:t>re.sub</a:t>
            </a:r>
            <a:r>
              <a:rPr lang="en-IN" sz="4000" b="0" dirty="0">
                <a:solidFill>
                  <a:srgbClr val="000000"/>
                </a:solidFill>
                <a:effectLst/>
                <a:latin typeface="Courier New" panose="02070309020205020404" pitchFamily="49" charset="0"/>
              </a:rPr>
              <a:t>(r</a:t>
            </a:r>
            <a:r>
              <a:rPr lang="en-IN" sz="4000" b="0" dirty="0">
                <a:solidFill>
                  <a:srgbClr val="A31515"/>
                </a:solidFill>
                <a:effectLst/>
                <a:latin typeface="Courier New" panose="02070309020205020404" pitchFamily="49" charset="0"/>
              </a:rPr>
              <a:t>'[!@#$(),n"%^*?:;~`0-9]'</a:t>
            </a:r>
            <a:r>
              <a:rPr lang="en-IN" sz="4000" b="0" dirty="0">
                <a:solidFill>
                  <a:srgbClr val="000000"/>
                </a:solidFill>
                <a:effectLst/>
                <a:latin typeface="Courier New" panose="02070309020205020404" pitchFamily="49" charset="0"/>
              </a:rPr>
              <a:t>, </a:t>
            </a:r>
            <a:r>
              <a:rPr lang="en-IN" sz="4000" b="0" dirty="0">
                <a:solidFill>
                  <a:srgbClr val="A31515"/>
                </a:solidFill>
                <a:effectLst/>
                <a:latin typeface="Courier New" panose="02070309020205020404" pitchFamily="49" charset="0"/>
              </a:rPr>
              <a:t>' '</a:t>
            </a:r>
            <a:r>
              <a:rPr lang="en-IN" sz="4000" b="0" dirty="0">
                <a:solidFill>
                  <a:srgbClr val="000000"/>
                </a:solidFill>
                <a:effectLst/>
                <a:latin typeface="Courier New" panose="02070309020205020404" pitchFamily="49" charset="0"/>
              </a:rPr>
              <a:t>, text)</a:t>
            </a:r>
          </a:p>
          <a:p>
            <a:r>
              <a:rPr lang="en-IN" sz="4000" b="0" dirty="0">
                <a:solidFill>
                  <a:srgbClr val="000000"/>
                </a:solidFill>
                <a:effectLst/>
                <a:latin typeface="Courier New" panose="02070309020205020404" pitchFamily="49" charset="0"/>
              </a:rPr>
              <a:t>    text = </a:t>
            </a:r>
            <a:r>
              <a:rPr lang="en-IN" sz="4000" b="0" dirty="0" err="1">
                <a:solidFill>
                  <a:srgbClr val="000000"/>
                </a:solidFill>
                <a:effectLst/>
                <a:latin typeface="Courier New" panose="02070309020205020404" pitchFamily="49" charset="0"/>
              </a:rPr>
              <a:t>re.sub</a:t>
            </a:r>
            <a:r>
              <a:rPr lang="en-IN" sz="4000" b="0" dirty="0">
                <a:solidFill>
                  <a:srgbClr val="000000"/>
                </a:solidFill>
                <a:effectLst/>
                <a:latin typeface="Courier New" panose="02070309020205020404" pitchFamily="49" charset="0"/>
              </a:rPr>
              <a:t>(r</a:t>
            </a:r>
            <a:r>
              <a:rPr lang="en-IN" sz="4000" b="0" dirty="0">
                <a:solidFill>
                  <a:srgbClr val="A31515"/>
                </a:solidFill>
                <a:effectLst/>
                <a:latin typeface="Courier New" panose="02070309020205020404" pitchFamily="49" charset="0"/>
              </a:rPr>
              <a:t>'[[]]'</a:t>
            </a:r>
            <a:r>
              <a:rPr lang="en-IN" sz="4000" b="0" dirty="0">
                <a:solidFill>
                  <a:srgbClr val="000000"/>
                </a:solidFill>
                <a:effectLst/>
                <a:latin typeface="Courier New" panose="02070309020205020404" pitchFamily="49" charset="0"/>
              </a:rPr>
              <a:t>, </a:t>
            </a:r>
            <a:r>
              <a:rPr lang="en-IN" sz="4000" b="0" dirty="0">
                <a:solidFill>
                  <a:srgbClr val="A31515"/>
                </a:solidFill>
                <a:effectLst/>
                <a:latin typeface="Courier New" panose="02070309020205020404" pitchFamily="49" charset="0"/>
              </a:rPr>
              <a:t>' '</a:t>
            </a:r>
            <a:r>
              <a:rPr lang="en-IN" sz="4000" b="0" dirty="0">
                <a:solidFill>
                  <a:srgbClr val="000000"/>
                </a:solidFill>
                <a:effectLst/>
                <a:latin typeface="Courier New" panose="02070309020205020404" pitchFamily="49" charset="0"/>
              </a:rPr>
              <a:t>, text)</a:t>
            </a:r>
          </a:p>
          <a:p>
            <a:r>
              <a:rPr lang="en-IN" sz="4000" b="0" dirty="0">
                <a:solidFill>
                  <a:srgbClr val="000000"/>
                </a:solidFill>
                <a:effectLst/>
                <a:latin typeface="Courier New" panose="02070309020205020404" pitchFamily="49" charset="0"/>
              </a:rPr>
              <a:t>    </a:t>
            </a:r>
            <a:r>
              <a:rPr lang="en-IN" sz="4000" b="0" dirty="0">
                <a:solidFill>
                  <a:srgbClr val="008000"/>
                </a:solidFill>
                <a:effectLst/>
                <a:latin typeface="Courier New" panose="02070309020205020404" pitchFamily="49" charset="0"/>
              </a:rPr>
              <a:t># converting the text to lower case</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    text = </a:t>
            </a:r>
            <a:r>
              <a:rPr lang="en-IN" sz="4000" b="0" dirty="0" err="1">
                <a:solidFill>
                  <a:srgbClr val="000000"/>
                </a:solidFill>
                <a:effectLst/>
                <a:latin typeface="Courier New" panose="02070309020205020404" pitchFamily="49" charset="0"/>
              </a:rPr>
              <a:t>text.lower</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008000"/>
                </a:solidFill>
                <a:effectLst/>
                <a:latin typeface="Courier New" panose="02070309020205020404" pitchFamily="49" charset="0"/>
              </a:rPr>
              <a:t># appending to </a:t>
            </a:r>
            <a:r>
              <a:rPr lang="en-IN" sz="4000" b="0" dirty="0" err="1">
                <a:solidFill>
                  <a:srgbClr val="008000"/>
                </a:solidFill>
                <a:effectLst/>
                <a:latin typeface="Courier New" panose="02070309020205020404" pitchFamily="49" charset="0"/>
              </a:rPr>
              <a:t>data_list</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data_list.append</a:t>
            </a:r>
            <a:r>
              <a:rPr lang="en-IN" sz="4000" b="0" dirty="0">
                <a:solidFill>
                  <a:srgbClr val="000000"/>
                </a:solidFill>
                <a:effectLst/>
                <a:latin typeface="Courier New" panose="02070309020205020404" pitchFamily="49" charset="0"/>
              </a:rPr>
              <a:t>(text)</a:t>
            </a:r>
          </a:p>
          <a:p>
            <a:r>
              <a:rPr lang="en-IN" sz="4000" b="0" dirty="0">
                <a:solidFill>
                  <a:srgbClr val="008000"/>
                </a:solidFill>
                <a:effectLst/>
                <a:latin typeface="Courier New" panose="02070309020205020404" pitchFamily="49" charset="0"/>
              </a:rPr>
              <a:t># creating bag of words using </a:t>
            </a:r>
            <a:r>
              <a:rPr lang="en-IN" sz="4000" b="0" dirty="0" err="1">
                <a:solidFill>
                  <a:srgbClr val="008000"/>
                </a:solidFill>
                <a:effectLst/>
                <a:latin typeface="Courier New" panose="02070309020205020404" pitchFamily="49" charset="0"/>
              </a:rPr>
              <a:t>countvectorizer</a:t>
            </a:r>
            <a:endParaRPr lang="en-IN" sz="4000" b="0" dirty="0">
              <a:solidFill>
                <a:srgbClr val="000000"/>
              </a:solidFill>
              <a:effectLst/>
              <a:latin typeface="Courier New" panose="02070309020205020404" pitchFamily="49" charset="0"/>
            </a:endParaRPr>
          </a:p>
          <a:p>
            <a:r>
              <a:rPr lang="en-IN" sz="4000" b="0" dirty="0">
                <a:solidFill>
                  <a:srgbClr val="AF00DB"/>
                </a:solidFill>
                <a:effectLst/>
                <a:latin typeface="Courier New" panose="02070309020205020404" pitchFamily="49" charset="0"/>
              </a:rPr>
              <a:t>from</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sklearn.feature_extraction.text</a:t>
            </a:r>
            <a:r>
              <a:rPr lang="en-IN" sz="4000" b="0" dirty="0">
                <a:solidFill>
                  <a:srgbClr val="000000"/>
                </a:solidFill>
                <a:effectLst/>
                <a:latin typeface="Courier New" panose="02070309020205020404" pitchFamily="49" charset="0"/>
              </a:rPr>
              <a:t> </a:t>
            </a:r>
            <a:r>
              <a:rPr lang="en-IN" sz="4000" b="0" dirty="0">
                <a:solidFill>
                  <a:srgbClr val="AF00DB"/>
                </a:solidFill>
                <a:effectLst/>
                <a:latin typeface="Courier New" panose="02070309020205020404" pitchFamily="49" charset="0"/>
              </a:rPr>
              <a:t>import</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CountVectorizer</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cv = </a:t>
            </a:r>
            <a:r>
              <a:rPr lang="en-IN" sz="4000" b="0" dirty="0" err="1">
                <a:solidFill>
                  <a:srgbClr val="000000"/>
                </a:solidFill>
                <a:effectLst/>
                <a:latin typeface="Courier New" panose="02070309020205020404" pitchFamily="49" charset="0"/>
              </a:rPr>
              <a:t>CountVectorizer</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X = </a:t>
            </a:r>
            <a:r>
              <a:rPr lang="en-IN" sz="4000" b="0" dirty="0" err="1">
                <a:solidFill>
                  <a:srgbClr val="000000"/>
                </a:solidFill>
                <a:effectLst/>
                <a:latin typeface="Courier New" panose="02070309020205020404" pitchFamily="49" charset="0"/>
              </a:rPr>
              <a:t>cv.fit_transform</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data_list</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toarray</a:t>
            </a:r>
            <a:r>
              <a:rPr lang="en-IN" sz="4000" b="0" dirty="0">
                <a:solidFill>
                  <a:srgbClr val="000000"/>
                </a:solidFill>
                <a:effectLst/>
                <a:latin typeface="Courier New" panose="02070309020205020404" pitchFamily="49" charset="0"/>
              </a:rPr>
              <a:t>()</a:t>
            </a:r>
          </a:p>
          <a:p>
            <a:r>
              <a:rPr lang="en-IN" sz="4000" b="0" dirty="0">
                <a:solidFill>
                  <a:srgbClr val="008000"/>
                </a:solidFill>
                <a:effectLst/>
                <a:latin typeface="Courier New" panose="02070309020205020404" pitchFamily="49" charset="0"/>
              </a:rPr>
              <a:t>#train test splitting</a:t>
            </a:r>
            <a:endParaRPr lang="en-IN" sz="4000" b="0" dirty="0">
              <a:solidFill>
                <a:srgbClr val="000000"/>
              </a:solidFill>
              <a:effectLst/>
              <a:latin typeface="Courier New" panose="02070309020205020404" pitchFamily="49" charset="0"/>
            </a:endParaRPr>
          </a:p>
          <a:p>
            <a:r>
              <a:rPr lang="en-IN" sz="4000" b="0" dirty="0">
                <a:solidFill>
                  <a:srgbClr val="AF00DB"/>
                </a:solidFill>
                <a:effectLst/>
                <a:latin typeface="Courier New" panose="02070309020205020404" pitchFamily="49" charset="0"/>
              </a:rPr>
              <a:t>from</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sklearn.model_selection</a:t>
            </a:r>
            <a:r>
              <a:rPr lang="en-IN" sz="4000" b="0" dirty="0">
                <a:solidFill>
                  <a:srgbClr val="000000"/>
                </a:solidFill>
                <a:effectLst/>
                <a:latin typeface="Courier New" panose="02070309020205020404" pitchFamily="49" charset="0"/>
              </a:rPr>
              <a:t> </a:t>
            </a:r>
            <a:r>
              <a:rPr lang="en-IN" sz="4000" b="0" dirty="0">
                <a:solidFill>
                  <a:srgbClr val="AF00DB"/>
                </a:solidFill>
                <a:effectLst/>
                <a:latin typeface="Courier New" panose="02070309020205020404" pitchFamily="49" charset="0"/>
              </a:rPr>
              <a:t>import</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train_test_split</a:t>
            </a:r>
            <a:endParaRPr lang="en-IN" sz="4000" b="0" dirty="0">
              <a:solidFill>
                <a:srgbClr val="000000"/>
              </a:solidFill>
              <a:effectLst/>
              <a:latin typeface="Courier New" panose="02070309020205020404" pitchFamily="49" charset="0"/>
            </a:endParaRPr>
          </a:p>
          <a:p>
            <a:r>
              <a:rPr lang="en-IN" sz="4000" b="0" dirty="0" err="1">
                <a:solidFill>
                  <a:srgbClr val="000000"/>
                </a:solidFill>
                <a:effectLst/>
                <a:latin typeface="Courier New" panose="02070309020205020404" pitchFamily="49" charset="0"/>
              </a:rPr>
              <a:t>x_train</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x_test</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y_train</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y_test</a:t>
            </a:r>
            <a:r>
              <a:rPr lang="en-IN" sz="4000" b="0" dirty="0">
                <a:solidFill>
                  <a:srgbClr val="000000"/>
                </a:solidFill>
                <a:effectLst/>
                <a:latin typeface="Courier New" panose="02070309020205020404" pitchFamily="49" charset="0"/>
              </a:rPr>
              <a:t> = </a:t>
            </a:r>
            <a:r>
              <a:rPr lang="en-IN" sz="4000" b="0" dirty="0" err="1">
                <a:solidFill>
                  <a:srgbClr val="000000"/>
                </a:solidFill>
                <a:effectLst/>
                <a:latin typeface="Courier New" panose="02070309020205020404" pitchFamily="49" charset="0"/>
              </a:rPr>
              <a:t>train_test_split</a:t>
            </a:r>
            <a:r>
              <a:rPr lang="en-IN" sz="4000" b="0" dirty="0">
                <a:solidFill>
                  <a:srgbClr val="000000"/>
                </a:solidFill>
                <a:effectLst/>
                <a:latin typeface="Courier New" panose="02070309020205020404" pitchFamily="49" charset="0"/>
              </a:rPr>
              <a:t>(X, y, </a:t>
            </a:r>
            <a:r>
              <a:rPr lang="en-IN" sz="4000" b="0" dirty="0" err="1">
                <a:solidFill>
                  <a:srgbClr val="000000"/>
                </a:solidFill>
                <a:effectLst/>
                <a:latin typeface="Courier New" panose="02070309020205020404" pitchFamily="49" charset="0"/>
              </a:rPr>
              <a:t>test_size</a:t>
            </a:r>
            <a:r>
              <a:rPr lang="en-IN" sz="4000" b="0" dirty="0">
                <a:solidFill>
                  <a:srgbClr val="000000"/>
                </a:solidFill>
                <a:effectLst/>
                <a:latin typeface="Courier New" panose="02070309020205020404" pitchFamily="49" charset="0"/>
              </a:rPr>
              <a:t> = </a:t>
            </a:r>
            <a:r>
              <a:rPr lang="en-IN" sz="4000" b="0" dirty="0">
                <a:solidFill>
                  <a:srgbClr val="098156"/>
                </a:solidFill>
                <a:effectLst/>
                <a:latin typeface="Courier New" panose="02070309020205020404" pitchFamily="49" charset="0"/>
              </a:rPr>
              <a:t>0.20</a:t>
            </a:r>
            <a:r>
              <a:rPr lang="en-IN" sz="4000" b="0" dirty="0">
                <a:solidFill>
                  <a:srgbClr val="000000"/>
                </a:solidFill>
                <a:effectLst/>
                <a:latin typeface="Courier New" panose="02070309020205020404" pitchFamily="49" charset="0"/>
              </a:rPr>
              <a:t>)</a:t>
            </a:r>
          </a:p>
          <a:p>
            <a:r>
              <a:rPr lang="en-IN" sz="4000" b="0" dirty="0">
                <a:solidFill>
                  <a:srgbClr val="008000"/>
                </a:solidFill>
                <a:effectLst/>
                <a:latin typeface="Courier New" panose="02070309020205020404" pitchFamily="49" charset="0"/>
              </a:rPr>
              <a:t>#model creation and prediction</a:t>
            </a:r>
            <a:endParaRPr lang="en-IN" sz="4000" b="0" dirty="0">
              <a:solidFill>
                <a:srgbClr val="000000"/>
              </a:solidFill>
              <a:effectLst/>
              <a:latin typeface="Courier New" panose="02070309020205020404" pitchFamily="49" charset="0"/>
            </a:endParaRPr>
          </a:p>
          <a:p>
            <a:r>
              <a:rPr lang="en-IN" sz="4000" b="0" dirty="0">
                <a:solidFill>
                  <a:srgbClr val="AF00DB"/>
                </a:solidFill>
                <a:effectLst/>
                <a:latin typeface="Courier New" panose="02070309020205020404" pitchFamily="49" charset="0"/>
              </a:rPr>
              <a:t>from</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sklearn.naive_bayes</a:t>
            </a:r>
            <a:r>
              <a:rPr lang="en-IN" sz="4000" b="0" dirty="0">
                <a:solidFill>
                  <a:srgbClr val="000000"/>
                </a:solidFill>
                <a:effectLst/>
                <a:latin typeface="Courier New" panose="02070309020205020404" pitchFamily="49" charset="0"/>
              </a:rPr>
              <a:t> </a:t>
            </a:r>
            <a:r>
              <a:rPr lang="en-IN" sz="4000" b="0" dirty="0">
                <a:solidFill>
                  <a:srgbClr val="AF00DB"/>
                </a:solidFill>
                <a:effectLst/>
                <a:latin typeface="Courier New" panose="02070309020205020404" pitchFamily="49" charset="0"/>
              </a:rPr>
              <a:t>import</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MultinomialNB</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model = </a:t>
            </a:r>
            <a:r>
              <a:rPr lang="en-IN" sz="4000" b="0" dirty="0" err="1">
                <a:solidFill>
                  <a:srgbClr val="000000"/>
                </a:solidFill>
                <a:effectLst/>
                <a:latin typeface="Courier New" panose="02070309020205020404" pitchFamily="49" charset="0"/>
              </a:rPr>
              <a:t>MultinomialNB</a:t>
            </a:r>
            <a:r>
              <a:rPr lang="en-IN" sz="4000" b="0" dirty="0">
                <a:solidFill>
                  <a:srgbClr val="000000"/>
                </a:solidFill>
                <a:effectLst/>
                <a:latin typeface="Courier New" panose="02070309020205020404" pitchFamily="49" charset="0"/>
              </a:rPr>
              <a:t>()</a:t>
            </a:r>
          </a:p>
          <a:p>
            <a:r>
              <a:rPr lang="en-IN" sz="4000" b="0" dirty="0" err="1">
                <a:solidFill>
                  <a:srgbClr val="000000"/>
                </a:solidFill>
                <a:effectLst/>
                <a:latin typeface="Courier New" panose="02070309020205020404" pitchFamily="49" charset="0"/>
              </a:rPr>
              <a:t>model.fit</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x_train</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y_train</a:t>
            </a:r>
            <a:r>
              <a:rPr lang="en-IN" sz="4000" b="0" dirty="0">
                <a:solidFill>
                  <a:srgbClr val="000000"/>
                </a:solidFill>
                <a:effectLst/>
                <a:latin typeface="Courier New" panose="02070309020205020404" pitchFamily="49" charset="0"/>
              </a:rPr>
              <a:t>)</a:t>
            </a:r>
          </a:p>
          <a:p>
            <a:r>
              <a:rPr lang="en-IN" sz="4000" b="0" dirty="0">
                <a:solidFill>
                  <a:srgbClr val="008000"/>
                </a:solidFill>
                <a:effectLst/>
                <a:latin typeface="Courier New" panose="02070309020205020404" pitchFamily="49" charset="0"/>
              </a:rPr>
              <a:t># prediction </a:t>
            </a:r>
            <a:endParaRPr lang="en-IN" sz="4000" b="0" dirty="0">
              <a:solidFill>
                <a:srgbClr val="000000"/>
              </a:solidFill>
              <a:effectLst/>
              <a:latin typeface="Courier New" panose="02070309020205020404" pitchFamily="49" charset="0"/>
            </a:endParaRPr>
          </a:p>
          <a:p>
            <a:r>
              <a:rPr lang="en-IN" sz="4000" b="0" dirty="0" err="1">
                <a:solidFill>
                  <a:srgbClr val="000000"/>
                </a:solidFill>
                <a:effectLst/>
                <a:latin typeface="Courier New" panose="02070309020205020404" pitchFamily="49" charset="0"/>
              </a:rPr>
              <a:t>y_pred</a:t>
            </a:r>
            <a:r>
              <a:rPr lang="en-IN" sz="4000" b="0" dirty="0">
                <a:solidFill>
                  <a:srgbClr val="000000"/>
                </a:solidFill>
                <a:effectLst/>
                <a:latin typeface="Courier New" panose="02070309020205020404" pitchFamily="49" charset="0"/>
              </a:rPr>
              <a:t> = </a:t>
            </a:r>
            <a:r>
              <a:rPr lang="en-IN" sz="4000" b="0" dirty="0" err="1">
                <a:solidFill>
                  <a:srgbClr val="000000"/>
                </a:solidFill>
                <a:effectLst/>
                <a:latin typeface="Courier New" panose="02070309020205020404" pitchFamily="49" charset="0"/>
              </a:rPr>
              <a:t>model.predict</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x_test</a:t>
            </a:r>
            <a:r>
              <a:rPr lang="en-IN" sz="4000" b="0" dirty="0">
                <a:solidFill>
                  <a:srgbClr val="000000"/>
                </a:solidFill>
                <a:effectLst/>
                <a:latin typeface="Courier New" panose="02070309020205020404" pitchFamily="49" charset="0"/>
              </a:rPr>
              <a:t>)</a:t>
            </a:r>
          </a:p>
          <a:p>
            <a:r>
              <a:rPr lang="en-IN" sz="4000" b="0" dirty="0">
                <a:solidFill>
                  <a:srgbClr val="008000"/>
                </a:solidFill>
                <a:effectLst/>
                <a:latin typeface="Courier New" panose="02070309020205020404" pitchFamily="49" charset="0"/>
              </a:rPr>
              <a:t># model evaluation</a:t>
            </a:r>
            <a:endParaRPr lang="en-IN" sz="4000" b="0" dirty="0">
              <a:solidFill>
                <a:srgbClr val="000000"/>
              </a:solidFill>
              <a:effectLst/>
              <a:latin typeface="Courier New" panose="02070309020205020404" pitchFamily="49" charset="0"/>
            </a:endParaRPr>
          </a:p>
          <a:p>
            <a:r>
              <a:rPr lang="en-IN" sz="4000" b="0" dirty="0">
                <a:solidFill>
                  <a:srgbClr val="AF00DB"/>
                </a:solidFill>
                <a:effectLst/>
                <a:latin typeface="Courier New" panose="02070309020205020404" pitchFamily="49" charset="0"/>
              </a:rPr>
              <a:t>from</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sklearn.metrics</a:t>
            </a:r>
            <a:r>
              <a:rPr lang="en-IN" sz="4000" b="0" dirty="0">
                <a:solidFill>
                  <a:srgbClr val="000000"/>
                </a:solidFill>
                <a:effectLst/>
                <a:latin typeface="Courier New" panose="02070309020205020404" pitchFamily="49" charset="0"/>
              </a:rPr>
              <a:t> </a:t>
            </a:r>
            <a:r>
              <a:rPr lang="en-IN" sz="4000" b="0" dirty="0">
                <a:solidFill>
                  <a:srgbClr val="AF00DB"/>
                </a:solidFill>
                <a:effectLst/>
                <a:latin typeface="Courier New" panose="02070309020205020404" pitchFamily="49" charset="0"/>
              </a:rPr>
              <a:t>import</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accuracy_score</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confusion_matrix</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ac = </a:t>
            </a:r>
            <a:r>
              <a:rPr lang="en-IN" sz="4000" b="0" dirty="0" err="1">
                <a:solidFill>
                  <a:srgbClr val="000000"/>
                </a:solidFill>
                <a:effectLst/>
                <a:latin typeface="Courier New" panose="02070309020205020404" pitchFamily="49" charset="0"/>
              </a:rPr>
              <a:t>accuracy_score</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y_test</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y_pred</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cm = </a:t>
            </a:r>
            <a:r>
              <a:rPr lang="en-IN" sz="4000" b="0" dirty="0" err="1">
                <a:solidFill>
                  <a:srgbClr val="000000"/>
                </a:solidFill>
                <a:effectLst/>
                <a:latin typeface="Courier New" panose="02070309020205020404" pitchFamily="49" charset="0"/>
              </a:rPr>
              <a:t>confusion_matrix</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y_test</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y_pred</a:t>
            </a:r>
            <a:r>
              <a:rPr lang="en-IN" sz="4000" b="0" dirty="0">
                <a:solidFill>
                  <a:srgbClr val="000000"/>
                </a:solidFill>
                <a:effectLst/>
                <a:latin typeface="Courier New" panose="02070309020205020404" pitchFamily="49" charset="0"/>
              </a:rPr>
              <a:t>)</a:t>
            </a:r>
          </a:p>
          <a:p>
            <a:r>
              <a:rPr lang="en-IN" sz="4000" b="0" dirty="0">
                <a:solidFill>
                  <a:srgbClr val="008000"/>
                </a:solidFill>
                <a:effectLst/>
                <a:latin typeface="Courier New" panose="02070309020205020404" pitchFamily="49" charset="0"/>
              </a:rPr>
              <a:t># visualising the confusion matrix</a:t>
            </a:r>
            <a:endParaRPr lang="en-IN" sz="4000" b="0" dirty="0">
              <a:solidFill>
                <a:srgbClr val="000000"/>
              </a:solidFill>
              <a:effectLst/>
              <a:latin typeface="Courier New" panose="02070309020205020404" pitchFamily="49" charset="0"/>
            </a:endParaRPr>
          </a:p>
          <a:p>
            <a:r>
              <a:rPr lang="en-IN" sz="4000" b="0" dirty="0" err="1">
                <a:solidFill>
                  <a:srgbClr val="000000"/>
                </a:solidFill>
                <a:effectLst/>
                <a:latin typeface="Courier New" panose="02070309020205020404" pitchFamily="49" charset="0"/>
              </a:rPr>
              <a:t>plt.figure</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figsize</a:t>
            </a:r>
            <a:r>
              <a:rPr lang="en-IN" sz="4000" b="0" dirty="0">
                <a:solidFill>
                  <a:srgbClr val="000000"/>
                </a:solidFill>
                <a:effectLst/>
                <a:latin typeface="Courier New" panose="02070309020205020404" pitchFamily="49" charset="0"/>
              </a:rPr>
              <a:t>=(</a:t>
            </a:r>
            <a:r>
              <a:rPr lang="en-IN" sz="4000" b="0" dirty="0">
                <a:solidFill>
                  <a:srgbClr val="098156"/>
                </a:solidFill>
                <a:effectLst/>
                <a:latin typeface="Courier New" panose="02070309020205020404" pitchFamily="49" charset="0"/>
              </a:rPr>
              <a:t>15</a:t>
            </a:r>
            <a:r>
              <a:rPr lang="en-IN" sz="4000" b="0" dirty="0">
                <a:solidFill>
                  <a:srgbClr val="000000"/>
                </a:solidFill>
                <a:effectLst/>
                <a:latin typeface="Courier New" panose="02070309020205020404" pitchFamily="49" charset="0"/>
              </a:rPr>
              <a:t>,</a:t>
            </a:r>
            <a:r>
              <a:rPr lang="en-IN" sz="4000" b="0" dirty="0">
                <a:solidFill>
                  <a:srgbClr val="098156"/>
                </a:solidFill>
                <a:effectLst/>
                <a:latin typeface="Courier New" panose="02070309020205020404" pitchFamily="49" charset="0"/>
              </a:rPr>
              <a:t>10</a:t>
            </a:r>
            <a:r>
              <a:rPr lang="en-IN" sz="4000" b="0" dirty="0">
                <a:solidFill>
                  <a:srgbClr val="000000"/>
                </a:solidFill>
                <a:effectLst/>
                <a:latin typeface="Courier New" panose="02070309020205020404" pitchFamily="49" charset="0"/>
              </a:rPr>
              <a:t>))</a:t>
            </a:r>
          </a:p>
          <a:p>
            <a:r>
              <a:rPr lang="en-IN" sz="4000" b="0" dirty="0" err="1">
                <a:solidFill>
                  <a:srgbClr val="000000"/>
                </a:solidFill>
                <a:effectLst/>
                <a:latin typeface="Courier New" panose="02070309020205020404" pitchFamily="49" charset="0"/>
              </a:rPr>
              <a:t>sns.heatmap</a:t>
            </a:r>
            <a:r>
              <a:rPr lang="en-IN" sz="4000" b="0" dirty="0">
                <a:solidFill>
                  <a:srgbClr val="000000"/>
                </a:solidFill>
                <a:effectLst/>
                <a:latin typeface="Courier New" panose="02070309020205020404" pitchFamily="49" charset="0"/>
              </a:rPr>
              <a:t>(cm, </a:t>
            </a:r>
            <a:r>
              <a:rPr lang="en-IN" sz="4000" b="0" dirty="0" err="1">
                <a:solidFill>
                  <a:srgbClr val="000000"/>
                </a:solidFill>
                <a:effectLst/>
                <a:latin typeface="Courier New" panose="02070309020205020404" pitchFamily="49" charset="0"/>
              </a:rPr>
              <a:t>annot</a:t>
            </a:r>
            <a:r>
              <a:rPr lang="en-IN" sz="4000" b="0" dirty="0">
                <a:solidFill>
                  <a:srgbClr val="000000"/>
                </a:solidFill>
                <a:effectLst/>
                <a:latin typeface="Courier New" panose="02070309020205020404" pitchFamily="49" charset="0"/>
              </a:rPr>
              <a:t> = </a:t>
            </a:r>
            <a:r>
              <a:rPr lang="en-IN" sz="4000" b="0" dirty="0">
                <a:solidFill>
                  <a:srgbClr val="0000FF"/>
                </a:solidFill>
                <a:effectLst/>
                <a:latin typeface="Courier New" panose="02070309020205020404" pitchFamily="49" charset="0"/>
              </a:rPr>
              <a:t>True</a:t>
            </a:r>
            <a:r>
              <a:rPr lang="en-IN" sz="4000" b="0" dirty="0">
                <a:solidFill>
                  <a:srgbClr val="000000"/>
                </a:solidFill>
                <a:effectLst/>
                <a:latin typeface="Courier New" panose="02070309020205020404" pitchFamily="49" charset="0"/>
              </a:rPr>
              <a:t>)</a:t>
            </a:r>
          </a:p>
          <a:p>
            <a:endParaRPr lang="en-IN" dirty="0"/>
          </a:p>
        </p:txBody>
      </p:sp>
    </p:spTree>
    <p:extLst>
      <p:ext uri="{BB962C8B-B14F-4D97-AF65-F5344CB8AC3E}">
        <p14:creationId xmlns:p14="http://schemas.microsoft.com/office/powerpoint/2010/main" val="4289931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07D8B-740F-B8DB-C45D-4F0FC37DD8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112F9C-9DF8-A7CF-54DD-C1EBEEE94770}"/>
              </a:ext>
            </a:extLst>
          </p:cNvPr>
          <p:cNvSpPr>
            <a:spLocks noGrp="1"/>
          </p:cNvSpPr>
          <p:nvPr>
            <p:ph idx="1"/>
          </p:nvPr>
        </p:nvSpPr>
        <p:spPr/>
        <p:txBody>
          <a:bodyPr>
            <a:normAutofit fontScale="47500" lnSpcReduction="20000"/>
          </a:bodyPr>
          <a:lstStyle/>
          <a:p>
            <a:r>
              <a:rPr lang="en-IN" b="0" dirty="0" err="1">
                <a:solidFill>
                  <a:srgbClr val="000000"/>
                </a:solidFill>
                <a:effectLst/>
                <a:latin typeface="Courier New" panose="02070309020205020404" pitchFamily="49" charset="0"/>
              </a:rPr>
              <a:t>plt.show</a:t>
            </a:r>
            <a:r>
              <a:rPr lang="en-IN" b="0" dirty="0">
                <a:solidFill>
                  <a:srgbClr val="000000"/>
                </a:solidFill>
                <a:effectLst/>
                <a:latin typeface="Courier New" panose="02070309020205020404" pitchFamily="49" charset="0"/>
              </a:rPr>
              <a:t>()</a:t>
            </a:r>
          </a:p>
          <a:p>
            <a:r>
              <a:rPr lang="en-IN" b="0" dirty="0">
                <a:solidFill>
                  <a:srgbClr val="008000"/>
                </a:solidFill>
                <a:effectLst/>
                <a:latin typeface="Courier New" panose="02070309020205020404" pitchFamily="49" charset="0"/>
              </a:rPr>
              <a:t># function for predicting language</a:t>
            </a:r>
            <a:endParaRPr lang="en-IN" b="0" dirty="0">
              <a:solidFill>
                <a:srgbClr val="000000"/>
              </a:solidFill>
              <a:effectLst/>
              <a:latin typeface="Courier New" panose="02070309020205020404" pitchFamily="49" charset="0"/>
            </a:endParaRPr>
          </a:p>
          <a:p>
            <a:r>
              <a:rPr lang="en-IN" b="0" dirty="0">
                <a:solidFill>
                  <a:srgbClr val="0000FF"/>
                </a:solidFill>
                <a:effectLst/>
                <a:latin typeface="Courier New" panose="02070309020205020404" pitchFamily="49" charset="0"/>
              </a:rPr>
              <a:t>def</a:t>
            </a: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predict</a:t>
            </a:r>
            <a:r>
              <a:rPr lang="en-IN" b="0" dirty="0">
                <a:solidFill>
                  <a:srgbClr val="000000"/>
                </a:solidFill>
                <a:effectLst/>
                <a:latin typeface="Courier New" panose="02070309020205020404" pitchFamily="49" charset="0"/>
              </a:rPr>
              <a:t>(</a:t>
            </a:r>
            <a:r>
              <a:rPr lang="en-IN" b="0" dirty="0">
                <a:solidFill>
                  <a:srgbClr val="001080"/>
                </a:solidFill>
                <a:effectLst/>
                <a:latin typeface="Courier New" panose="02070309020205020404" pitchFamily="49" charset="0"/>
              </a:rPr>
              <a:t>text</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x = </a:t>
            </a:r>
            <a:r>
              <a:rPr lang="en-IN" b="0" dirty="0" err="1">
                <a:solidFill>
                  <a:srgbClr val="000000"/>
                </a:solidFill>
                <a:effectLst/>
                <a:latin typeface="Courier New" panose="02070309020205020404" pitchFamily="49" charset="0"/>
              </a:rPr>
              <a:t>cv.transform</a:t>
            </a:r>
            <a:r>
              <a:rPr lang="en-IN" b="0" dirty="0">
                <a:solidFill>
                  <a:srgbClr val="000000"/>
                </a:solidFill>
                <a:effectLst/>
                <a:latin typeface="Courier New" panose="02070309020205020404" pitchFamily="49" charset="0"/>
              </a:rPr>
              <a:t>([text]).</a:t>
            </a:r>
            <a:r>
              <a:rPr lang="en-IN" b="0" dirty="0" err="1">
                <a:solidFill>
                  <a:srgbClr val="000000"/>
                </a:solidFill>
                <a:effectLst/>
                <a:latin typeface="Courier New" panose="02070309020205020404" pitchFamily="49" charset="0"/>
              </a:rPr>
              <a:t>toarray</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lang = </a:t>
            </a:r>
            <a:r>
              <a:rPr lang="en-IN" b="0" dirty="0" err="1">
                <a:solidFill>
                  <a:srgbClr val="000000"/>
                </a:solidFill>
                <a:effectLst/>
                <a:latin typeface="Courier New" panose="02070309020205020404" pitchFamily="49" charset="0"/>
              </a:rPr>
              <a:t>model.predict</a:t>
            </a:r>
            <a:r>
              <a:rPr lang="en-IN" b="0" dirty="0">
                <a:solidFill>
                  <a:srgbClr val="000000"/>
                </a:solidFill>
                <a:effectLst/>
                <a:latin typeface="Courier New" panose="02070309020205020404" pitchFamily="49" charset="0"/>
              </a:rPr>
              <a:t>(x)</a:t>
            </a:r>
          </a:p>
          <a:p>
            <a:r>
              <a:rPr lang="en-IN" b="0" dirty="0">
                <a:solidFill>
                  <a:srgbClr val="000000"/>
                </a:solidFill>
                <a:effectLst/>
                <a:latin typeface="Courier New" panose="02070309020205020404" pitchFamily="49" charset="0"/>
              </a:rPr>
              <a:t>    lang = </a:t>
            </a:r>
            <a:r>
              <a:rPr lang="en-IN" b="0" dirty="0" err="1">
                <a:solidFill>
                  <a:srgbClr val="000000"/>
                </a:solidFill>
                <a:effectLst/>
                <a:latin typeface="Courier New" panose="02070309020205020404" pitchFamily="49" charset="0"/>
              </a:rPr>
              <a:t>le.inverse_transform</a:t>
            </a:r>
            <a:r>
              <a:rPr lang="en-IN" b="0" dirty="0">
                <a:solidFill>
                  <a:srgbClr val="000000"/>
                </a:solidFill>
                <a:effectLst/>
                <a:latin typeface="Courier New" panose="02070309020205020404" pitchFamily="49" charset="0"/>
              </a:rPr>
              <a:t>(lang)</a:t>
            </a:r>
          </a:p>
          <a:p>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"The </a:t>
            </a:r>
            <a:r>
              <a:rPr lang="en-IN" b="0" dirty="0" err="1">
                <a:solidFill>
                  <a:srgbClr val="A31515"/>
                </a:solidFill>
                <a:effectLst/>
                <a:latin typeface="Courier New" panose="02070309020205020404" pitchFamily="49" charset="0"/>
              </a:rPr>
              <a:t>langauge</a:t>
            </a:r>
            <a:r>
              <a:rPr lang="en-IN" b="0" dirty="0">
                <a:solidFill>
                  <a:srgbClr val="A31515"/>
                </a:solidFill>
                <a:effectLst/>
                <a:latin typeface="Courier New" panose="02070309020205020404" pitchFamily="49" charset="0"/>
              </a:rPr>
              <a:t> is </a:t>
            </a:r>
            <a:r>
              <a:rPr lang="en-IN" b="0" dirty="0" err="1">
                <a:solidFill>
                  <a:srgbClr val="A31515"/>
                </a:solidFill>
                <a:effectLst/>
                <a:latin typeface="Courier New" panose="02070309020205020404" pitchFamily="49" charset="0"/>
              </a:rPr>
              <a:t>in"</a:t>
            </a:r>
            <a:r>
              <a:rPr lang="en-IN" b="0" dirty="0" err="1">
                <a:solidFill>
                  <a:srgbClr val="000000"/>
                </a:solidFill>
                <a:effectLst/>
                <a:latin typeface="Courier New" panose="02070309020205020404" pitchFamily="49" charset="0"/>
              </a:rPr>
              <a:t>,lang</a:t>
            </a:r>
            <a:r>
              <a:rPr lang="en-IN" b="0" dirty="0">
                <a:solidFill>
                  <a:srgbClr val="000000"/>
                </a:solidFill>
                <a:effectLst/>
                <a:latin typeface="Courier New" panose="02070309020205020404" pitchFamily="49" charset="0"/>
              </a:rPr>
              <a:t>[</a:t>
            </a:r>
            <a:r>
              <a:rPr lang="en-IN" b="0" dirty="0">
                <a:solidFill>
                  <a:srgbClr val="098156"/>
                </a:solidFill>
                <a:effectLst/>
                <a:latin typeface="Courier New" panose="02070309020205020404" pitchFamily="49" charset="0"/>
              </a:rPr>
              <a:t>0</a:t>
            </a:r>
            <a:r>
              <a:rPr lang="en-IN" b="0" dirty="0">
                <a:solidFill>
                  <a:srgbClr val="000000"/>
                </a:solidFill>
                <a:effectLst/>
                <a:latin typeface="Courier New" panose="02070309020205020404" pitchFamily="49" charset="0"/>
              </a:rPr>
              <a:t>])</a:t>
            </a:r>
          </a:p>
          <a:p>
            <a:br>
              <a:rPr lang="en-IN" b="0" dirty="0">
                <a:solidFill>
                  <a:srgbClr val="000000"/>
                </a:solidFill>
                <a:effectLst/>
                <a:latin typeface="Courier New" panose="02070309020205020404" pitchFamily="49" charset="0"/>
              </a:rPr>
            </a:br>
            <a:r>
              <a:rPr lang="en-IN" b="0" dirty="0">
                <a:solidFill>
                  <a:srgbClr val="000000"/>
                </a:solidFill>
                <a:effectLst/>
                <a:latin typeface="Courier New" panose="02070309020205020404" pitchFamily="49" charset="0"/>
              </a:rPr>
              <a:t>predict(</a:t>
            </a:r>
            <a:r>
              <a:rPr lang="en-IN" b="0" dirty="0">
                <a:solidFill>
                  <a:srgbClr val="A31515"/>
                </a:solidFill>
                <a:effectLst/>
                <a:latin typeface="Courier New" panose="02070309020205020404" pitchFamily="49" charset="0"/>
              </a:rPr>
              <a:t>"My name is Uday Singh Shergill and this is my NLP project."</a:t>
            </a:r>
            <a:r>
              <a:rPr lang="en-IN" b="0" dirty="0">
                <a:solidFill>
                  <a:srgbClr val="000000"/>
                </a:solidFill>
                <a:effectLst/>
                <a:latin typeface="Courier New" panose="02070309020205020404" pitchFamily="49" charset="0"/>
              </a:rPr>
              <a:t>)</a:t>
            </a:r>
          </a:p>
          <a:p>
            <a:br>
              <a:rPr lang="en-IN" b="0" dirty="0">
                <a:solidFill>
                  <a:srgbClr val="000000"/>
                </a:solidFill>
                <a:effectLst/>
                <a:latin typeface="Courier New" panose="02070309020205020404" pitchFamily="49" charset="0"/>
              </a:rPr>
            </a:br>
            <a:r>
              <a:rPr lang="en-IN" b="0" dirty="0">
                <a:solidFill>
                  <a:srgbClr val="000000"/>
                </a:solidFill>
                <a:effectLst/>
                <a:latin typeface="Courier New" panose="02070309020205020404" pitchFamily="49" charset="0"/>
              </a:rPr>
              <a:t>predict(</a:t>
            </a:r>
            <a:r>
              <a:rPr lang="en-IN" b="0" dirty="0">
                <a:solidFill>
                  <a:srgbClr val="A31515"/>
                </a:solidFill>
                <a:effectLst/>
                <a:latin typeface="Courier New" panose="02070309020205020404" pitchFamily="49" charset="0"/>
              </a:rPr>
              <a:t>"Je </a:t>
            </a:r>
            <a:r>
              <a:rPr lang="en-IN" b="0" dirty="0" err="1">
                <a:solidFill>
                  <a:srgbClr val="A31515"/>
                </a:solidFill>
                <a:effectLst/>
                <a:latin typeface="Courier New" panose="02070309020205020404" pitchFamily="49" charset="0"/>
              </a:rPr>
              <a:t>m’appelle</a:t>
            </a:r>
            <a:r>
              <a:rPr lang="en-IN" b="0" dirty="0">
                <a:solidFill>
                  <a:srgbClr val="A31515"/>
                </a:solidFill>
                <a:effectLst/>
                <a:latin typeface="Courier New" panose="02070309020205020404" pitchFamily="49" charset="0"/>
              </a:rPr>
              <a:t> Uday Singh Shergill et </a:t>
            </a:r>
            <a:r>
              <a:rPr lang="en-IN" b="0" dirty="0" err="1">
                <a:solidFill>
                  <a:srgbClr val="A31515"/>
                </a:solidFill>
                <a:effectLst/>
                <a:latin typeface="Courier New" panose="02070309020205020404" pitchFamily="49" charset="0"/>
              </a:rPr>
              <a:t>voici</a:t>
            </a:r>
            <a:r>
              <a:rPr lang="en-IN" b="0" dirty="0">
                <a:solidFill>
                  <a:srgbClr val="A31515"/>
                </a:solidFill>
                <a:effectLst/>
                <a:latin typeface="Courier New" panose="02070309020205020404" pitchFamily="49" charset="0"/>
              </a:rPr>
              <a:t> </a:t>
            </a:r>
            <a:r>
              <a:rPr lang="en-IN" b="0" dirty="0" err="1">
                <a:solidFill>
                  <a:srgbClr val="A31515"/>
                </a:solidFill>
                <a:effectLst/>
                <a:latin typeface="Courier New" panose="02070309020205020404" pitchFamily="49" charset="0"/>
              </a:rPr>
              <a:t>mon</a:t>
            </a:r>
            <a:r>
              <a:rPr lang="en-IN" b="0" dirty="0">
                <a:solidFill>
                  <a:srgbClr val="A31515"/>
                </a:solidFill>
                <a:effectLst/>
                <a:latin typeface="Courier New" panose="02070309020205020404" pitchFamily="49" charset="0"/>
              </a:rPr>
              <a:t> </a:t>
            </a:r>
            <a:r>
              <a:rPr lang="en-IN" b="0" dirty="0" err="1">
                <a:solidFill>
                  <a:srgbClr val="A31515"/>
                </a:solidFill>
                <a:effectLst/>
                <a:latin typeface="Courier New" panose="02070309020205020404" pitchFamily="49" charset="0"/>
              </a:rPr>
              <a:t>projet</a:t>
            </a:r>
            <a:r>
              <a:rPr lang="en-IN" b="0" dirty="0">
                <a:solidFill>
                  <a:srgbClr val="A31515"/>
                </a:solidFill>
                <a:effectLst/>
                <a:latin typeface="Courier New" panose="02070309020205020404" pitchFamily="49" charset="0"/>
              </a:rPr>
              <a:t> NLP."</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predict(</a:t>
            </a:r>
            <a:r>
              <a:rPr lang="en-IN" b="0" dirty="0">
                <a:solidFill>
                  <a:srgbClr val="A31515"/>
                </a:solidFill>
                <a:effectLst/>
                <a:latin typeface="Courier New" panose="02070309020205020404" pitchFamily="49" charset="0"/>
              </a:rPr>
              <a:t>"</a:t>
            </a:r>
            <a:r>
              <a:rPr lang="ar-AE" b="0" dirty="0">
                <a:solidFill>
                  <a:srgbClr val="A31515"/>
                </a:solidFill>
                <a:effectLst/>
                <a:latin typeface="Courier New" panose="02070309020205020404" pitchFamily="49" charset="0"/>
              </a:rPr>
              <a:t>اسمي عدي سينغ شيرجيل وهذا هو مشروع البرمجة اللغوية العصبية الخاص بي"</a:t>
            </a:r>
            <a:r>
              <a:rPr lang="ar-AE" b="0" dirty="0">
                <a:solidFill>
                  <a:srgbClr val="000000"/>
                </a:solidFill>
                <a:effectLst/>
                <a:latin typeface="Courier New" panose="02070309020205020404" pitchFamily="49" charset="0"/>
              </a:rPr>
              <a:t>)</a:t>
            </a:r>
          </a:p>
          <a:p>
            <a:br>
              <a:rPr lang="ar-AE" b="0" dirty="0">
                <a:solidFill>
                  <a:srgbClr val="000000"/>
                </a:solidFill>
                <a:effectLst/>
                <a:latin typeface="Courier New" panose="02070309020205020404" pitchFamily="49" charset="0"/>
              </a:rPr>
            </a:br>
            <a:r>
              <a:rPr lang="en-IN" b="0" dirty="0">
                <a:solidFill>
                  <a:srgbClr val="000000"/>
                </a:solidFill>
                <a:effectLst/>
                <a:latin typeface="Courier New" panose="02070309020205020404" pitchFamily="49" charset="0"/>
              </a:rPr>
              <a:t>predict(</a:t>
            </a:r>
            <a:r>
              <a:rPr lang="en-IN" b="0" dirty="0">
                <a:solidFill>
                  <a:srgbClr val="A31515"/>
                </a:solidFill>
                <a:effectLst/>
                <a:latin typeface="Courier New" panose="02070309020205020404" pitchFamily="49" charset="0"/>
              </a:rPr>
              <a:t>"Mi </a:t>
            </a:r>
            <a:r>
              <a:rPr lang="en-IN" b="0" dirty="0" err="1">
                <a:solidFill>
                  <a:srgbClr val="A31515"/>
                </a:solidFill>
                <a:effectLst/>
                <a:latin typeface="Courier New" panose="02070309020205020404" pitchFamily="49" charset="0"/>
              </a:rPr>
              <a:t>nombre</a:t>
            </a:r>
            <a:r>
              <a:rPr lang="en-IN" b="0" dirty="0">
                <a:solidFill>
                  <a:srgbClr val="A31515"/>
                </a:solidFill>
                <a:effectLst/>
                <a:latin typeface="Courier New" panose="02070309020205020404" pitchFamily="49" charset="0"/>
              </a:rPr>
              <a:t> es Uday Singh Shergill y </a:t>
            </a:r>
            <a:r>
              <a:rPr lang="en-IN" b="0" dirty="0" err="1">
                <a:solidFill>
                  <a:srgbClr val="A31515"/>
                </a:solidFill>
                <a:effectLst/>
                <a:latin typeface="Courier New" panose="02070309020205020404" pitchFamily="49" charset="0"/>
              </a:rPr>
              <a:t>este</a:t>
            </a:r>
            <a:r>
              <a:rPr lang="en-IN" b="0" dirty="0">
                <a:solidFill>
                  <a:srgbClr val="A31515"/>
                </a:solidFill>
                <a:effectLst/>
                <a:latin typeface="Courier New" panose="02070309020205020404" pitchFamily="49" charset="0"/>
              </a:rPr>
              <a:t> es mi </a:t>
            </a:r>
            <a:r>
              <a:rPr lang="en-IN" b="0" dirty="0" err="1">
                <a:solidFill>
                  <a:srgbClr val="A31515"/>
                </a:solidFill>
                <a:effectLst/>
                <a:latin typeface="Courier New" panose="02070309020205020404" pitchFamily="49" charset="0"/>
              </a:rPr>
              <a:t>proyecto</a:t>
            </a:r>
            <a:r>
              <a:rPr lang="en-IN" b="0" dirty="0">
                <a:solidFill>
                  <a:srgbClr val="A31515"/>
                </a:solidFill>
                <a:effectLst/>
                <a:latin typeface="Courier New" panose="02070309020205020404" pitchFamily="49" charset="0"/>
              </a:rPr>
              <a:t> de PNL"</a:t>
            </a:r>
            <a:r>
              <a:rPr lang="en-IN" b="0" dirty="0">
                <a:solidFill>
                  <a:srgbClr val="000000"/>
                </a:solidFill>
                <a:effectLst/>
                <a:latin typeface="Courier New" panose="02070309020205020404" pitchFamily="49" charset="0"/>
              </a:rPr>
              <a:t>)</a:t>
            </a:r>
          </a:p>
          <a:p>
            <a:br>
              <a:rPr lang="en-IN" b="0" dirty="0">
                <a:solidFill>
                  <a:srgbClr val="000000"/>
                </a:solidFill>
                <a:effectLst/>
                <a:latin typeface="Courier New" panose="02070309020205020404" pitchFamily="49" charset="0"/>
              </a:rPr>
            </a:br>
            <a:r>
              <a:rPr lang="en-IN" b="0" dirty="0">
                <a:solidFill>
                  <a:srgbClr val="000000"/>
                </a:solidFill>
                <a:effectLst/>
                <a:latin typeface="Courier New" panose="02070309020205020404" pitchFamily="49" charset="0"/>
              </a:rPr>
              <a:t>predict(</a:t>
            </a:r>
            <a:r>
              <a:rPr lang="en-IN" b="0" dirty="0">
                <a:solidFill>
                  <a:srgbClr val="A31515"/>
                </a:solidFill>
                <a:effectLst/>
                <a:latin typeface="Courier New" panose="02070309020205020404" pitchFamily="49" charset="0"/>
              </a:rPr>
              <a:t>"</a:t>
            </a:r>
            <a:r>
              <a:rPr lang="ml-IN" b="0" dirty="0">
                <a:solidFill>
                  <a:srgbClr val="A31515"/>
                </a:solidFill>
                <a:effectLst/>
                <a:latin typeface="Courier New" panose="02070309020205020404" pitchFamily="49" charset="0"/>
              </a:rPr>
              <a:t>എന്റെ പേര് ഉദയ് സിംഗ് ഷെർഗിൽ, ഇത് എന്റെ എൻഎൽപി പ്രോജക്റ്റ്."</a:t>
            </a:r>
            <a:r>
              <a:rPr lang="ml-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predict(</a:t>
            </a:r>
            <a:r>
              <a:rPr lang="en-IN" b="0" dirty="0">
                <a:solidFill>
                  <a:srgbClr val="A31515"/>
                </a:solidFill>
                <a:effectLst/>
                <a:latin typeface="Courier New" panose="02070309020205020404" pitchFamily="49" charset="0"/>
              </a:rPr>
              <a:t>"</a:t>
            </a:r>
            <a:r>
              <a:rPr lang="az-Cyrl-AZ" b="0" dirty="0">
                <a:solidFill>
                  <a:srgbClr val="A31515"/>
                </a:solidFill>
                <a:effectLst/>
                <a:latin typeface="Courier New" panose="02070309020205020404" pitchFamily="49" charset="0"/>
              </a:rPr>
              <a:t>Меня зовут Удай Сингх Шергилл, и это мой НЛП-проект."</a:t>
            </a:r>
            <a:r>
              <a:rPr lang="az-Cyrl-AZ"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predict(</a:t>
            </a:r>
            <a:r>
              <a:rPr lang="en-IN" b="0" dirty="0">
                <a:solidFill>
                  <a:srgbClr val="A31515"/>
                </a:solidFill>
                <a:effectLst/>
                <a:latin typeface="Courier New" panose="02070309020205020404" pitchFamily="49" charset="0"/>
              </a:rPr>
              <a:t>"</a:t>
            </a:r>
            <a:r>
              <a:rPr lang="hi-IN" b="0" dirty="0">
                <a:solidFill>
                  <a:srgbClr val="A31515"/>
                </a:solidFill>
                <a:effectLst/>
                <a:latin typeface="Courier New" panose="02070309020205020404" pitchFamily="49" charset="0"/>
              </a:rPr>
              <a:t>मेरा नाम उदय सिंह शेरगिल है और यह मेरा एनएलपी प्रोजेक्ट है।"</a:t>
            </a:r>
            <a:r>
              <a:rPr lang="hi-IN" b="0" dirty="0">
                <a:solidFill>
                  <a:srgbClr val="000000"/>
                </a:solidFill>
                <a:effectLst/>
                <a:latin typeface="Courier New" panose="02070309020205020404" pitchFamily="49" charset="0"/>
              </a:rPr>
              <a:t>)</a:t>
            </a:r>
          </a:p>
          <a:p>
            <a:endParaRPr lang="en-IN" dirty="0"/>
          </a:p>
        </p:txBody>
      </p:sp>
    </p:spTree>
    <p:extLst>
      <p:ext uri="{BB962C8B-B14F-4D97-AF65-F5344CB8AC3E}">
        <p14:creationId xmlns:p14="http://schemas.microsoft.com/office/powerpoint/2010/main" val="4102772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4CA2-6CFB-1C0E-C18B-77E37AA94C0A}"/>
              </a:ext>
            </a:extLst>
          </p:cNvPr>
          <p:cNvSpPr>
            <a:spLocks noGrp="1"/>
          </p:cNvSpPr>
          <p:nvPr>
            <p:ph type="title"/>
          </p:nvPr>
        </p:nvSpPr>
        <p:spPr/>
        <p:txBody>
          <a:bodyPr/>
          <a:lstStyle/>
          <a:p>
            <a:pPr algn="ctr"/>
            <a:r>
              <a:rPr lang="en-IN" dirty="0"/>
              <a:t>OUTPUT</a:t>
            </a:r>
          </a:p>
        </p:txBody>
      </p:sp>
      <p:pic>
        <p:nvPicPr>
          <p:cNvPr id="5" name="Content Placeholder 4">
            <a:extLst>
              <a:ext uri="{FF2B5EF4-FFF2-40B4-BE49-F238E27FC236}">
                <a16:creationId xmlns:a16="http://schemas.microsoft.com/office/drawing/2014/main" id="{193FBCB4-DA19-F03A-B99D-6C75A30FEB97}"/>
              </a:ext>
            </a:extLst>
          </p:cNvPr>
          <p:cNvPicPr>
            <a:picLocks noGrp="1" noChangeAspect="1"/>
          </p:cNvPicPr>
          <p:nvPr>
            <p:ph idx="1"/>
          </p:nvPr>
        </p:nvPicPr>
        <p:blipFill>
          <a:blip r:embed="rId2"/>
          <a:stretch>
            <a:fillRect/>
          </a:stretch>
        </p:blipFill>
        <p:spPr>
          <a:xfrm>
            <a:off x="2749816" y="2160588"/>
            <a:ext cx="4452405" cy="3881437"/>
          </a:xfrm>
        </p:spPr>
      </p:pic>
    </p:spTree>
    <p:extLst>
      <p:ext uri="{BB962C8B-B14F-4D97-AF65-F5344CB8AC3E}">
        <p14:creationId xmlns:p14="http://schemas.microsoft.com/office/powerpoint/2010/main" val="676454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FD3C6-89DF-2E0A-2AA9-8CB23C5918E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93B3AA6-E5BC-FEB6-9FA0-4D3572923D87}"/>
              </a:ext>
            </a:extLst>
          </p:cNvPr>
          <p:cNvPicPr>
            <a:picLocks noGrp="1" noChangeAspect="1"/>
          </p:cNvPicPr>
          <p:nvPr>
            <p:ph idx="1"/>
          </p:nvPr>
        </p:nvPicPr>
        <p:blipFill>
          <a:blip r:embed="rId2"/>
          <a:stretch>
            <a:fillRect/>
          </a:stretch>
        </p:blipFill>
        <p:spPr>
          <a:xfrm>
            <a:off x="2229503" y="3434522"/>
            <a:ext cx="5493032" cy="1333569"/>
          </a:xfrm>
        </p:spPr>
      </p:pic>
    </p:spTree>
    <p:extLst>
      <p:ext uri="{BB962C8B-B14F-4D97-AF65-F5344CB8AC3E}">
        <p14:creationId xmlns:p14="http://schemas.microsoft.com/office/powerpoint/2010/main" val="1884212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3E7B1-8F08-12FD-90EC-32E1F17BBEE1}"/>
              </a:ext>
            </a:extLst>
          </p:cNvPr>
          <p:cNvSpPr>
            <a:spLocks noGrp="1"/>
          </p:cNvSpPr>
          <p:nvPr>
            <p:ph type="title"/>
          </p:nvPr>
        </p:nvSpPr>
        <p:spPr/>
        <p:txBody>
          <a:bodyPr/>
          <a:lstStyle/>
          <a:p>
            <a:pPr algn="ctr"/>
            <a:r>
              <a:rPr lang="en-IN" dirty="0"/>
              <a:t>FUTURE WORK</a:t>
            </a:r>
          </a:p>
        </p:txBody>
      </p:sp>
      <p:sp>
        <p:nvSpPr>
          <p:cNvPr id="3" name="Content Placeholder 2">
            <a:extLst>
              <a:ext uri="{FF2B5EF4-FFF2-40B4-BE49-F238E27FC236}">
                <a16:creationId xmlns:a16="http://schemas.microsoft.com/office/drawing/2014/main" id="{DC86ED2A-2BA5-F159-94BD-070FB29ABDC9}"/>
              </a:ext>
            </a:extLst>
          </p:cNvPr>
          <p:cNvSpPr>
            <a:spLocks noGrp="1"/>
          </p:cNvSpPr>
          <p:nvPr>
            <p:ph idx="1"/>
          </p:nvPr>
        </p:nvSpPr>
        <p:spPr/>
        <p:txBody>
          <a:bodyPr/>
          <a:lstStyle/>
          <a:p>
            <a:r>
              <a:rPr lang="en-IN" dirty="0"/>
              <a:t>APART FROM THE DATASET, WE CAN ALSO ADD THE CODE WHICH WILL HELP IN TRANSLATING THE SENTENCE FROM ONE LANGUAGE TO ANOTHER.</a:t>
            </a:r>
          </a:p>
        </p:txBody>
      </p:sp>
    </p:spTree>
    <p:extLst>
      <p:ext uri="{BB962C8B-B14F-4D97-AF65-F5344CB8AC3E}">
        <p14:creationId xmlns:p14="http://schemas.microsoft.com/office/powerpoint/2010/main" val="18149699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2564</TotalTime>
  <Words>927</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Courier New</vt:lpstr>
      <vt:lpstr>Trebuchet MS</vt:lpstr>
      <vt:lpstr>Wingdings 3</vt:lpstr>
      <vt:lpstr>Facet</vt:lpstr>
      <vt:lpstr>Cse4022 natural language processing j comp review 3</vt:lpstr>
      <vt:lpstr>INTRODUCTION</vt:lpstr>
      <vt:lpstr>DATASET</vt:lpstr>
      <vt:lpstr> CODE FOR LANGUAGE DETECTION</vt:lpstr>
      <vt:lpstr>PowerPoint Presentation</vt:lpstr>
      <vt:lpstr>PowerPoint Presentation</vt:lpstr>
      <vt:lpstr>OUTPUT</vt:lpstr>
      <vt:lpstr>PowerPoint Presentation</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Cse4022 natural language processing j comp review 2</dc:title>
  <dc:creator>UDAY SINGH SHERGILL</dc:creator>
  <cp:lastModifiedBy>UDAY SINGH SHERGILL</cp:lastModifiedBy>
  <cp:revision>5</cp:revision>
  <dcterms:created xsi:type="dcterms:W3CDTF">2023-03-30T15:42:00Z</dcterms:created>
  <dcterms:modified xsi:type="dcterms:W3CDTF">2023-04-12T18:05:34Z</dcterms:modified>
</cp:coreProperties>
</file>